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media/image2.jpg" ContentType="image/jpeg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media/image7.jpg" ContentType="image/jpeg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media/image9.jpg" ContentType="image/jpeg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0" r:id="rId10"/>
    <p:sldId id="271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05" autoAdjust="0"/>
    <p:restoredTop sz="77395" autoAdjust="0"/>
  </p:normalViewPr>
  <p:slideViewPr>
    <p:cSldViewPr snapToGrid="0">
      <p:cViewPr varScale="1">
        <p:scale>
          <a:sx n="58" d="100"/>
          <a:sy n="58" d="100"/>
        </p:scale>
        <p:origin x="12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6DA312-BE7F-4D35-B610-1B2180E7ACEC}" type="datetimeFigureOut">
              <a:rPr lang="en-CA" smtClean="0"/>
              <a:t>2019-10-01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2FF297-BBD2-4D86-803F-14CCD6A6383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55566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Multimedia_learning_theory" TargetMode="External"/><Relationship Id="rId3" Type="http://schemas.openxmlformats.org/officeDocument/2006/relationships/hyperlink" Target="https://en.wikipedia.org/wiki/United_States" TargetMode="External"/><Relationship Id="rId7" Type="http://schemas.openxmlformats.org/officeDocument/2006/relationships/hyperlink" Target="https://en.wikipedia.org/wiki/Multimedia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en.wikipedia.org/wiki/Problem_solving" TargetMode="External"/><Relationship Id="rId5" Type="http://schemas.openxmlformats.org/officeDocument/2006/relationships/hyperlink" Target="https://en.wikipedia.org/wiki/Cognition" TargetMode="External"/><Relationship Id="rId4" Type="http://schemas.openxmlformats.org/officeDocument/2006/relationships/hyperlink" Target="https://en.wikipedia.org/wiki/Educational_psychology" TargetMode="External"/><Relationship Id="rId9" Type="http://schemas.openxmlformats.org/officeDocument/2006/relationships/hyperlink" Target="https://en.wikipedia.org/wiki/Learning" TargetMode="Externa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FF297-BBD2-4D86-803F-14CCD6A63832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66998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People learn better from words and pictures than from words alone.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FF297-BBD2-4D86-803F-14CCD6A63832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80955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People learn better from multimedia lessons when words are in conversational style rather than formal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FF297-BBD2-4D86-803F-14CCD6A63832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934708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People learn better when the narration in multimedia lessons is spoken in a friendly human voice rather than a machine voice.</a:t>
            </a:r>
          </a:p>
          <a:p>
            <a:endParaRPr lang="en-CA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Robot - https://commons.wikimedia.org/wiki/File:Robot.svg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FF297-BBD2-4D86-803F-14CCD6A63832}" type="slidenum">
              <a:rPr lang="en-CA" smtClean="0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482367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People </a:t>
            </a:r>
            <a:r>
              <a:rPr lang="en-CA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 not </a:t>
            </a: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necessarily learn better from a multimedia lesson when the speaker’s image is added to the screen.</a:t>
            </a:r>
          </a:p>
          <a:p>
            <a:endParaRPr lang="en-CA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FF297-BBD2-4D86-803F-14CCD6A63832}" type="slidenum">
              <a:rPr lang="en-CA" smtClean="0"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336715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FF297-BBD2-4D86-803F-14CCD6A63832}" type="slidenum">
              <a:rPr lang="en-CA" smtClean="0"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85237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Richard E. Mayer</a:t>
            </a: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(born 1947) is an </a:t>
            </a:r>
            <a:r>
              <a:rPr lang="en-CA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 tooltip="United States"/>
              </a:rPr>
              <a:t>American</a:t>
            </a: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en-CA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 tooltip="Educational psychology"/>
              </a:rPr>
              <a:t>educational psychologist</a:t>
            </a: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who has made significant contributions to theories of </a:t>
            </a:r>
            <a:r>
              <a:rPr lang="en-CA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5" tooltip="Cognition"/>
              </a:rPr>
              <a:t>cognition</a:t>
            </a: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and learning, especially as they relate to </a:t>
            </a:r>
            <a:r>
              <a:rPr lang="en-CA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6" tooltip="Problem solving"/>
              </a:rPr>
              <a:t>problem solving</a:t>
            </a: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and the design of educational </a:t>
            </a:r>
            <a:r>
              <a:rPr lang="en-CA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7" tooltip="Multimedia"/>
              </a:rPr>
              <a:t>multimedia</a:t>
            </a: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endParaRPr lang="en-CA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Mayer's best known contribution to the field of </a:t>
            </a:r>
            <a:r>
              <a:rPr lang="en-CA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educational psychology </a:t>
            </a: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 </a:t>
            </a:r>
            <a:r>
              <a:rPr lang="en-CA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8" tooltip="Multimedia learning theory"/>
              </a:rPr>
              <a:t>multimedia learning theory</a:t>
            </a: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which posits that optimal </a:t>
            </a:r>
            <a:r>
              <a:rPr lang="en-CA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9" tooltip="Learning"/>
              </a:rPr>
              <a:t>learning</a:t>
            </a: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occurs when visual and verbal materials are presented together simultaneously.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FF297-BBD2-4D86-803F-14CCD6A63832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721255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dirty="0"/>
              <a:t>People learn better when </a:t>
            </a:r>
            <a:r>
              <a:rPr lang="en-CA" b="1" dirty="0"/>
              <a:t>extraneous words, pictures and sounds </a:t>
            </a:r>
            <a:r>
              <a:rPr lang="en-CA" dirty="0"/>
              <a:t>are </a:t>
            </a:r>
            <a:r>
              <a:rPr lang="en-CA" b="1" dirty="0"/>
              <a:t>excluded</a:t>
            </a:r>
            <a:r>
              <a:rPr lang="en-CA" dirty="0"/>
              <a:t> rather than included.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FF297-BBD2-4D86-803F-14CCD6A63832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628436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dirty="0"/>
              <a:t>People learn better when cues that highlight the organization of the essential material are added.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FF297-BBD2-4D86-803F-14CCD6A63832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574665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dirty="0"/>
              <a:t>People learn better from graphics and narration than from graphics, narration and on-screen text.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FF297-BBD2-4D86-803F-14CCD6A63832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364261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Spatial Contiguity Principle</a:t>
            </a: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– People learn better when corresponding words and pictures are presented near rather than far from each other on the page or screen.</a:t>
            </a:r>
          </a:p>
          <a:p>
            <a:endParaRPr lang="en-CA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CA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Temporal Contiguity Principle</a:t>
            </a: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– People learn better when corresponding words and pictures are presented simultaneously rather than successively.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FF297-BBD2-4D86-803F-14CCD6A63832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234866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People learn better from a multimedia lesson is presented in user-paced segments rather than as a continuous unit.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FF297-BBD2-4D86-803F-14CCD6A63832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655338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People learn better from a multimedia lesson when they know the names and characteristics of the main concepts.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FF297-BBD2-4D86-803F-14CCD6A63832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688784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People learn better from graphics and narrations than from animation and on-screen text.</a:t>
            </a:r>
          </a:p>
          <a:p>
            <a:endParaRPr lang="en-CA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https://piktochart.com/</a:t>
            </a:r>
          </a:p>
          <a:p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https://www.canva.com/</a:t>
            </a:r>
          </a:p>
          <a:p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https://venngage.com/</a:t>
            </a:r>
          </a:p>
          <a:p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https://www.easel.ly/</a:t>
            </a:r>
          </a:p>
          <a:p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https://www.visme.co/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FF297-BBD2-4D86-803F-14CCD6A63832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862204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0614-80EC-4843-BD54-6B79E1313733}" type="datetimeFigureOut">
              <a:rPr lang="en-CA" smtClean="0"/>
              <a:t>2019-10-01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CED01-1A03-4579-984C-A36EE07FE5F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72920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0614-80EC-4843-BD54-6B79E1313733}" type="datetimeFigureOut">
              <a:rPr lang="en-CA" smtClean="0"/>
              <a:t>2019-10-01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CED01-1A03-4579-984C-A36EE07FE5F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28829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0614-80EC-4843-BD54-6B79E1313733}" type="datetimeFigureOut">
              <a:rPr lang="en-CA" smtClean="0"/>
              <a:t>2019-10-01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CED01-1A03-4579-984C-A36EE07FE5F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82326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0614-80EC-4843-BD54-6B79E1313733}" type="datetimeFigureOut">
              <a:rPr lang="en-CA" smtClean="0"/>
              <a:t>2019-10-01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CED01-1A03-4579-984C-A36EE07FE5F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12790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0614-80EC-4843-BD54-6B79E1313733}" type="datetimeFigureOut">
              <a:rPr lang="en-CA" smtClean="0"/>
              <a:t>2019-10-01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CED01-1A03-4579-984C-A36EE07FE5F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89254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0614-80EC-4843-BD54-6B79E1313733}" type="datetimeFigureOut">
              <a:rPr lang="en-CA" smtClean="0"/>
              <a:t>2019-10-01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CED01-1A03-4579-984C-A36EE07FE5F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63893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0614-80EC-4843-BD54-6B79E1313733}" type="datetimeFigureOut">
              <a:rPr lang="en-CA" smtClean="0"/>
              <a:t>2019-10-01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CED01-1A03-4579-984C-A36EE07FE5F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55599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0614-80EC-4843-BD54-6B79E1313733}" type="datetimeFigureOut">
              <a:rPr lang="en-CA" smtClean="0"/>
              <a:t>2019-10-01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CED01-1A03-4579-984C-A36EE07FE5F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83745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0614-80EC-4843-BD54-6B79E1313733}" type="datetimeFigureOut">
              <a:rPr lang="en-CA" smtClean="0"/>
              <a:t>2019-10-01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CED01-1A03-4579-984C-A36EE07FE5F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2225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0614-80EC-4843-BD54-6B79E1313733}" type="datetimeFigureOut">
              <a:rPr lang="en-CA" smtClean="0"/>
              <a:t>2019-10-01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CED01-1A03-4579-984C-A36EE07FE5F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27878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0614-80EC-4843-BD54-6B79E1313733}" type="datetimeFigureOut">
              <a:rPr lang="en-CA" smtClean="0"/>
              <a:t>2019-10-01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CED01-1A03-4579-984C-A36EE07FE5F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94730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290614-80EC-4843-BD54-6B79E1313733}" type="datetimeFigureOut">
              <a:rPr lang="en-CA" smtClean="0"/>
              <a:t>2019-10-01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1CED01-1A03-4579-984C-A36EE07FE5F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14228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hareicon.net/graph-business-stats-statistics-graphic-bar-chart-business-and-finance-seo-and-web-828355" TargetMode="External"/><Relationship Id="rId3" Type="http://schemas.openxmlformats.org/officeDocument/2006/relationships/image" Target="../media/image5.png"/><Relationship Id="rId7" Type="http://schemas.openxmlformats.org/officeDocument/2006/relationships/hyperlink" Target="https://creativecommons.org/publicdomain/zero/1.0/deed.en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Relationship Id="rId6" Type="http://schemas.openxmlformats.org/officeDocument/2006/relationships/hyperlink" Target="http://www.fasttext.org/" TargetMode="External"/><Relationship Id="rId5" Type="http://schemas.openxmlformats.org/officeDocument/2006/relationships/hyperlink" Target="https://en.wikipedia.org/wiki/File:Fast_text.png" TargetMode="Externa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reativecommons.org/licenses/by-sa/2.0/" TargetMode="External"/><Relationship Id="rId4" Type="http://schemas.openxmlformats.org/officeDocument/2006/relationships/hyperlink" Target="https://www.flickr.com/photos/planeta/6479325377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hyperlink" Target="https://creativecommons.org/licenses/by/3.0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flickr.com/photos/planeta/6479325377" TargetMode="External"/><Relationship Id="rId5" Type="http://schemas.openxmlformats.org/officeDocument/2006/relationships/hyperlink" Target="https://www.flaticon.com/authors/freepik" TargetMode="External"/><Relationship Id="rId4" Type="http://schemas.openxmlformats.org/officeDocument/2006/relationships/hyperlink" Target="https://commons.wikimedia.org/wiki/File:Robot.svg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reativecommons.org/licenses/by-sa/2.0/" TargetMode="External"/><Relationship Id="rId5" Type="http://schemas.openxmlformats.org/officeDocument/2006/relationships/hyperlink" Target="https://www.flickr.com/photos/planeta/6479325377" TargetMode="External"/><Relationship Id="rId4" Type="http://schemas.openxmlformats.org/officeDocument/2006/relationships/hyperlink" Target="https://www.flickr.com/photos/53801255@N07/8736820287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6" Type="http://schemas.openxmlformats.org/officeDocument/2006/relationships/hyperlink" Target="http://www.northern.edu/" TargetMode="External"/><Relationship Id="rId5" Type="http://schemas.openxmlformats.org/officeDocument/2006/relationships/hyperlink" Target="https://sites.google.com/site/cognitivetheorymmlearning/contiguity-principle" TargetMode="External"/><Relationship Id="rId4" Type="http://schemas.openxmlformats.org/officeDocument/2006/relationships/image" Target="../media/image2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pixabay.com/en/users/OpenClipart-Vectors-30363/" TargetMode="External"/><Relationship Id="rId13" Type="http://schemas.openxmlformats.org/officeDocument/2006/relationships/hyperlink" Target="https://commons.wikimedia.org/wiki/File:Runner-animated-svg.svg" TargetMode="External"/><Relationship Id="rId3" Type="http://schemas.openxmlformats.org/officeDocument/2006/relationships/image" Target="../media/image3.png"/><Relationship Id="rId7" Type="http://schemas.openxmlformats.org/officeDocument/2006/relationships/hyperlink" Target="https://pixabay.com/en/icon-microphone-radio-broadcast-157353/" TargetMode="External"/><Relationship Id="rId12" Type="http://schemas.openxmlformats.org/officeDocument/2006/relationships/hyperlink" Target="http://www.fasttext.org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png"/><Relationship Id="rId11" Type="http://schemas.openxmlformats.org/officeDocument/2006/relationships/hyperlink" Target="https://en.wikipedia.org/wiki/File:Fast_text.png" TargetMode="External"/><Relationship Id="rId5" Type="http://schemas.openxmlformats.org/officeDocument/2006/relationships/image" Target="../media/image5.png"/><Relationship Id="rId10" Type="http://schemas.openxmlformats.org/officeDocument/2006/relationships/hyperlink" Target="https://www.shareicon.net/graph-business-stats-statistics-graphic-bar-chart-business-and-finance-seo-and-web-828355" TargetMode="External"/><Relationship Id="rId4" Type="http://schemas.openxmlformats.org/officeDocument/2006/relationships/image" Target="../media/image4.png"/><Relationship Id="rId9" Type="http://schemas.openxmlformats.org/officeDocument/2006/relationships/hyperlink" Target="https://creativecommons.org/publicdomain/zero/1.0/deed.en" TargetMode="External"/><Relationship Id="rId14" Type="http://schemas.openxmlformats.org/officeDocument/2006/relationships/hyperlink" Target="https://commons.wikimedia.org/wiki/User:Manuel_Streh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Principles of</a:t>
            </a:r>
            <a:br>
              <a:rPr lang="en-CA" dirty="0"/>
            </a:br>
            <a:r>
              <a:rPr lang="en-CA" dirty="0"/>
              <a:t>Multimedia Learning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873584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/>
              <a:t>Multimedia Principle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839788" y="1434425"/>
            <a:ext cx="5157787" cy="823912"/>
          </a:xfrm>
        </p:spPr>
        <p:txBody>
          <a:bodyPr/>
          <a:lstStyle/>
          <a:p>
            <a:pPr marL="0" indent="0">
              <a:buNone/>
            </a:pPr>
            <a:r>
              <a:rPr lang="en-CA" b="1" dirty="0"/>
              <a:t>Words &amp; Pictures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3"/>
          </p:nvPr>
        </p:nvSpPr>
        <p:spPr>
          <a:xfrm>
            <a:off x="6172200" y="1434425"/>
            <a:ext cx="5183188" cy="823912"/>
          </a:xfrm>
        </p:spPr>
        <p:txBody>
          <a:bodyPr/>
          <a:lstStyle/>
          <a:p>
            <a:r>
              <a:rPr lang="en-CA" dirty="0"/>
              <a:t>Words Only</a:t>
            </a:r>
          </a:p>
        </p:txBody>
      </p:sp>
      <p:pic>
        <p:nvPicPr>
          <p:cNvPr id="4" name="Picture 3" title="graphic ico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0498" y="3425426"/>
            <a:ext cx="2143125" cy="2143125"/>
          </a:xfrm>
          <a:prstGeom prst="rect">
            <a:avLst/>
          </a:prstGeom>
        </p:spPr>
      </p:pic>
      <p:pic>
        <p:nvPicPr>
          <p:cNvPr id="5" name="Picture 4" title="text ico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5856" y="3386025"/>
            <a:ext cx="2017486" cy="2017486"/>
          </a:xfrm>
          <a:prstGeom prst="rect">
            <a:avLst/>
          </a:prstGeom>
        </p:spPr>
      </p:pic>
      <p:sp>
        <p:nvSpPr>
          <p:cNvPr id="7" name="&quot;No&quot; Symbol 6" title="do not"/>
          <p:cNvSpPr/>
          <p:nvPr/>
        </p:nvSpPr>
        <p:spPr>
          <a:xfrm>
            <a:off x="6817643" y="2348168"/>
            <a:ext cx="4093913" cy="4093913"/>
          </a:xfrm>
          <a:prstGeom prst="noSmoking">
            <a:avLst/>
          </a:prstGeom>
          <a:solidFill>
            <a:srgbClr val="FF000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  <p:pic>
        <p:nvPicPr>
          <p:cNvPr id="8" name="Picture 7" title="text ico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8259" y="3539121"/>
            <a:ext cx="2017486" cy="2017486"/>
          </a:xfrm>
          <a:prstGeom prst="rect">
            <a:avLst/>
          </a:prstGeom>
        </p:spPr>
      </p:pic>
      <p:sp>
        <p:nvSpPr>
          <p:cNvPr id="6" name="Donut 5" title="Do"/>
          <p:cNvSpPr/>
          <p:nvPr/>
        </p:nvSpPr>
        <p:spPr>
          <a:xfrm>
            <a:off x="1193898" y="2348168"/>
            <a:ext cx="4093200" cy="4093200"/>
          </a:xfrm>
          <a:prstGeom prst="donu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660293" y="6484486"/>
            <a:ext cx="275588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000" dirty="0"/>
              <a:t>“</a:t>
            </a:r>
            <a:r>
              <a:rPr lang="en-CA" sz="1000" dirty="0">
                <a:hlinkClick r:id="rId5"/>
              </a:rPr>
              <a:t>Text</a:t>
            </a:r>
            <a:r>
              <a:rPr lang="en-CA" sz="1000" dirty="0"/>
              <a:t>" by </a:t>
            </a:r>
            <a:r>
              <a:rPr lang="en-CA" sz="1000" dirty="0">
                <a:hlinkClick r:id="rId6"/>
              </a:rPr>
              <a:t>FastText.org</a:t>
            </a:r>
            <a:r>
              <a:rPr lang="en-CA" sz="1000" dirty="0"/>
              <a:t> is licensed under </a:t>
            </a:r>
            <a:r>
              <a:rPr lang="en-CA" sz="1000" dirty="0">
                <a:hlinkClick r:id="rId7"/>
              </a:rPr>
              <a:t>CC by 1.0</a:t>
            </a:r>
            <a:endParaRPr lang="en-CA" sz="1000" dirty="0"/>
          </a:p>
        </p:txBody>
      </p:sp>
      <p:sp>
        <p:nvSpPr>
          <p:cNvPr id="13" name="TextBox 12"/>
          <p:cNvSpPr txBox="1"/>
          <p:nvPr/>
        </p:nvSpPr>
        <p:spPr>
          <a:xfrm>
            <a:off x="1953376" y="6505452"/>
            <a:ext cx="29306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000" dirty="0"/>
              <a:t>“</a:t>
            </a:r>
            <a:r>
              <a:rPr lang="en-CA" sz="1000" dirty="0">
                <a:hlinkClick r:id="rId8"/>
              </a:rPr>
              <a:t>Graph</a:t>
            </a:r>
            <a:r>
              <a:rPr lang="en-CA" sz="1000" dirty="0"/>
              <a:t>" by </a:t>
            </a:r>
            <a:r>
              <a:rPr lang="en-CA" sz="1000" dirty="0">
                <a:hlinkClick r:id="rId8"/>
              </a:rPr>
              <a:t>ShareIcon.net</a:t>
            </a:r>
            <a:r>
              <a:rPr lang="en-CA" sz="1000" dirty="0"/>
              <a:t> is licensed under </a:t>
            </a:r>
            <a:r>
              <a:rPr lang="en-CA" sz="1000" dirty="0">
                <a:hlinkClick r:id="rId7"/>
              </a:rPr>
              <a:t>CC by 1.0</a:t>
            </a:r>
            <a:endParaRPr lang="en-CA" sz="1000" dirty="0"/>
          </a:p>
        </p:txBody>
      </p:sp>
    </p:spTree>
    <p:extLst>
      <p:ext uri="{BB962C8B-B14F-4D97-AF65-F5344CB8AC3E}">
        <p14:creationId xmlns:p14="http://schemas.microsoft.com/office/powerpoint/2010/main" val="35503170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/>
              <a:t>Personalization Principle</a:t>
            </a:r>
            <a:endParaRPr lang="en-CA" dirty="0"/>
          </a:p>
        </p:txBody>
      </p:sp>
      <p:pic>
        <p:nvPicPr>
          <p:cNvPr id="4" name="Picture 3" title="let's talk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5143" y="1690688"/>
            <a:ext cx="6531429" cy="489857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485552" y="6586334"/>
            <a:ext cx="297549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000" dirty="0"/>
              <a:t>“</a:t>
            </a:r>
            <a:r>
              <a:rPr lang="en-CA" sz="1000" dirty="0">
                <a:hlinkClick r:id="rId4"/>
              </a:rPr>
              <a:t>Let’s Talk</a:t>
            </a:r>
            <a:r>
              <a:rPr lang="en-CA" sz="1000" dirty="0"/>
              <a:t>" by </a:t>
            </a:r>
            <a:r>
              <a:rPr lang="en-CA" sz="1000" dirty="0">
                <a:hlinkClick r:id="rId4"/>
              </a:rPr>
              <a:t>Ron </a:t>
            </a:r>
            <a:r>
              <a:rPr lang="en-CA" sz="1000" dirty="0" err="1">
                <a:hlinkClick r:id="rId4"/>
              </a:rPr>
              <a:t>Mader</a:t>
            </a:r>
            <a:r>
              <a:rPr lang="en-CA" sz="1000" dirty="0">
                <a:hlinkClick r:id="rId4"/>
              </a:rPr>
              <a:t> </a:t>
            </a:r>
            <a:r>
              <a:rPr lang="en-CA" sz="1000" dirty="0"/>
              <a:t>is licensed under </a:t>
            </a:r>
            <a:r>
              <a:rPr lang="en-CA" sz="1000" dirty="0">
                <a:hlinkClick r:id="rId5"/>
              </a:rPr>
              <a:t>CC by 2.0</a:t>
            </a:r>
            <a:endParaRPr lang="en-CA" sz="1000" dirty="0"/>
          </a:p>
        </p:txBody>
      </p:sp>
    </p:spTree>
    <p:extLst>
      <p:ext uri="{BB962C8B-B14F-4D97-AF65-F5344CB8AC3E}">
        <p14:creationId xmlns:p14="http://schemas.microsoft.com/office/powerpoint/2010/main" val="39896897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/>
              <a:t>Voice Principle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b="1" dirty="0"/>
              <a:t>Humans</a:t>
            </a:r>
            <a:r>
              <a:rPr lang="en-CA" dirty="0"/>
              <a:t> = Good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b="1" dirty="0"/>
              <a:t>Robots</a:t>
            </a:r>
            <a:r>
              <a:rPr lang="en-CA" dirty="0"/>
              <a:t> = Bad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1639" y="2248455"/>
            <a:ext cx="3000149" cy="3000149"/>
          </a:xfrm>
          <a:prstGeom prst="rect">
            <a:avLst/>
          </a:prstGeom>
        </p:spPr>
      </p:pic>
      <p:sp>
        <p:nvSpPr>
          <p:cNvPr id="5" name="&quot;No&quot; Symbol 4" title="do not"/>
          <p:cNvSpPr/>
          <p:nvPr/>
        </p:nvSpPr>
        <p:spPr>
          <a:xfrm>
            <a:off x="5399315" y="1056131"/>
            <a:ext cx="5384799" cy="5384799"/>
          </a:xfrm>
          <a:prstGeom prst="noSmoking">
            <a:avLst/>
          </a:prstGeom>
          <a:solidFill>
            <a:srgbClr val="FF000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03450" y="6518032"/>
            <a:ext cx="258596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000" dirty="0"/>
              <a:t>“</a:t>
            </a:r>
            <a:r>
              <a:rPr lang="en-CA" sz="1000" dirty="0">
                <a:hlinkClick r:id="rId4"/>
              </a:rPr>
              <a:t>Robot</a:t>
            </a:r>
            <a:r>
              <a:rPr lang="en-CA" sz="1000" dirty="0"/>
              <a:t>" by </a:t>
            </a:r>
            <a:r>
              <a:rPr lang="en-CA" sz="1000" dirty="0" err="1">
                <a:hlinkClick r:id="rId5"/>
              </a:rPr>
              <a:t>Freepik</a:t>
            </a:r>
            <a:r>
              <a:rPr lang="en-CA" sz="1000" dirty="0">
                <a:hlinkClick r:id="rId6"/>
              </a:rPr>
              <a:t> </a:t>
            </a:r>
            <a:r>
              <a:rPr lang="en-CA" sz="1000" dirty="0"/>
              <a:t>is licensed under </a:t>
            </a:r>
            <a:r>
              <a:rPr lang="en-CA" sz="1000" dirty="0">
                <a:hlinkClick r:id="rId7"/>
              </a:rPr>
              <a:t>CC by 3.0</a:t>
            </a:r>
            <a:endParaRPr lang="en-CA" sz="1000" dirty="0"/>
          </a:p>
        </p:txBody>
      </p:sp>
    </p:spTree>
    <p:extLst>
      <p:ext uri="{BB962C8B-B14F-4D97-AF65-F5344CB8AC3E}">
        <p14:creationId xmlns:p14="http://schemas.microsoft.com/office/powerpoint/2010/main" val="5479861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/>
              <a:t>Image Principle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/>
              <a:t>See Coherence Principle</a:t>
            </a:r>
          </a:p>
          <a:p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0118" y="1690688"/>
            <a:ext cx="3922905" cy="39116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292547" y="5766515"/>
            <a:ext cx="266771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000" dirty="0"/>
              <a:t>“</a:t>
            </a:r>
            <a:r>
              <a:rPr lang="en-CA" sz="1000" dirty="0">
                <a:hlinkClick r:id="rId4"/>
              </a:rPr>
              <a:t>Lecture</a:t>
            </a:r>
            <a:r>
              <a:rPr lang="en-CA" sz="1000" dirty="0"/>
              <a:t>" by </a:t>
            </a:r>
            <a:r>
              <a:rPr lang="en-CA" sz="1000" dirty="0">
                <a:hlinkClick r:id="rId4"/>
              </a:rPr>
              <a:t>nist6dh</a:t>
            </a:r>
            <a:r>
              <a:rPr lang="en-CA" sz="1000" dirty="0">
                <a:hlinkClick r:id="rId5"/>
              </a:rPr>
              <a:t> </a:t>
            </a:r>
            <a:r>
              <a:rPr lang="en-CA" sz="1000" dirty="0"/>
              <a:t>is licensed under </a:t>
            </a:r>
            <a:r>
              <a:rPr lang="en-CA" sz="1000" dirty="0">
                <a:hlinkClick r:id="rId6"/>
              </a:rPr>
              <a:t>CC by 2.0</a:t>
            </a:r>
            <a:endParaRPr lang="en-CA" sz="1000" dirty="0"/>
          </a:p>
        </p:txBody>
      </p:sp>
    </p:spTree>
    <p:extLst>
      <p:ext uri="{BB962C8B-B14F-4D97-AF65-F5344CB8AC3E}">
        <p14:creationId xmlns:p14="http://schemas.microsoft.com/office/powerpoint/2010/main" val="38751566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71428"/>
          </a:xfrm>
        </p:spPr>
        <p:txBody>
          <a:bodyPr>
            <a:normAutofit fontScale="92500" lnSpcReduction="10000"/>
          </a:bodyPr>
          <a:lstStyle/>
          <a:p>
            <a:pPr marL="0" indent="-457200">
              <a:buNone/>
            </a:pPr>
            <a:r>
              <a:rPr lang="en-CA" dirty="0"/>
              <a:t>Clark, R. C., &amp; Mayer, R. E. (2003). </a:t>
            </a:r>
            <a:r>
              <a:rPr lang="en-CA" i="1" dirty="0"/>
              <a:t>e-Learning and the science of instruction</a:t>
            </a:r>
            <a:r>
              <a:rPr lang="en-CA" dirty="0"/>
              <a:t>. San Francisco, CA: </a:t>
            </a:r>
            <a:r>
              <a:rPr lang="en-CA" dirty="0" err="1"/>
              <a:t>Pfieffer</a:t>
            </a:r>
            <a:endParaRPr lang="en-CA" dirty="0"/>
          </a:p>
          <a:p>
            <a:pPr marL="0" indent="-457200">
              <a:buNone/>
            </a:pPr>
            <a:endParaRPr lang="en-CA" dirty="0"/>
          </a:p>
          <a:p>
            <a:pPr marL="0" indent="-457200">
              <a:buNone/>
            </a:pPr>
            <a:r>
              <a:rPr lang="en-CA" dirty="0"/>
              <a:t>Mayer, R. E. (2008). Research-based principles for learning with animation. In R. Lower &amp; W. </a:t>
            </a:r>
            <a:r>
              <a:rPr lang="en-CA" dirty="0" err="1"/>
              <a:t>Schnotz</a:t>
            </a:r>
            <a:r>
              <a:rPr lang="en-CA" dirty="0"/>
              <a:t> (Eds.), Learning with animations: Research and implications for design. (pp. 30-48). New York, NY: Cambridge University Press.</a:t>
            </a:r>
          </a:p>
          <a:p>
            <a:pPr marL="0" indent="-457200">
              <a:buNone/>
            </a:pPr>
            <a:endParaRPr lang="en-CA" dirty="0"/>
          </a:p>
          <a:p>
            <a:pPr marL="0" indent="-457200">
              <a:buNone/>
            </a:pPr>
            <a:r>
              <a:rPr lang="en-CA" dirty="0"/>
              <a:t>Walsh, K. (2017, June 20). Mayer’s 12 Principles of Multimedia Learning are a Powerful Design Resource [Blog Post]. Retrieved from https://www.emergingedtech.com/2017/06/mayers-12-principles-of-multimedia-learning-are-a-powerful-design-resource/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31340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Mayer’s Principle of Multimedia Learning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CA" b="1" dirty="0"/>
              <a:t>Coherence Principle</a:t>
            </a:r>
            <a:endParaRPr lang="en-CA" dirty="0"/>
          </a:p>
          <a:p>
            <a:pPr marL="514350" indent="-514350">
              <a:buFont typeface="+mj-lt"/>
              <a:buAutoNum type="arabicPeriod"/>
            </a:pPr>
            <a:r>
              <a:rPr lang="en-CA" b="1" dirty="0"/>
              <a:t>Signaling Principle</a:t>
            </a:r>
          </a:p>
          <a:p>
            <a:pPr marL="514350" indent="-514350">
              <a:buFont typeface="+mj-lt"/>
              <a:buAutoNum type="arabicPeriod"/>
            </a:pPr>
            <a:r>
              <a:rPr lang="en-CA" b="1" dirty="0"/>
              <a:t>Redundancy Principle</a:t>
            </a:r>
          </a:p>
          <a:p>
            <a:pPr marL="514350" indent="-514350">
              <a:buFont typeface="+mj-lt"/>
              <a:buAutoNum type="arabicPeriod"/>
            </a:pPr>
            <a:r>
              <a:rPr lang="en-CA" b="1" dirty="0"/>
              <a:t>Spatial Contiguity Principle</a:t>
            </a:r>
          </a:p>
          <a:p>
            <a:pPr marL="514350" indent="-514350">
              <a:buFont typeface="+mj-lt"/>
              <a:buAutoNum type="arabicPeriod"/>
            </a:pPr>
            <a:r>
              <a:rPr lang="en-CA" b="1" dirty="0"/>
              <a:t>Temporal Contiguity Principle</a:t>
            </a:r>
            <a:endParaRPr lang="en-CA" dirty="0"/>
          </a:p>
          <a:p>
            <a:pPr marL="514350" indent="-514350">
              <a:buFont typeface="+mj-lt"/>
              <a:buAutoNum type="arabicPeriod"/>
            </a:pPr>
            <a:r>
              <a:rPr lang="en-CA" b="1" dirty="0"/>
              <a:t>Segmenting Principle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7"/>
            </a:pPr>
            <a:r>
              <a:rPr lang="en-CA" b="1" dirty="0"/>
              <a:t>Pre-training Principle</a:t>
            </a:r>
            <a:r>
              <a:rPr lang="en-CA" dirty="0"/>
              <a:t> 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en-CA" b="1" dirty="0"/>
              <a:t>Modality Principle</a:t>
            </a:r>
            <a:endParaRPr lang="en-CA" dirty="0"/>
          </a:p>
          <a:p>
            <a:pPr marL="514350" indent="-514350">
              <a:buFont typeface="+mj-lt"/>
              <a:buAutoNum type="arabicPeriod" startAt="7"/>
            </a:pPr>
            <a:r>
              <a:rPr lang="en-CA" b="1" dirty="0"/>
              <a:t>Multimedia Principle</a:t>
            </a:r>
            <a:endParaRPr lang="en-CA" dirty="0"/>
          </a:p>
          <a:p>
            <a:pPr marL="514350" indent="-514350">
              <a:buFont typeface="+mj-lt"/>
              <a:buAutoNum type="arabicPeriod" startAt="7"/>
            </a:pPr>
            <a:r>
              <a:rPr lang="en-CA" b="1" dirty="0"/>
              <a:t>Personalization Principle</a:t>
            </a:r>
            <a:endParaRPr lang="en-CA" dirty="0"/>
          </a:p>
          <a:p>
            <a:pPr marL="514350" indent="-514350">
              <a:buFont typeface="+mj-lt"/>
              <a:buAutoNum type="arabicPeriod" startAt="7"/>
            </a:pPr>
            <a:r>
              <a:rPr lang="en-CA" b="1" dirty="0"/>
              <a:t>Voice Principle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en-CA" b="1" dirty="0"/>
              <a:t>Image Principle</a:t>
            </a:r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00238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/>
              <a:t>Coherence Principle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CA" b="1" dirty="0"/>
              <a:t>Take away:</a:t>
            </a:r>
          </a:p>
          <a:p>
            <a:r>
              <a:rPr lang="en-CA" b="1" dirty="0"/>
              <a:t>If something doesn’t add </a:t>
            </a:r>
            <a:r>
              <a:rPr lang="en-CA" dirty="0"/>
              <a:t>to the learning, </a:t>
            </a:r>
            <a:r>
              <a:rPr lang="en-CA" b="1" dirty="0"/>
              <a:t>it distracts </a:t>
            </a:r>
            <a:r>
              <a:rPr lang="en-CA" dirty="0"/>
              <a:t>from it</a:t>
            </a:r>
          </a:p>
          <a:p>
            <a:r>
              <a:rPr lang="en-CA" dirty="0"/>
              <a:t>Keep it simple</a:t>
            </a:r>
          </a:p>
          <a:p>
            <a:pPr lvl="1"/>
            <a:endParaRPr lang="en-CA" dirty="0"/>
          </a:p>
          <a:p>
            <a:pPr marL="0" indent="0">
              <a:buNone/>
            </a:pPr>
            <a:r>
              <a:rPr lang="en-CA" b="1" dirty="0"/>
              <a:t>Examples</a:t>
            </a:r>
            <a:r>
              <a:rPr lang="en-CA" dirty="0"/>
              <a:t>:</a:t>
            </a:r>
          </a:p>
          <a:p>
            <a:r>
              <a:rPr lang="en-CA" dirty="0"/>
              <a:t>Talking head</a:t>
            </a:r>
          </a:p>
          <a:p>
            <a:r>
              <a:rPr lang="en-CA" dirty="0"/>
              <a:t>Decorative pictures</a:t>
            </a:r>
          </a:p>
          <a:p>
            <a:r>
              <a:rPr lang="en-CA" dirty="0"/>
              <a:t>Fancy backgrounds</a:t>
            </a:r>
          </a:p>
          <a:p>
            <a:r>
              <a:rPr lang="en-CA" dirty="0"/>
              <a:t>Background music</a:t>
            </a:r>
          </a:p>
        </p:txBody>
      </p:sp>
    </p:spTree>
    <p:extLst>
      <p:ext uri="{BB962C8B-B14F-4D97-AF65-F5344CB8AC3E}">
        <p14:creationId xmlns:p14="http://schemas.microsoft.com/office/powerpoint/2010/main" val="4126843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/>
              <a:t>Signaling Principle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CA" b="1" dirty="0"/>
              <a:t> Take away:</a:t>
            </a:r>
          </a:p>
          <a:p>
            <a:r>
              <a:rPr lang="en-CA" dirty="0"/>
              <a:t>Provide cues to </a:t>
            </a:r>
            <a:r>
              <a:rPr lang="en-CA" b="1" dirty="0"/>
              <a:t>highlight essential information</a:t>
            </a:r>
          </a:p>
          <a:p>
            <a:pPr lvl="1"/>
            <a:endParaRPr lang="en-CA" dirty="0"/>
          </a:p>
          <a:p>
            <a:pPr marL="0" indent="0">
              <a:buNone/>
            </a:pPr>
            <a:r>
              <a:rPr lang="en-CA" b="1" dirty="0"/>
              <a:t>Examples:</a:t>
            </a:r>
          </a:p>
          <a:p>
            <a:r>
              <a:rPr lang="en-CA" b="1" dirty="0"/>
              <a:t>Bold</a:t>
            </a:r>
            <a:r>
              <a:rPr lang="en-CA" dirty="0"/>
              <a:t> key words</a:t>
            </a:r>
          </a:p>
          <a:p>
            <a:r>
              <a:rPr lang="en-CA" dirty="0"/>
              <a:t>Use </a:t>
            </a:r>
            <a:r>
              <a:rPr lang="en-CA" b="1" dirty="0"/>
              <a:t>arrows</a:t>
            </a:r>
            <a:r>
              <a:rPr lang="en-CA" dirty="0"/>
              <a:t>, circles, etc. </a:t>
            </a:r>
          </a:p>
          <a:p>
            <a:r>
              <a:rPr lang="en-CA"/>
              <a:t>Use </a:t>
            </a:r>
            <a:r>
              <a:rPr lang="en-CA" b="1" dirty="0"/>
              <a:t>lists</a:t>
            </a:r>
            <a:endParaRPr lang="en-CA" dirty="0"/>
          </a:p>
          <a:p>
            <a:r>
              <a:rPr lang="en-CA" dirty="0"/>
              <a:t>Provide learning </a:t>
            </a:r>
            <a:r>
              <a:rPr lang="en-CA" b="1" dirty="0"/>
              <a:t>organizers</a:t>
            </a:r>
            <a:r>
              <a:rPr lang="en-CA" dirty="0"/>
              <a:t> (e.g. Module overview)</a:t>
            </a:r>
          </a:p>
        </p:txBody>
      </p:sp>
    </p:spTree>
    <p:extLst>
      <p:ext uri="{BB962C8B-B14F-4D97-AF65-F5344CB8AC3E}">
        <p14:creationId xmlns:p14="http://schemas.microsoft.com/office/powerpoint/2010/main" val="2682473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b="1" dirty="0"/>
              <a:t>Redundancy Principle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b="1" dirty="0"/>
              <a:t>Take away:</a:t>
            </a:r>
          </a:p>
          <a:p>
            <a:r>
              <a:rPr lang="en-CA" dirty="0"/>
              <a:t>Avoid narrating text that is on-screen</a:t>
            </a:r>
          </a:p>
          <a:p>
            <a:endParaRPr lang="en-CA" dirty="0"/>
          </a:p>
          <a:p>
            <a:pPr marL="0" indent="0">
              <a:buNone/>
            </a:pPr>
            <a:r>
              <a:rPr lang="en-CA" b="1" dirty="0"/>
              <a:t>Examples:</a:t>
            </a:r>
          </a:p>
          <a:p>
            <a:pPr marL="0" indent="0">
              <a:buNone/>
            </a:pPr>
            <a:r>
              <a:rPr lang="en-CA" dirty="0"/>
              <a:t>- Use text and images that support learning rather than duplicating the lecture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858302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/>
              <a:t>Contiguity Principles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CA" dirty="0"/>
              <a:t>Spatial Contiguity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CA" dirty="0"/>
              <a:t>Integrate labels with diagrams</a:t>
            </a:r>
            <a:endParaRPr lang="en-CA" b="1" dirty="0"/>
          </a:p>
          <a:p>
            <a:endParaRPr lang="en-C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CA" dirty="0"/>
              <a:t>Temporal Contiguity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CA" dirty="0"/>
              <a:t>Display labels and diagrams at the same time</a:t>
            </a:r>
            <a:endParaRPr lang="en-CA" b="1" dirty="0"/>
          </a:p>
          <a:p>
            <a:endParaRPr lang="en-CA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8443" y="3824408"/>
            <a:ext cx="3800475" cy="24003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3824408"/>
            <a:ext cx="3995500" cy="1806349"/>
          </a:xfrm>
          <a:prstGeom prst="rect">
            <a:avLst/>
          </a:prstGeom>
        </p:spPr>
      </p:pic>
      <p:cxnSp>
        <p:nvCxnSpPr>
          <p:cNvPr id="10" name="Straight Connector 9"/>
          <p:cNvCxnSpPr/>
          <p:nvPr/>
        </p:nvCxnSpPr>
        <p:spPr>
          <a:xfrm>
            <a:off x="839788" y="3541486"/>
            <a:ext cx="1036524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086460" y="6507629"/>
            <a:ext cx="402225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000" dirty="0"/>
              <a:t>“</a:t>
            </a:r>
            <a:r>
              <a:rPr lang="en-CA" sz="1000" dirty="0">
                <a:hlinkClick r:id="rId5"/>
              </a:rPr>
              <a:t>Contiguity Principle</a:t>
            </a:r>
            <a:r>
              <a:rPr lang="en-CA" sz="1000" dirty="0"/>
              <a:t>“ is property of </a:t>
            </a:r>
            <a:r>
              <a:rPr lang="en-CA" sz="1000" dirty="0">
                <a:hlinkClick r:id="rId6"/>
              </a:rPr>
              <a:t>Northern State University</a:t>
            </a:r>
            <a:r>
              <a:rPr lang="en-CA" sz="1000" dirty="0"/>
              <a:t>. Copyright.</a:t>
            </a:r>
          </a:p>
        </p:txBody>
      </p:sp>
    </p:spTree>
    <p:extLst>
      <p:ext uri="{BB962C8B-B14F-4D97-AF65-F5344CB8AC3E}">
        <p14:creationId xmlns:p14="http://schemas.microsoft.com/office/powerpoint/2010/main" val="18365143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/>
              <a:t>Segmenting Principle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b="1" dirty="0"/>
              <a:t>Take away:</a:t>
            </a:r>
          </a:p>
          <a:p>
            <a:r>
              <a:rPr lang="en-CA" dirty="0"/>
              <a:t>Enable greater </a:t>
            </a:r>
            <a:r>
              <a:rPr lang="en-CA" b="1" dirty="0"/>
              <a:t>learner control</a:t>
            </a:r>
          </a:p>
          <a:p>
            <a:endParaRPr lang="en-CA" dirty="0"/>
          </a:p>
          <a:p>
            <a:pPr marL="0" indent="0">
              <a:buNone/>
            </a:pPr>
            <a:r>
              <a:rPr lang="en-CA" b="1" dirty="0"/>
              <a:t>Examples:</a:t>
            </a:r>
          </a:p>
          <a:p>
            <a:r>
              <a:rPr lang="en-CA" dirty="0"/>
              <a:t>Provide information in </a:t>
            </a:r>
            <a:r>
              <a:rPr lang="en-CA" b="1" dirty="0"/>
              <a:t>small chunks</a:t>
            </a:r>
          </a:p>
          <a:p>
            <a:r>
              <a:rPr lang="en-CA" dirty="0"/>
              <a:t>Enable learners to stop, pause, replay, rewind, etc.</a:t>
            </a:r>
          </a:p>
          <a:p>
            <a:r>
              <a:rPr lang="en-CA" dirty="0"/>
              <a:t>Computer are </a:t>
            </a:r>
            <a:r>
              <a:rPr lang="en-CA" b="1" dirty="0" err="1"/>
              <a:t>omni</a:t>
            </a:r>
            <a:r>
              <a:rPr lang="en-CA" b="1" dirty="0"/>
              <a:t>-patient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219913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/>
              <a:t>Pre-training Principle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b="1" dirty="0"/>
              <a:t>Take away:</a:t>
            </a:r>
          </a:p>
          <a:p>
            <a:endParaRPr lang="en-CA" dirty="0"/>
          </a:p>
          <a:p>
            <a:pPr marL="0" indent="0">
              <a:buNone/>
            </a:pPr>
            <a:r>
              <a:rPr lang="en-CA" b="1" dirty="0"/>
              <a:t>Examples:</a:t>
            </a:r>
          </a:p>
          <a:p>
            <a:r>
              <a:rPr lang="en-CA" dirty="0"/>
              <a:t>Diagnostic assessments w/ feedback</a:t>
            </a:r>
          </a:p>
          <a:p>
            <a:r>
              <a:rPr lang="en-CA" dirty="0"/>
              <a:t>Module overviews</a:t>
            </a:r>
          </a:p>
          <a:p>
            <a:r>
              <a:rPr lang="en-CA" dirty="0"/>
              <a:t>Glossary of Terms</a:t>
            </a:r>
          </a:p>
          <a:p>
            <a:r>
              <a:rPr lang="en-CA" dirty="0"/>
              <a:t>Topic Introductions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90680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/>
              <a:t>Modality Principle</a:t>
            </a:r>
            <a:endParaRPr lang="en-CA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idx="1"/>
          </p:nvPr>
        </p:nvSpPr>
        <p:spPr>
          <a:xfrm>
            <a:off x="839788" y="1405397"/>
            <a:ext cx="5157787" cy="823912"/>
          </a:xfrm>
        </p:spPr>
        <p:txBody>
          <a:bodyPr/>
          <a:lstStyle/>
          <a:p>
            <a:r>
              <a:rPr lang="en-CA" dirty="0"/>
              <a:t>Graphics &amp; Narration</a:t>
            </a:r>
          </a:p>
        </p:txBody>
      </p:sp>
      <p:pic>
        <p:nvPicPr>
          <p:cNvPr id="6" name="Content Placeholder 5" title="microphone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2654" y="3377763"/>
            <a:ext cx="1203325" cy="2006600"/>
          </a:xfrm>
        </p:spPr>
      </p:pic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6172200" y="1405397"/>
            <a:ext cx="5183188" cy="823912"/>
          </a:xfrm>
        </p:spPr>
        <p:txBody>
          <a:bodyPr/>
          <a:lstStyle/>
          <a:p>
            <a:r>
              <a:rPr lang="en-CA" dirty="0"/>
              <a:t>Animation &amp; Text</a:t>
            </a:r>
          </a:p>
        </p:txBody>
      </p:sp>
      <p:pic>
        <p:nvPicPr>
          <p:cNvPr id="7" name="Content Placeholder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4143" y="3494233"/>
            <a:ext cx="1641770" cy="1641770"/>
          </a:xfrm>
          <a:prstGeom prst="rect">
            <a:avLst/>
          </a:prstGeom>
        </p:spPr>
      </p:pic>
      <p:pic>
        <p:nvPicPr>
          <p:cNvPr id="8" name="Picture 7" title="graphic icon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0604" y="3378027"/>
            <a:ext cx="2143125" cy="2143125"/>
          </a:xfrm>
          <a:prstGeom prst="rect">
            <a:avLst/>
          </a:prstGeom>
        </p:spPr>
      </p:pic>
      <p:pic>
        <p:nvPicPr>
          <p:cNvPr id="9" name="Picture 8" title="text icon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5913" y="3308804"/>
            <a:ext cx="2017486" cy="2017486"/>
          </a:xfrm>
          <a:prstGeom prst="rect">
            <a:avLst/>
          </a:prstGeom>
        </p:spPr>
      </p:pic>
      <p:sp>
        <p:nvSpPr>
          <p:cNvPr id="10" name="Donut 9" title="Do"/>
          <p:cNvSpPr/>
          <p:nvPr/>
        </p:nvSpPr>
        <p:spPr>
          <a:xfrm>
            <a:off x="1330190" y="2300769"/>
            <a:ext cx="4093200" cy="4093200"/>
          </a:xfrm>
          <a:prstGeom prst="donu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  <p:sp>
        <p:nvSpPr>
          <p:cNvPr id="11" name="&quot;No&quot; Symbol 10" title="do not"/>
          <p:cNvSpPr/>
          <p:nvPr/>
        </p:nvSpPr>
        <p:spPr>
          <a:xfrm>
            <a:off x="6803128" y="2270590"/>
            <a:ext cx="4093913" cy="4093913"/>
          </a:xfrm>
          <a:prstGeom prst="noSmoking">
            <a:avLst/>
          </a:prstGeom>
          <a:solidFill>
            <a:srgbClr val="FF000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32654" y="6393969"/>
            <a:ext cx="358463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000" dirty="0"/>
              <a:t>“</a:t>
            </a:r>
            <a:r>
              <a:rPr lang="en-CA" sz="1000" dirty="0">
                <a:hlinkClick r:id="rId7"/>
              </a:rPr>
              <a:t>Microphone</a:t>
            </a:r>
            <a:r>
              <a:rPr lang="en-CA" sz="1000" dirty="0"/>
              <a:t>" by </a:t>
            </a:r>
            <a:r>
              <a:rPr lang="en-CA" sz="1000" dirty="0" err="1">
                <a:hlinkClick r:id="rId8"/>
              </a:rPr>
              <a:t>OpenClipart</a:t>
            </a:r>
            <a:r>
              <a:rPr lang="en-CA" sz="1000" dirty="0">
                <a:hlinkClick r:id="rId8"/>
              </a:rPr>
              <a:t>-Vectors</a:t>
            </a:r>
            <a:r>
              <a:rPr lang="en-CA" sz="1000" dirty="0"/>
              <a:t> is licensed under </a:t>
            </a:r>
            <a:r>
              <a:rPr lang="en-CA" sz="1000" dirty="0">
                <a:hlinkClick r:id="rId9"/>
              </a:rPr>
              <a:t>CC by 1.0</a:t>
            </a:r>
            <a:endParaRPr lang="en-CA" sz="1000" dirty="0"/>
          </a:p>
        </p:txBody>
      </p:sp>
      <p:sp>
        <p:nvSpPr>
          <p:cNvPr id="17" name="TextBox 16"/>
          <p:cNvSpPr txBox="1"/>
          <p:nvPr/>
        </p:nvSpPr>
        <p:spPr>
          <a:xfrm>
            <a:off x="1953376" y="6611779"/>
            <a:ext cx="29306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000" dirty="0"/>
              <a:t>“</a:t>
            </a:r>
            <a:r>
              <a:rPr lang="en-CA" sz="1000" dirty="0">
                <a:hlinkClick r:id="rId10"/>
              </a:rPr>
              <a:t>Graph</a:t>
            </a:r>
            <a:r>
              <a:rPr lang="en-CA" sz="1000" dirty="0"/>
              <a:t>" by </a:t>
            </a:r>
            <a:r>
              <a:rPr lang="en-CA" sz="1000" dirty="0">
                <a:hlinkClick r:id="rId10"/>
              </a:rPr>
              <a:t>ShareIcon.net</a:t>
            </a:r>
            <a:r>
              <a:rPr lang="en-CA" sz="1000" dirty="0"/>
              <a:t> is licensed under </a:t>
            </a:r>
            <a:r>
              <a:rPr lang="en-CA" sz="1000" dirty="0">
                <a:hlinkClick r:id="rId9"/>
              </a:rPr>
              <a:t>CC by 1.0</a:t>
            </a:r>
            <a:endParaRPr lang="en-CA" sz="1000" dirty="0"/>
          </a:p>
        </p:txBody>
      </p:sp>
      <p:sp>
        <p:nvSpPr>
          <p:cNvPr id="18" name="TextBox 17"/>
          <p:cNvSpPr txBox="1"/>
          <p:nvPr/>
        </p:nvSpPr>
        <p:spPr>
          <a:xfrm>
            <a:off x="7660293" y="6388790"/>
            <a:ext cx="275588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000" dirty="0"/>
              <a:t>“</a:t>
            </a:r>
            <a:r>
              <a:rPr lang="en-CA" sz="1000" dirty="0">
                <a:hlinkClick r:id="rId11"/>
              </a:rPr>
              <a:t>Text</a:t>
            </a:r>
            <a:r>
              <a:rPr lang="en-CA" sz="1000" dirty="0"/>
              <a:t>" by </a:t>
            </a:r>
            <a:r>
              <a:rPr lang="en-CA" sz="1000" dirty="0">
                <a:hlinkClick r:id="rId12"/>
              </a:rPr>
              <a:t>FastText.org</a:t>
            </a:r>
            <a:r>
              <a:rPr lang="en-CA" sz="1000" dirty="0"/>
              <a:t> is licensed under </a:t>
            </a:r>
            <a:r>
              <a:rPr lang="en-CA" sz="1000" dirty="0">
                <a:hlinkClick r:id="rId9"/>
              </a:rPr>
              <a:t>CC by 1.0</a:t>
            </a:r>
            <a:endParaRPr lang="en-CA" sz="1000" dirty="0"/>
          </a:p>
        </p:txBody>
      </p:sp>
      <p:sp>
        <p:nvSpPr>
          <p:cNvPr id="19" name="TextBox 18"/>
          <p:cNvSpPr txBox="1"/>
          <p:nvPr/>
        </p:nvSpPr>
        <p:spPr>
          <a:xfrm>
            <a:off x="7599329" y="6596645"/>
            <a:ext cx="297068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000" dirty="0"/>
              <a:t>“</a:t>
            </a:r>
            <a:r>
              <a:rPr lang="en-CA" sz="1000" dirty="0">
                <a:hlinkClick r:id="rId13"/>
              </a:rPr>
              <a:t>Runner</a:t>
            </a:r>
            <a:r>
              <a:rPr lang="en-CA" sz="1000" dirty="0"/>
              <a:t>" by </a:t>
            </a:r>
            <a:r>
              <a:rPr lang="en-CA" sz="1000" dirty="0">
                <a:hlinkClick r:id="rId14"/>
              </a:rPr>
              <a:t>Manuel </a:t>
            </a:r>
            <a:r>
              <a:rPr lang="en-CA" sz="1000" dirty="0" err="1">
                <a:hlinkClick r:id="rId14"/>
              </a:rPr>
              <a:t>Strehl</a:t>
            </a:r>
            <a:r>
              <a:rPr lang="en-CA" sz="1000" dirty="0"/>
              <a:t> is licensed under </a:t>
            </a:r>
            <a:r>
              <a:rPr lang="en-CA" sz="1000" dirty="0">
                <a:hlinkClick r:id="rId9"/>
              </a:rPr>
              <a:t>CC by 1.0</a:t>
            </a:r>
            <a:endParaRPr lang="en-CA" sz="1000" dirty="0"/>
          </a:p>
        </p:txBody>
      </p:sp>
    </p:spTree>
    <p:extLst>
      <p:ext uri="{BB962C8B-B14F-4D97-AF65-F5344CB8AC3E}">
        <p14:creationId xmlns:p14="http://schemas.microsoft.com/office/powerpoint/2010/main" val="16377072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2598</TotalTime>
  <Words>649</Words>
  <Application>Microsoft Office PowerPoint</Application>
  <PresentationFormat>Widescreen</PresentationFormat>
  <Paragraphs>127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Principles of Multimedia Learning</vt:lpstr>
      <vt:lpstr>Mayer’s Principle of Multimedia Learning</vt:lpstr>
      <vt:lpstr>Coherence Principle</vt:lpstr>
      <vt:lpstr>Signaling Principle</vt:lpstr>
      <vt:lpstr>Redundancy Principle</vt:lpstr>
      <vt:lpstr>Contiguity Principles</vt:lpstr>
      <vt:lpstr>Segmenting Principle</vt:lpstr>
      <vt:lpstr>Pre-training Principle</vt:lpstr>
      <vt:lpstr>Modality Principle</vt:lpstr>
      <vt:lpstr>Multimedia Principle</vt:lpstr>
      <vt:lpstr>Personalization Principle</vt:lpstr>
      <vt:lpstr>Voice Principle</vt:lpstr>
      <vt:lpstr>Image Principle</vt:lpstr>
      <vt:lpstr>References</vt:lpstr>
    </vt:vector>
  </TitlesOfParts>
  <Company>Mohawk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Gould, Brian</dc:creator>
  <cp:lastModifiedBy>McKellar, Lorraine</cp:lastModifiedBy>
  <cp:revision>32</cp:revision>
  <dcterms:created xsi:type="dcterms:W3CDTF">2018-09-17T19:42:13Z</dcterms:created>
  <dcterms:modified xsi:type="dcterms:W3CDTF">2019-10-01T22:00:11Z</dcterms:modified>
</cp:coreProperties>
</file>