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7" r:id="rId2"/>
    <p:sldId id="355" r:id="rId3"/>
    <p:sldId id="348" r:id="rId4"/>
    <p:sldId id="352" r:id="rId5"/>
    <p:sldId id="288" r:id="rId6"/>
    <p:sldId id="326" r:id="rId7"/>
    <p:sldId id="360" r:id="rId8"/>
    <p:sldId id="349" r:id="rId9"/>
    <p:sldId id="353" r:id="rId10"/>
    <p:sldId id="347" r:id="rId11"/>
    <p:sldId id="336" r:id="rId12"/>
    <p:sldId id="354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2" autoAdjust="0"/>
    <p:restoredTop sz="94641" autoAdjust="0"/>
  </p:normalViewPr>
  <p:slideViewPr>
    <p:cSldViewPr snapToGrid="0">
      <p:cViewPr varScale="1">
        <p:scale>
          <a:sx n="122" d="100"/>
          <a:sy n="122" d="100"/>
        </p:scale>
        <p:origin x="11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14F2CB-EB89-465B-ADD5-BD112FF0B53E}" type="datetimeFigureOut">
              <a:rPr lang="en-CA" smtClean="0"/>
              <a:t>2019-11-04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C898B0F-32B4-4314-A560-9EED2182E2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4244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AB7767-1FB9-41FB-8009-46669EBD6DA9}" type="datetimeFigureOut">
              <a:rPr lang="en-CA" smtClean="0"/>
              <a:t>2019-11-04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9EEEA18-E322-4761-9B8D-F816C55991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5976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30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E5CC9DE-C66B-4CD9-92FB-FFC5946F55D8}" type="datetimeFigureOut">
              <a:rPr lang="en-CA">
                <a:solidFill>
                  <a:srgbClr val="FFFFFF"/>
                </a:solidFill>
              </a:rPr>
              <a:pPr defTabSz="457200"/>
              <a:t>2019-11-04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AF31DAE-1EB9-40C8-94FE-D383FD11FE5F}" type="slidenum">
              <a:rPr lang="en-CA">
                <a:solidFill>
                  <a:srgbClr val="FFFFFF"/>
                </a:solidFill>
              </a:rPr>
              <a:pPr defTabSz="457200"/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56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E5CC9DE-C66B-4CD9-92FB-FFC5946F55D8}" type="datetimeFigureOut">
              <a:rPr lang="en-CA">
                <a:solidFill>
                  <a:srgbClr val="FFFFFF"/>
                </a:solidFill>
              </a:rPr>
              <a:pPr defTabSz="457200"/>
              <a:t>2019-11-04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AF31DAE-1EB9-40C8-94FE-D383FD11FE5F}" type="slidenum">
              <a:rPr lang="en-CA">
                <a:solidFill>
                  <a:srgbClr val="FFFFFF"/>
                </a:solidFill>
              </a:rPr>
              <a:pPr defTabSz="457200"/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4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2400"/>
              </a:spcBef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E5CC9DE-C66B-4CD9-92FB-FFC5946F55D8}" type="datetimeFigureOut">
              <a:rPr lang="en-CA">
                <a:solidFill>
                  <a:srgbClr val="FFFFFF"/>
                </a:solidFill>
              </a:rPr>
              <a:pPr defTabSz="457200"/>
              <a:t>2019-11-04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AF31DAE-1EB9-40C8-94FE-D383FD11FE5F}" type="slidenum">
              <a:rPr lang="en-CA">
                <a:solidFill>
                  <a:srgbClr val="FFFFFF"/>
                </a:solidFill>
              </a:rPr>
              <a:pPr defTabSz="457200"/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4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11363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872205"/>
            <a:ext cx="10515600" cy="221744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E5CC9DE-C66B-4CD9-92FB-FFC5946F55D8}" type="datetimeFigureOut">
              <a:rPr lang="en-CA">
                <a:solidFill>
                  <a:srgbClr val="FFFFFF"/>
                </a:solidFill>
              </a:rPr>
              <a:pPr defTabSz="457200"/>
              <a:t>2019-11-04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AF31DAE-1EB9-40C8-94FE-D383FD11FE5F}" type="slidenum">
              <a:rPr lang="en-CA">
                <a:solidFill>
                  <a:srgbClr val="FFFFFF"/>
                </a:solidFill>
              </a:rPr>
              <a:pPr defTabSz="457200"/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4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spcBef>
                <a:spcPts val="24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spcBef>
                <a:spcPts val="24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E5CC9DE-C66B-4CD9-92FB-FFC5946F55D8}" type="datetimeFigureOut">
              <a:rPr lang="en-CA">
                <a:solidFill>
                  <a:srgbClr val="FFFFFF"/>
                </a:solidFill>
              </a:rPr>
              <a:pPr defTabSz="457200"/>
              <a:t>2019-11-04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CA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AF31DAE-1EB9-40C8-94FE-D383FD11FE5F}" type="slidenum">
              <a:rPr lang="en-CA">
                <a:solidFill>
                  <a:srgbClr val="FFFFFF"/>
                </a:solidFill>
              </a:rPr>
              <a:pPr defTabSz="457200"/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5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90688"/>
            <a:ext cx="5157787" cy="583590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44615"/>
            <a:ext cx="5157787" cy="3845048"/>
          </a:xfrm>
        </p:spPr>
        <p:txBody>
          <a:bodyPr/>
          <a:lstStyle>
            <a:lvl1pPr>
              <a:spcBef>
                <a:spcPts val="24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90688"/>
            <a:ext cx="5183188" cy="583590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44615"/>
            <a:ext cx="5183188" cy="3845048"/>
          </a:xfrm>
        </p:spPr>
        <p:txBody>
          <a:bodyPr/>
          <a:lstStyle>
            <a:lvl1pPr>
              <a:spcBef>
                <a:spcPts val="24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E5CC9DE-C66B-4CD9-92FB-FFC5946F55D8}" type="datetimeFigureOut">
              <a:rPr lang="en-CA">
                <a:solidFill>
                  <a:srgbClr val="FFFFFF"/>
                </a:solidFill>
              </a:rPr>
              <a:pPr defTabSz="457200"/>
              <a:t>2019-11-04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CA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AF31DAE-1EB9-40C8-94FE-D383FD11FE5F}" type="slidenum">
              <a:rPr lang="en-CA">
                <a:solidFill>
                  <a:srgbClr val="FFFFFF"/>
                </a:solidFill>
              </a:rPr>
              <a:pPr defTabSz="457200"/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5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E5CC9DE-C66B-4CD9-92FB-FFC5946F55D8}" type="datetimeFigureOut">
              <a:rPr lang="en-CA">
                <a:solidFill>
                  <a:srgbClr val="FFFFFF"/>
                </a:solidFill>
              </a:rPr>
              <a:pPr defTabSz="457200"/>
              <a:t>2019-11-04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AF31DAE-1EB9-40C8-94FE-D383FD11FE5F}" type="slidenum">
              <a:rPr lang="en-CA">
                <a:solidFill>
                  <a:srgbClr val="FFFFFF"/>
                </a:solidFill>
              </a:rPr>
              <a:pPr defTabSz="457200"/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6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E5CC9DE-C66B-4CD9-92FB-FFC5946F55D8}" type="datetimeFigureOut">
              <a:rPr lang="en-CA">
                <a:solidFill>
                  <a:srgbClr val="FFFFFF"/>
                </a:solidFill>
              </a:rPr>
              <a:pPr defTabSz="457200"/>
              <a:t>2019-11-04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CA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AF31DAE-1EB9-40C8-94FE-D383FD11FE5F}" type="slidenum">
              <a:rPr lang="en-CA">
                <a:solidFill>
                  <a:srgbClr val="FFFFFF"/>
                </a:solidFill>
              </a:rPr>
              <a:pPr defTabSz="457200"/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99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E5CC9DE-C66B-4CD9-92FB-FFC5946F55D8}" type="datetimeFigureOut">
              <a:rPr lang="en-CA">
                <a:solidFill>
                  <a:srgbClr val="FFFFFF"/>
                </a:solidFill>
              </a:rPr>
              <a:pPr defTabSz="457200"/>
              <a:t>2019-11-04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CA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AF31DAE-1EB9-40C8-94FE-D383FD11FE5F}" type="slidenum">
              <a:rPr lang="en-CA">
                <a:solidFill>
                  <a:srgbClr val="FFFFFF"/>
                </a:solidFill>
              </a:rPr>
              <a:pPr defTabSz="457200"/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0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E5CC9DE-C66B-4CD9-92FB-FFC5946F55D8}" type="datetimeFigureOut">
              <a:rPr lang="en-CA">
                <a:solidFill>
                  <a:srgbClr val="FFFFFF"/>
                </a:solidFill>
              </a:rPr>
              <a:pPr defTabSz="457200"/>
              <a:t>2019-11-04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CA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AF31DAE-1EB9-40C8-94FE-D383FD11FE5F}" type="slidenum">
              <a:rPr lang="en-CA">
                <a:solidFill>
                  <a:srgbClr val="FFFFFF"/>
                </a:solidFill>
              </a:rPr>
              <a:pPr defTabSz="457200"/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11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2" descr="States &quot;C. T. L. Centre for Teaching and Learning&quot; in blue font with an orange vertical bar seperating the C. T. L. from the rest of the title.  " title="CTL 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045" y="6311900"/>
            <a:ext cx="15525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Mohawk College logo - Burgundy, red and orange Mohawk College logo on the left with &quot;Mohawk College&quot; written in white to the right.  " title="Mohawk College Logo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34"/>
          <a:stretch/>
        </p:blipFill>
        <p:spPr bwMode="auto">
          <a:xfrm>
            <a:off x="171205" y="6327163"/>
            <a:ext cx="2066925" cy="40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271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ohawkcollege.ca/employees/centre-for-teaching-learning/universal-design-for-learning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www.collegestar.org/universal-design-for-learni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dloncampus.cast.org/page/udl_landing" TargetMode="External"/><Relationship Id="rId11" Type="http://schemas.openxmlformats.org/officeDocument/2006/relationships/hyperlink" Target="https://www.mohawkcollege.ca/employees/centre-for-teaching-learning/universal-design-for-learning/universal-design-for-1" TargetMode="External"/><Relationship Id="rId5" Type="http://schemas.openxmlformats.org/officeDocument/2006/relationships/hyperlink" Target="http://www.cast.org/our-work/about-udl.html#.V8Rdl6JSHAE" TargetMode="External"/><Relationship Id="rId10" Type="http://schemas.openxmlformats.org/officeDocument/2006/relationships/hyperlink" Target="https://www.mohawkcollege.ca/employees/centre-for-teaching-learning/universal-design-for-learning/universal-design-for-0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s://www.mohawkcollege.ca/employees/centre-for-teaching-learning/universal-design-for-learning/universal-design-for-learnin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darla.benton@mohawkcollege.c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legestar.org/universal-design-for-learning" TargetMode="External"/><Relationship Id="rId7" Type="http://schemas.openxmlformats.org/officeDocument/2006/relationships/hyperlink" Target="http://udloncampus.cast.org/page/udl_about#.WFAIn31SHAE" TargetMode="External"/><Relationship Id="rId2" Type="http://schemas.openxmlformats.org/officeDocument/2006/relationships/hyperlink" Target="https://www.youtube.com/watch?v=YhuvG0iwia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dloncampus.cast.org/home" TargetMode="External"/><Relationship Id="rId5" Type="http://schemas.openxmlformats.org/officeDocument/2006/relationships/hyperlink" Target="https://www.youtube.com/watch?v=4yUYQgcWGGA" TargetMode="External"/><Relationship Id="rId4" Type="http://schemas.openxmlformats.org/officeDocument/2006/relationships/hyperlink" Target="http://www.mohawkcollege.ca/employees/centre-for-teaching-learning/universal-design-for-learni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huvG0iwiao" TargetMode="External"/><Relationship Id="rId4" Type="http://schemas.openxmlformats.org/officeDocument/2006/relationships/hyperlink" Target="https://www.youtube.com/watch?v=YhuvG0iwiao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4eBmyttcfU4&amp;feature=youtu.be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www.youtube.com/watch?v=O_MCvjkd8Jc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4yUYQgcWGGA" TargetMode="External"/><Relationship Id="rId5" Type="http://schemas.openxmlformats.org/officeDocument/2006/relationships/hyperlink" Target="https://www.youtube.com/watch?v=_HHvRzemuHA" TargetMode="External"/><Relationship Id="rId4" Type="http://schemas.openxmlformats.org/officeDocument/2006/relationships/hyperlink" Target="http://udloncampus.cast.org/page/udl_about#.WFAIn31SHAE" TargetMode="External"/><Relationship Id="rId9" Type="http://schemas.openxmlformats.org/officeDocument/2006/relationships/hyperlink" Target="https://www.mohawkcollege.ca/employees/centre-for-teaching-learning/universal-design-for-learn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560084"/>
            <a:ext cx="9144000" cy="1170354"/>
          </a:xfrm>
        </p:spPr>
        <p:txBody>
          <a:bodyPr>
            <a:normAutofit/>
          </a:bodyPr>
          <a:lstStyle/>
          <a:p>
            <a:r>
              <a:rPr lang="en-CA" sz="20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Darla Benton Kearney, MA</a:t>
            </a:r>
          </a:p>
          <a:p>
            <a:r>
              <a:rPr lang="en-CA" sz="20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Universal Design for Learning Curriculum Consultant</a:t>
            </a:r>
          </a:p>
          <a:p>
            <a:r>
              <a:rPr lang="en-CA" sz="20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Centre for Teaching &amp;</a:t>
            </a:r>
            <a:r>
              <a:rPr lang="en-CA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CA" sz="20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Learning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094" y="1097868"/>
            <a:ext cx="10459811" cy="26658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CA" dirty="0"/>
              <a:t>UDL </a:t>
            </a:r>
            <a:r>
              <a:rPr lang="en-CA" dirty="0" smtClean="0"/>
              <a:t>Intro </a:t>
            </a:r>
            <a:r>
              <a:rPr lang="en-CA" dirty="0"/>
              <a:t>Package</a:t>
            </a:r>
            <a:br>
              <a:rPr lang="en-CA" dirty="0"/>
            </a:br>
            <a:r>
              <a:rPr lang="en-CA" sz="3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Fall </a:t>
            </a:r>
            <a:r>
              <a:rPr lang="en-CA" sz="3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2019</a:t>
            </a:r>
            <a:endParaRPr lang="en-CA" sz="3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0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 - image of the main page of the Universal Design for Learning webpage on the Mohawk College website." title="Screenshot of the Universal Design for Learning Webpage"/>
          <p:cNvPicPr>
            <a:picLocks noChangeAspect="1"/>
          </p:cNvPicPr>
          <p:nvPr/>
        </p:nvPicPr>
        <p:blipFill rotWithShape="1">
          <a:blip r:embed="rId2"/>
          <a:srcRect l="1031" b="6469"/>
          <a:stretch/>
        </p:blipFill>
        <p:spPr>
          <a:xfrm rot="1282128">
            <a:off x="8764714" y="1455920"/>
            <a:ext cx="2241900" cy="3686861"/>
          </a:xfrm>
          <a:prstGeom prst="rect">
            <a:avLst/>
          </a:prstGeom>
          <a:ln>
            <a:solidFill>
              <a:schemeClr val="bg1">
                <a:lumMod val="25000"/>
                <a:lumOff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Screenshot - image of the UDL on Campus homepage. Image includes  (from top to bottom) title &quot;UDL on Campus&quot;, a link to a video, and links (with images) to the course design webpages, accessibilty and policy webpages and media and materials webpages.   " title="Screenshot of the UDL on Campus  Websit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48819">
            <a:off x="7199388" y="3231342"/>
            <a:ext cx="2194095" cy="2657293"/>
          </a:xfrm>
          <a:prstGeom prst="rect">
            <a:avLst/>
          </a:prstGeom>
          <a:ln>
            <a:solidFill>
              <a:schemeClr val="bg1">
                <a:lumMod val="25000"/>
                <a:lumOff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College STAR website banner." title="College STAR Website Banner"/>
          <p:cNvPicPr>
            <a:picLocks noChangeAspect="1"/>
          </p:cNvPicPr>
          <p:nvPr/>
        </p:nvPicPr>
        <p:blipFill rotWithShape="1">
          <a:blip r:embed="rId4"/>
          <a:srcRect l="242" t="1207" b="662"/>
          <a:stretch/>
        </p:blipFill>
        <p:spPr>
          <a:xfrm rot="542690">
            <a:off x="7542461" y="2235450"/>
            <a:ext cx="2336405" cy="600286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838200" y="2055532"/>
            <a:ext cx="5635752" cy="3686901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UDL on Campus</a:t>
            </a:r>
            <a:endParaRPr lang="en-CA" dirty="0" smtClean="0">
              <a:hlinkClick r:id="rId5"/>
            </a:endParaRPr>
          </a:p>
          <a:p>
            <a:pPr lvl="1"/>
            <a:r>
              <a:rPr lang="en-CA" dirty="0" smtClean="0">
                <a:hlinkClick r:id="rId6"/>
              </a:rPr>
              <a:t>UDL in Higher Ed</a:t>
            </a:r>
            <a:endParaRPr lang="en-CA" dirty="0" smtClean="0"/>
          </a:p>
          <a:p>
            <a:r>
              <a:rPr lang="en-CA" dirty="0" smtClean="0"/>
              <a:t>College STAR</a:t>
            </a:r>
          </a:p>
          <a:p>
            <a:pPr lvl="1"/>
            <a:r>
              <a:rPr lang="en-CA" dirty="0" smtClean="0">
                <a:hlinkClick r:id="rId7"/>
              </a:rPr>
              <a:t>Instructional Supports webpages</a:t>
            </a:r>
            <a:endParaRPr lang="en-CA" dirty="0" smtClean="0"/>
          </a:p>
          <a:p>
            <a:r>
              <a:rPr lang="en-CA" dirty="0" smtClean="0"/>
              <a:t>Mohawk College </a:t>
            </a:r>
            <a:r>
              <a:rPr lang="en-CA" dirty="0" smtClean="0">
                <a:hlinkClick r:id="rId8"/>
              </a:rPr>
              <a:t>UDL webpages</a:t>
            </a:r>
            <a:endParaRPr lang="en-CA" dirty="0" smtClean="0"/>
          </a:p>
          <a:p>
            <a:pPr lvl="1"/>
            <a:r>
              <a:rPr lang="en-CA" dirty="0" smtClean="0">
                <a:hlinkClick r:id="rId9"/>
              </a:rPr>
              <a:t>Information for Faculty</a:t>
            </a:r>
            <a:endParaRPr lang="en-CA" dirty="0" smtClean="0"/>
          </a:p>
          <a:p>
            <a:pPr lvl="1"/>
            <a:r>
              <a:rPr lang="en-CA" dirty="0" smtClean="0">
                <a:hlinkClick r:id="rId10"/>
              </a:rPr>
              <a:t>Implementation</a:t>
            </a:r>
            <a:endParaRPr lang="en-CA" dirty="0" smtClean="0"/>
          </a:p>
          <a:p>
            <a:pPr lvl="1"/>
            <a:r>
              <a:rPr lang="en-CA" dirty="0" smtClean="0">
                <a:hlinkClick r:id="rId11"/>
              </a:rPr>
              <a:t>Resources</a:t>
            </a:r>
            <a:endParaRPr lang="en-CA" dirty="0">
              <a:hlinkClick r:id="rId5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To Review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820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To Do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Familiarize yourself with UDL using the resources provided here. </a:t>
            </a:r>
          </a:p>
          <a:p>
            <a:r>
              <a:rPr lang="en-CA" dirty="0" smtClean="0"/>
              <a:t>Review your learning plans, course materials and learning activities to determine where and/or when you can apply UDL.</a:t>
            </a:r>
          </a:p>
          <a:p>
            <a:r>
              <a:rPr lang="en-CA" dirty="0" smtClean="0"/>
              <a:t>Bring your UDL questions to </a:t>
            </a:r>
            <a:r>
              <a:rPr lang="en-CA" dirty="0" smtClean="0"/>
              <a:t>Darla </a:t>
            </a:r>
            <a:r>
              <a:rPr lang="en-CA" dirty="0" smtClean="0"/>
              <a:t>Benton Kearney:</a:t>
            </a:r>
          </a:p>
          <a:p>
            <a:pPr lvl="1"/>
            <a:r>
              <a:rPr lang="en-CA" dirty="0" smtClean="0">
                <a:hlinkClick r:id="rId2"/>
              </a:rPr>
              <a:t>darla.benton@mohawkcollege.ca</a:t>
            </a:r>
            <a:endParaRPr lang="en-CA" dirty="0" smtClean="0"/>
          </a:p>
          <a:p>
            <a:pPr lvl="1"/>
            <a:r>
              <a:rPr lang="en-CA" dirty="0" smtClean="0"/>
              <a:t>905-575-1212 extension 3688</a:t>
            </a:r>
          </a:p>
        </p:txBody>
      </p:sp>
    </p:spTree>
    <p:extLst>
      <p:ext uri="{BB962C8B-B14F-4D97-AF65-F5344CB8AC3E}">
        <p14:creationId xmlns:p14="http://schemas.microsoft.com/office/powerpoint/2010/main" val="327448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5549"/>
            <a:ext cx="10515600" cy="393192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CA" sz="1300" dirty="0" smtClean="0"/>
              <a:t>College </a:t>
            </a:r>
            <a:r>
              <a:rPr lang="en-CA" sz="1300" dirty="0"/>
              <a:t>STAR. (2016, December 13). UDL at a Glance [Video]. Retrieved from </a:t>
            </a:r>
            <a:r>
              <a:rPr lang="en-CA" sz="1300" dirty="0">
                <a:hlinkClick r:id="rId2"/>
              </a:rPr>
              <a:t>https://www.youtube.com/watch?v=YhuvG0iwiao</a:t>
            </a:r>
            <a:r>
              <a:rPr lang="en-CA" sz="1300" dirty="0"/>
              <a:t>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CA" sz="1300" dirty="0"/>
              <a:t>College STAR. (</a:t>
            </a:r>
            <a:r>
              <a:rPr lang="en-CA" sz="1300" dirty="0" err="1"/>
              <a:t>n.d</a:t>
            </a:r>
            <a:r>
              <a:rPr lang="en-CA" sz="1300" dirty="0" err="1" smtClean="0"/>
              <a:t>.</a:t>
            </a:r>
            <a:r>
              <a:rPr lang="en-CA" sz="1300" dirty="0" smtClean="0"/>
              <a:t>). Webpage banner [Image]. </a:t>
            </a:r>
            <a:r>
              <a:rPr lang="en-CA" sz="1300" dirty="0"/>
              <a:t>Retrieved from </a:t>
            </a:r>
            <a:r>
              <a:rPr lang="en-CA" sz="1300" dirty="0">
                <a:hlinkClick r:id="rId3"/>
              </a:rPr>
              <a:t>https://</a:t>
            </a:r>
            <a:r>
              <a:rPr lang="en-CA" sz="1300" dirty="0" smtClean="0">
                <a:hlinkClick r:id="rId3"/>
              </a:rPr>
              <a:t>www.collegestar.org/universal-design-for-learning</a:t>
            </a:r>
            <a:r>
              <a:rPr lang="en-CA" sz="1300" dirty="0" smtClean="0"/>
              <a:t> </a:t>
            </a:r>
            <a:endParaRPr lang="en-CA" sz="1300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CA" sz="1300" dirty="0" smtClean="0"/>
              <a:t>Meyer</a:t>
            </a:r>
            <a:r>
              <a:rPr lang="en-CA" sz="1300" dirty="0"/>
              <a:t>, A., Rose, D. H., and Gordon, D.  (2014).  Universal design for learning: Theory and practice.  CAST Professional Publishing.  </a:t>
            </a:r>
            <a:endParaRPr lang="en-CA" sz="1300" dirty="0" smtClean="0"/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CA" sz="1300" dirty="0"/>
              <a:t>	</a:t>
            </a:r>
            <a:r>
              <a:rPr lang="en-CA" sz="1300" dirty="0" smtClean="0"/>
              <a:t>Wakefield</a:t>
            </a:r>
            <a:r>
              <a:rPr lang="en-CA" sz="1300" dirty="0"/>
              <a:t>, MA.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CA" sz="1300" dirty="0"/>
              <a:t>Mohawk College. (2016). Universal Design for </a:t>
            </a:r>
            <a:r>
              <a:rPr lang="en-CA" sz="1300" dirty="0" smtClean="0"/>
              <a:t>Learning webpage </a:t>
            </a:r>
            <a:r>
              <a:rPr lang="en-CA" sz="1300" dirty="0"/>
              <a:t>[Image].  Retrieved from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CA" sz="1300" dirty="0"/>
              <a:t>	</a:t>
            </a:r>
            <a:r>
              <a:rPr lang="en-CA" sz="1300" dirty="0">
                <a:hlinkClick r:id="rId4"/>
              </a:rPr>
              <a:t>http://www.mohawkcollege.ca/employees/centre-for-teaching-learning/universal-design-for-learning</a:t>
            </a:r>
            <a:r>
              <a:rPr lang="en-CA" sz="1300" dirty="0"/>
              <a:t>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CA" sz="1300" dirty="0" smtClean="0"/>
              <a:t>UDL </a:t>
            </a:r>
            <a:r>
              <a:rPr lang="en-CA" sz="1300" dirty="0"/>
              <a:t>on Campus. (2015, October 6). Innovation at the </a:t>
            </a:r>
            <a:r>
              <a:rPr lang="en-CA" sz="1300" dirty="0" smtClean="0"/>
              <a:t>Margins video </a:t>
            </a:r>
            <a:r>
              <a:rPr lang="en-CA" sz="1300" dirty="0"/>
              <a:t>[Image]. Retrieved </a:t>
            </a:r>
            <a:r>
              <a:rPr lang="en-CA" sz="1300" dirty="0" smtClean="0"/>
              <a:t>from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CA" sz="1300" dirty="0"/>
              <a:t>	</a:t>
            </a:r>
            <a:r>
              <a:rPr lang="en-CA" sz="1300" dirty="0" smtClean="0">
                <a:hlinkClick r:id="rId5"/>
              </a:rPr>
              <a:t>https://www.youtube.com/watch?v=4yUYQgcWGGA</a:t>
            </a:r>
            <a:r>
              <a:rPr lang="en-CA" sz="1300" dirty="0" smtClean="0"/>
              <a:t>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CA" sz="1300" dirty="0" smtClean="0"/>
              <a:t>UDL </a:t>
            </a:r>
            <a:r>
              <a:rPr lang="en-CA" sz="1300" dirty="0"/>
              <a:t>on Campus. (</a:t>
            </a:r>
            <a:r>
              <a:rPr lang="en-CA" sz="1300" dirty="0" err="1"/>
              <a:t>n.d.</a:t>
            </a:r>
            <a:r>
              <a:rPr lang="en-CA" sz="1300" dirty="0"/>
              <a:t>). UDL on Campus webpage [Image]. Retrieved from </a:t>
            </a:r>
            <a:r>
              <a:rPr lang="en-CA" sz="1300" dirty="0">
                <a:hlinkClick r:id="rId6"/>
              </a:rPr>
              <a:t>http://udloncampus.cast.org/home</a:t>
            </a:r>
            <a:r>
              <a:rPr lang="en-CA" sz="1300" dirty="0"/>
              <a:t> 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CA" sz="1300" dirty="0" smtClean="0"/>
              <a:t>UDL </a:t>
            </a:r>
            <a:r>
              <a:rPr lang="en-CA" sz="1300" dirty="0"/>
              <a:t>on Campus. (2016, December 13). </a:t>
            </a:r>
            <a:r>
              <a:rPr lang="en-CA" sz="1300" dirty="0" smtClean="0"/>
              <a:t>UDL in Higher Education video [Image]. </a:t>
            </a:r>
            <a:r>
              <a:rPr lang="en-CA" sz="1300" dirty="0"/>
              <a:t>Retrieved </a:t>
            </a:r>
            <a:r>
              <a:rPr lang="en-CA" sz="1300" dirty="0" smtClean="0"/>
              <a:t>from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CA" sz="1300"/>
              <a:t>	</a:t>
            </a:r>
            <a:r>
              <a:rPr lang="en-CA" sz="1300" smtClean="0">
                <a:hlinkClick r:id="rId7"/>
              </a:rPr>
              <a:t>http</a:t>
            </a:r>
            <a:r>
              <a:rPr lang="en-CA" sz="1300" dirty="0">
                <a:hlinkClick r:id="rId7"/>
              </a:rPr>
              <a:t>://udloncampus.cast.org/page/udl_about#.WFAIn31SHAE</a:t>
            </a:r>
            <a:r>
              <a:rPr lang="en-CA" sz="13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99010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- image of the main page of the Universal Design for Learning webpage on the Mohawk College website." title="Screenshot of the Universal Design for Learning Webp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761" y="1711309"/>
            <a:ext cx="2423871" cy="4217838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23295"/>
            <a:ext cx="6543502" cy="1993866"/>
          </a:xfrm>
        </p:spPr>
        <p:txBody>
          <a:bodyPr>
            <a:normAutofit/>
          </a:bodyPr>
          <a:lstStyle/>
          <a:p>
            <a:r>
              <a:rPr lang="en-CA" dirty="0"/>
              <a:t>The information </a:t>
            </a:r>
            <a:r>
              <a:rPr lang="en-CA" dirty="0" smtClean="0"/>
              <a:t>here </a:t>
            </a:r>
            <a:r>
              <a:rPr lang="en-CA" dirty="0"/>
              <a:t>will:</a:t>
            </a:r>
          </a:p>
          <a:p>
            <a:pPr lvl="1"/>
            <a:r>
              <a:rPr lang="en-CA" dirty="0"/>
              <a:t>Give you </a:t>
            </a:r>
            <a:r>
              <a:rPr lang="en-CA" dirty="0" smtClean="0"/>
              <a:t>a brief </a:t>
            </a:r>
            <a:r>
              <a:rPr lang="en-CA" dirty="0"/>
              <a:t>overview of </a:t>
            </a:r>
            <a:r>
              <a:rPr lang="en-CA" dirty="0" smtClean="0"/>
              <a:t>Universal </a:t>
            </a:r>
            <a:r>
              <a:rPr lang="en-CA" dirty="0"/>
              <a:t>D</a:t>
            </a:r>
            <a:r>
              <a:rPr lang="en-CA" dirty="0" smtClean="0"/>
              <a:t>esign </a:t>
            </a:r>
            <a:r>
              <a:rPr lang="en-CA" dirty="0"/>
              <a:t>for </a:t>
            </a:r>
            <a:r>
              <a:rPr lang="en-CA" dirty="0" smtClean="0"/>
              <a:t>Learning </a:t>
            </a:r>
            <a:r>
              <a:rPr lang="en-CA" dirty="0"/>
              <a:t>(UDL</a:t>
            </a:r>
            <a:r>
              <a:rPr lang="en-CA" dirty="0" smtClean="0"/>
              <a:t>). </a:t>
            </a:r>
            <a:endParaRPr lang="en-CA" dirty="0"/>
          </a:p>
          <a:p>
            <a:pPr lvl="1"/>
            <a:r>
              <a:rPr lang="en-CA" dirty="0" smtClean="0"/>
              <a:t>Offer recommendations to watch</a:t>
            </a:r>
            <a:r>
              <a:rPr lang="en-CA" dirty="0"/>
              <a:t>, </a:t>
            </a:r>
            <a:r>
              <a:rPr lang="en-CA" dirty="0" smtClean="0"/>
              <a:t>review, and </a:t>
            </a:r>
            <a:r>
              <a:rPr lang="en-CA" dirty="0"/>
              <a:t>do to learn more about UDL.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Purpose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061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Overview of UDL</a:t>
            </a:r>
          </a:p>
        </p:txBody>
      </p:sp>
    </p:spTree>
    <p:extLst>
      <p:ext uri="{BB962C8B-B14F-4D97-AF65-F5344CB8AC3E}">
        <p14:creationId xmlns:p14="http://schemas.microsoft.com/office/powerpoint/2010/main" val="113595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huvG0iwiao" descr="Image of &quot;UDL at a Glance&quot; video." title="Image of &quot;UDL at a Glance&quot; Vide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48499" y="2556686"/>
            <a:ext cx="5294999" cy="3425099"/>
          </a:xfrm>
          <a:prstGeom prst="rect">
            <a:avLst/>
          </a:prstGeom>
          <a:ln>
            <a:solidFill>
              <a:srgbClr val="080808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38200" y="1975823"/>
            <a:ext cx="1051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UDL at a Glance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offers an overview of UDL in higher education. 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Overview of UDL</a:t>
            </a:r>
          </a:p>
        </p:txBody>
      </p:sp>
    </p:spTree>
    <p:extLst>
      <p:ext uri="{BB962C8B-B14F-4D97-AF65-F5344CB8AC3E}">
        <p14:creationId xmlns:p14="http://schemas.microsoft.com/office/powerpoint/2010/main" val="297939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UDL guidelines are based on three primary brain </a:t>
            </a:r>
            <a:r>
              <a:rPr lang="en-CA" dirty="0" smtClean="0"/>
              <a:t>networks: </a:t>
            </a:r>
            <a:endParaRPr lang="en-CA" dirty="0"/>
          </a:p>
          <a:p>
            <a:pPr lvl="1"/>
            <a:r>
              <a:rPr lang="en-CA" dirty="0"/>
              <a:t>Affective</a:t>
            </a:r>
          </a:p>
          <a:p>
            <a:pPr lvl="1"/>
            <a:r>
              <a:rPr lang="en-CA" dirty="0" smtClean="0"/>
              <a:t>Recognition</a:t>
            </a:r>
            <a:endParaRPr lang="en-CA" dirty="0"/>
          </a:p>
          <a:p>
            <a:pPr lvl="1"/>
            <a:r>
              <a:rPr lang="en-CA" dirty="0"/>
              <a:t>Strategic</a:t>
            </a:r>
          </a:p>
          <a:p>
            <a:r>
              <a:rPr lang="en-CA" dirty="0" smtClean="0"/>
              <a:t>Each </a:t>
            </a:r>
            <a:r>
              <a:rPr lang="en-CA" dirty="0"/>
              <a:t>network is identified by a principle to </a:t>
            </a:r>
            <a:r>
              <a:rPr lang="en-CA" dirty="0" smtClean="0"/>
              <a:t>guide curriculum </a:t>
            </a:r>
            <a:r>
              <a:rPr lang="en-CA" dirty="0"/>
              <a:t>design, </a:t>
            </a:r>
            <a:r>
              <a:rPr lang="en-CA" dirty="0" smtClean="0"/>
              <a:t>development, </a:t>
            </a:r>
            <a:r>
              <a:rPr lang="en-CA" dirty="0"/>
              <a:t>and </a:t>
            </a:r>
            <a:r>
              <a:rPr lang="en-CA" dirty="0" smtClean="0"/>
              <a:t>delivery:</a:t>
            </a:r>
            <a:endParaRPr lang="en-CA" dirty="0"/>
          </a:p>
          <a:p>
            <a:pPr lvl="1"/>
            <a:r>
              <a:rPr lang="en-CA" dirty="0"/>
              <a:t>Multiple means of engagement</a:t>
            </a:r>
          </a:p>
          <a:p>
            <a:pPr lvl="1"/>
            <a:r>
              <a:rPr lang="en-CA" dirty="0" smtClean="0"/>
              <a:t>Multiple </a:t>
            </a:r>
            <a:r>
              <a:rPr lang="en-CA" dirty="0"/>
              <a:t>means of representation</a:t>
            </a:r>
          </a:p>
          <a:p>
            <a:pPr lvl="1"/>
            <a:r>
              <a:rPr lang="en-CA" dirty="0"/>
              <a:t>Multiple means of action and </a:t>
            </a:r>
            <a:r>
              <a:rPr lang="en-CA" dirty="0" smtClean="0"/>
              <a:t>expression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Overview of UDL </a:t>
            </a:r>
            <a:r>
              <a:rPr lang="en-CA" sz="3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| Guidelines</a:t>
            </a:r>
          </a:p>
        </p:txBody>
      </p:sp>
    </p:spTree>
    <p:extLst>
      <p:ext uri="{BB962C8B-B14F-4D97-AF65-F5344CB8AC3E}">
        <p14:creationId xmlns:p14="http://schemas.microsoft.com/office/powerpoint/2010/main" val="12666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8408" y="1825625"/>
            <a:ext cx="5895392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dirty="0"/>
              <a:t>Multiple means of engagement</a:t>
            </a:r>
          </a:p>
          <a:p>
            <a:pPr lvl="1"/>
            <a:r>
              <a:rPr lang="en-CA" dirty="0"/>
              <a:t>Options for self-regulation</a:t>
            </a:r>
          </a:p>
          <a:p>
            <a:pPr lvl="1"/>
            <a:r>
              <a:rPr lang="en-CA" dirty="0"/>
              <a:t>Options for sustaining effort and persistence</a:t>
            </a:r>
          </a:p>
          <a:p>
            <a:pPr lvl="1"/>
            <a:r>
              <a:rPr lang="en-CA" dirty="0"/>
              <a:t>Options for recruiting interest</a:t>
            </a:r>
          </a:p>
          <a:p>
            <a:pPr marL="0" indent="0">
              <a:buNone/>
            </a:pPr>
            <a:r>
              <a:rPr lang="en-CA" dirty="0" smtClean="0"/>
              <a:t>Multiple </a:t>
            </a:r>
            <a:r>
              <a:rPr lang="en-CA" dirty="0"/>
              <a:t>means of representation</a:t>
            </a:r>
          </a:p>
          <a:p>
            <a:pPr lvl="1"/>
            <a:r>
              <a:rPr lang="en-CA" dirty="0"/>
              <a:t>Options for comprehension</a:t>
            </a:r>
          </a:p>
          <a:p>
            <a:pPr lvl="1"/>
            <a:r>
              <a:rPr lang="en-CA" dirty="0"/>
              <a:t>Options for language, math and symbols</a:t>
            </a:r>
          </a:p>
          <a:p>
            <a:pPr lvl="1"/>
            <a:r>
              <a:rPr lang="en-CA" dirty="0"/>
              <a:t>Options for perception</a:t>
            </a:r>
          </a:p>
          <a:p>
            <a:pPr marL="0" indent="0">
              <a:buNone/>
            </a:pPr>
            <a:r>
              <a:rPr lang="en-CA" dirty="0"/>
              <a:t>Multiple means of action and expression</a:t>
            </a:r>
          </a:p>
          <a:p>
            <a:pPr lvl="1"/>
            <a:r>
              <a:rPr lang="en-CA" dirty="0"/>
              <a:t>Options for executive functions</a:t>
            </a:r>
          </a:p>
          <a:p>
            <a:pPr lvl="1"/>
            <a:r>
              <a:rPr lang="en-CA" dirty="0"/>
              <a:t>Options for expression and communication</a:t>
            </a:r>
          </a:p>
          <a:p>
            <a:pPr lvl="1"/>
            <a:r>
              <a:rPr lang="en-CA" dirty="0"/>
              <a:t>Options for physical </a:t>
            </a:r>
            <a:r>
              <a:rPr lang="en-CA" dirty="0" smtClean="0"/>
              <a:t>action</a:t>
            </a:r>
            <a:endParaRPr lang="en-CA" dirty="0"/>
          </a:p>
        </p:txBody>
      </p:sp>
      <p:sp>
        <p:nvSpPr>
          <p:cNvPr id="10" name="Left Arrow 9" descr="Grey arrow pointing to each of the UDL networks and associated checkpoints.  " title="Grey Arrow"/>
          <p:cNvSpPr/>
          <p:nvPr/>
        </p:nvSpPr>
        <p:spPr>
          <a:xfrm rot="12450818">
            <a:off x="3898793" y="4498473"/>
            <a:ext cx="1280160" cy="432665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bg1">
              <a:lumMod val="75000"/>
              <a:lumOff val="25000"/>
            </a:schemeClr>
          </a:solidFill>
          <a:scene3d>
            <a:camera prst="orthographicFront"/>
            <a:lightRig rig="chilly" dir="t"/>
          </a:scene3d>
          <a:sp3d z="-257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8" name="Left Arrow 7" descr="Grey arrow pointing to each of the UDL networks and associated checkpoints.  " title="Grey Arrow"/>
          <p:cNvSpPr/>
          <p:nvPr/>
        </p:nvSpPr>
        <p:spPr>
          <a:xfrm rot="10800000">
            <a:off x="4030070" y="3610863"/>
            <a:ext cx="1280160" cy="432665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bg1">
              <a:lumMod val="75000"/>
              <a:lumOff val="25000"/>
            </a:schemeClr>
          </a:solidFill>
          <a:scene3d>
            <a:camera prst="orthographicFront"/>
            <a:lightRig rig="chilly" dir="t"/>
          </a:scene3d>
          <a:sp3d z="-257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9" name="Left Arrow 8" descr="Grey arrow pointing to each of the UDL networks and associated checkpoints.  " title="Grey Arrow"/>
          <p:cNvSpPr/>
          <p:nvPr/>
        </p:nvSpPr>
        <p:spPr>
          <a:xfrm rot="8609468">
            <a:off x="3797192" y="2656118"/>
            <a:ext cx="1280160" cy="432665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bg1">
              <a:lumMod val="75000"/>
              <a:lumOff val="25000"/>
            </a:schemeClr>
          </a:solidFill>
          <a:scene3d>
            <a:camera prst="orthographicFront"/>
            <a:lightRig rig="chilly" dir="t"/>
          </a:scene3d>
          <a:sp3d z="-257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2862226"/>
            <a:ext cx="2884874" cy="192994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dirty="0"/>
              <a:t>Each network </a:t>
            </a:r>
            <a:r>
              <a:rPr lang="en-CA" dirty="0" smtClean="0"/>
              <a:t>contains checkpoints to support the development of options for learners. 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Overview of UDL </a:t>
            </a:r>
            <a:r>
              <a:rPr lang="en-CA" sz="3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|</a:t>
            </a:r>
            <a:r>
              <a:rPr lang="en-CA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CA" sz="3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Guidelines</a:t>
            </a:r>
            <a:endParaRPr lang="en-CA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9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nks to additional, accessible UDL Guidelines resources can be found at udlguidelines.cast.org. The following information is organized by the UDL Guidelines networks and columns, and from left to right.&#10;&#10;Affective Networks&#10;&quot;The “why” of learning&quot;&#10;Provide Multiple Means of Engagement&#10;Provide options for recruiting interest&#10;• Optimize individual choice and autonomy&#10;• Optimize relevance, value, and authenticity&#10;• Minimize threats and distractions&#10;Provide options for sustaining effort and persistence&#10;• Heighten salience of goals and objectives&#10;• Vary demands and resources to optimize challenge&#10;• Foster collaboration and community&#10;• Increase mastery-oriented feedback&#10;Provide options for self-regulation&#10;• Promote expectations and beliefs that optimize motivation&#10;• Facilitate personal coping skills and strategies&#10;• Develop self-assessment and reflection&#10;&#10;Recognition Networks&#10;&quot;The “what” of learning&quot;&#10;Provide Multiple Means of Representation&#10;Provide options for perception &#10;• Offer ways of customizing the display of information&#10;• Offer alternatives for auditory information&#10;• Offer alternatives for visual information&#10;Provide options for language, math and symbols&#10;• Clarify vocabulary and symbols&#10;• Clarify syntax and structure&#10;• Support decoding of text, mathematical notation,&#10;• and symbols&#10;• Promote understanding across languages&#10;• Illustrate through multiple media&#10;Provide options for comprehension&#10;• Activate or supply background knowledge&#10;• Highlight patterns, critical features, big ideas, and relationships&#10;• Guide information processing and visualization&#10;• Maximize transfer and generalization&#10;&#10;Strategic Networks&#10;&quot;The “how” of learning&quot;&#10;Provide Multiple Means of Action and Expression&#10;Provide options for physical action&#10;• Vary the methods for response and navigation&#10;• Optimize access to tools and assistive technologies&#10;Provide options for expression and communication&#10;• Use multiple media for communication&#10;• Use multiple tools for construction and composition&#10;• Build fluencies with graduated levels of support for practice and performance&#10;Provide options for executive functions&#10;• Guide appropriate goal-setting&#10;• Support planning and strategy development&#10;• Facilitate managing information and resources&#10;• Enhance capacity for monitoring progress&#10;&#10;The goal for each area is to create expert learners who are purposeful and motivated, resourceful and knowledgeable, and strategic and goal-directed." title="UDL Guidelines from CAST 2018"/>
          <p:cNvPicPr>
            <a:picLocks noChangeAspect="1"/>
          </p:cNvPicPr>
          <p:nvPr/>
        </p:nvPicPr>
        <p:blipFill rotWithShape="1">
          <a:blip r:embed="rId2"/>
          <a:srcRect l="1613" t="2200" r="1613" b="1252"/>
          <a:stretch/>
        </p:blipFill>
        <p:spPr>
          <a:xfrm>
            <a:off x="2274725" y="419625"/>
            <a:ext cx="7642550" cy="5674506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3082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1850" y="711363"/>
            <a:ext cx="10515600" cy="3290366"/>
          </a:xfrm>
        </p:spPr>
        <p:txBody>
          <a:bodyPr/>
          <a:lstStyle/>
          <a:p>
            <a:r>
              <a:rPr lang="en-CA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Recommendations to </a:t>
            </a:r>
            <a:br>
              <a:rPr lang="en-CA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en-CA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Watch, Review, and Do</a:t>
            </a:r>
            <a:endParaRPr lang="en-CA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1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age of &quot;Innovation at the Margins&quot; video." title="Image of &quot;Innovation at the Margins&quot; Vide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49756">
            <a:off x="7261914" y="1682140"/>
            <a:ext cx="3814259" cy="1889194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mage of &quot;UDL in Higher Education&quot; video." title="Image of &quot;UDL in Higher Education&quot; Video"/>
          <p:cNvPicPr>
            <a:picLocks noChangeAspect="1"/>
          </p:cNvPicPr>
          <p:nvPr/>
        </p:nvPicPr>
        <p:blipFill rotWithShape="1">
          <a:blip r:embed="rId3"/>
          <a:srcRect r="1160"/>
          <a:stretch/>
        </p:blipFill>
        <p:spPr>
          <a:xfrm rot="654582">
            <a:off x="6480313" y="3553008"/>
            <a:ext cx="3369365" cy="2235860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764580"/>
            <a:ext cx="10515600" cy="4035856"/>
          </a:xfrm>
        </p:spPr>
        <p:txBody>
          <a:bodyPr>
            <a:normAutofit lnSpcReduction="10000"/>
          </a:bodyPr>
          <a:lstStyle/>
          <a:p>
            <a:r>
              <a:rPr lang="en-CA" sz="2400" dirty="0" smtClean="0">
                <a:hlinkClick r:id="rId4"/>
              </a:rPr>
              <a:t>UDL in Higher Education</a:t>
            </a:r>
            <a:endParaRPr lang="en-CA" sz="2400" dirty="0"/>
          </a:p>
          <a:p>
            <a:pPr lvl="1"/>
            <a:r>
              <a:rPr lang="en-CA" sz="2000" dirty="0"/>
              <a:t>UDL on Campus</a:t>
            </a:r>
          </a:p>
          <a:p>
            <a:pPr>
              <a:spcBef>
                <a:spcPts val="1800"/>
              </a:spcBef>
            </a:pPr>
            <a:r>
              <a:rPr lang="en-CA" sz="2400" dirty="0">
                <a:hlinkClick r:id="rId5"/>
              </a:rPr>
              <a:t>Getting Started with UDL</a:t>
            </a:r>
            <a:endParaRPr lang="en-CA" sz="2400" dirty="0"/>
          </a:p>
          <a:p>
            <a:pPr lvl="1"/>
            <a:r>
              <a:rPr lang="en-CA" sz="2000" dirty="0"/>
              <a:t>UDL on Campus</a:t>
            </a:r>
          </a:p>
          <a:p>
            <a:pPr>
              <a:spcBef>
                <a:spcPts val="1800"/>
              </a:spcBef>
            </a:pPr>
            <a:r>
              <a:rPr lang="en-CA" sz="2400" dirty="0" smtClean="0">
                <a:hlinkClick r:id="rId6"/>
              </a:rPr>
              <a:t>Innovation at the Margins</a:t>
            </a:r>
            <a:endParaRPr lang="en-CA" sz="2400" dirty="0" smtClean="0"/>
          </a:p>
          <a:p>
            <a:pPr lvl="1"/>
            <a:r>
              <a:rPr lang="en-CA" sz="2000" dirty="0" smtClean="0"/>
              <a:t>UDL on Campus</a:t>
            </a:r>
            <a:endParaRPr lang="en-CA" sz="2000" dirty="0" smtClean="0">
              <a:hlinkClick r:id="rId7"/>
            </a:endParaRPr>
          </a:p>
          <a:p>
            <a:pPr>
              <a:spcBef>
                <a:spcPts val="1800"/>
              </a:spcBef>
            </a:pPr>
            <a:r>
              <a:rPr lang="en-CA" sz="2400" dirty="0" smtClean="0">
                <a:hlinkClick r:id="rId8"/>
              </a:rPr>
              <a:t>The Myth of Average</a:t>
            </a:r>
            <a:r>
              <a:rPr lang="en-CA" sz="2400" dirty="0" smtClean="0"/>
              <a:t> </a:t>
            </a:r>
          </a:p>
          <a:p>
            <a:pPr lvl="1"/>
            <a:r>
              <a:rPr lang="en-CA" sz="2000" dirty="0" smtClean="0"/>
              <a:t>Todd Rose at </a:t>
            </a:r>
            <a:r>
              <a:rPr lang="en-CA" sz="2000" dirty="0" err="1" smtClean="0"/>
              <a:t>TEDx</a:t>
            </a:r>
            <a:r>
              <a:rPr lang="en-CA" sz="2000" dirty="0" smtClean="0"/>
              <a:t> Sonoma County</a:t>
            </a:r>
          </a:p>
          <a:p>
            <a:pPr>
              <a:spcBef>
                <a:spcPts val="1800"/>
              </a:spcBef>
            </a:pPr>
            <a:r>
              <a:rPr lang="en-CA" sz="2400" dirty="0" smtClean="0">
                <a:hlinkClick r:id="rId9"/>
              </a:rPr>
              <a:t>UDL with CTL</a:t>
            </a:r>
            <a:r>
              <a:rPr lang="en-CA" sz="2400" dirty="0" smtClean="0"/>
              <a:t> </a:t>
            </a:r>
          </a:p>
          <a:p>
            <a:pPr lvl="1"/>
            <a:r>
              <a:rPr lang="en-CA" sz="2000" dirty="0" smtClean="0"/>
              <a:t>Mohawk College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To Watch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744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UDL 2019">
      <a:dk1>
        <a:srgbClr val="2C2C2C"/>
      </a:dk1>
      <a:lt1>
        <a:srgbClr val="FFFFFF"/>
      </a:lt1>
      <a:dk2>
        <a:srgbClr val="5E172D"/>
      </a:dk2>
      <a:lt2>
        <a:srgbClr val="F2F2F2"/>
      </a:lt2>
      <a:accent1>
        <a:srgbClr val="053A46"/>
      </a:accent1>
      <a:accent2>
        <a:srgbClr val="06596B"/>
      </a:accent2>
      <a:accent3>
        <a:srgbClr val="077A93"/>
      </a:accent3>
      <a:accent4>
        <a:srgbClr val="5E172D"/>
      </a:accent4>
      <a:accent5>
        <a:srgbClr val="981E32"/>
      </a:accent5>
      <a:accent6>
        <a:srgbClr val="E37222"/>
      </a:accent6>
      <a:hlink>
        <a:srgbClr val="77E1F8"/>
      </a:hlink>
      <a:folHlink>
        <a:srgbClr val="E3722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5500</TotalTime>
  <Words>369</Words>
  <Application>Microsoft Office PowerPoint</Application>
  <PresentationFormat>Widescreen</PresentationFormat>
  <Paragraphs>73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1_Office Theme</vt:lpstr>
      <vt:lpstr>UDL Intro Package Fall 2019</vt:lpstr>
      <vt:lpstr>Purpose</vt:lpstr>
      <vt:lpstr>Overview of UDL</vt:lpstr>
      <vt:lpstr>Overview of UDL</vt:lpstr>
      <vt:lpstr>Overview of UDL | Guidelines</vt:lpstr>
      <vt:lpstr>Overview of UDL | Guidelines</vt:lpstr>
      <vt:lpstr>PowerPoint Presentation</vt:lpstr>
      <vt:lpstr>Recommendations to  Watch, Review, and Do</vt:lpstr>
      <vt:lpstr>To Watch</vt:lpstr>
      <vt:lpstr>To Review</vt:lpstr>
      <vt:lpstr>To Do</vt:lpstr>
      <vt:lpstr>References</vt:lpstr>
    </vt:vector>
  </TitlesOfParts>
  <Company>Mohawk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Universal Design for Learning</dc:title>
  <dc:creator>Benton, Darla</dc:creator>
  <cp:lastModifiedBy>Benton Kearney, Darla</cp:lastModifiedBy>
  <cp:revision>254</cp:revision>
  <cp:lastPrinted>2019-05-27T15:26:33Z</cp:lastPrinted>
  <dcterms:created xsi:type="dcterms:W3CDTF">2016-12-12T15:03:39Z</dcterms:created>
  <dcterms:modified xsi:type="dcterms:W3CDTF">2019-11-04T17:02:53Z</dcterms:modified>
</cp:coreProperties>
</file>