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305" r:id="rId5"/>
    <p:sldId id="315" r:id="rId6"/>
    <p:sldId id="317" r:id="rId7"/>
    <p:sldId id="566" r:id="rId8"/>
    <p:sldId id="634" r:id="rId9"/>
    <p:sldId id="607" r:id="rId10"/>
    <p:sldId id="604" r:id="rId11"/>
    <p:sldId id="589" r:id="rId12"/>
    <p:sldId id="588" r:id="rId13"/>
    <p:sldId id="591" r:id="rId14"/>
    <p:sldId id="618" r:id="rId15"/>
    <p:sldId id="592" r:id="rId16"/>
    <p:sldId id="603" r:id="rId17"/>
    <p:sldId id="593" r:id="rId18"/>
    <p:sldId id="635" r:id="rId19"/>
    <p:sldId id="608" r:id="rId20"/>
    <p:sldId id="615" r:id="rId21"/>
    <p:sldId id="612" r:id="rId22"/>
    <p:sldId id="633" r:id="rId23"/>
    <p:sldId id="614" r:id="rId24"/>
    <p:sldId id="613" r:id="rId25"/>
    <p:sldId id="616" r:id="rId26"/>
    <p:sldId id="617" r:id="rId27"/>
    <p:sldId id="594" r:id="rId28"/>
    <p:sldId id="620" r:id="rId29"/>
    <p:sldId id="600" r:id="rId30"/>
    <p:sldId id="599" r:id="rId31"/>
    <p:sldId id="590" r:id="rId32"/>
    <p:sldId id="597" r:id="rId33"/>
    <p:sldId id="636" r:id="rId34"/>
    <p:sldId id="630" r:id="rId35"/>
    <p:sldId id="631" r:id="rId36"/>
    <p:sldId id="629" r:id="rId37"/>
    <p:sldId id="627" r:id="rId38"/>
    <p:sldId id="637" r:id="rId39"/>
    <p:sldId id="638" r:id="rId40"/>
    <p:sldId id="610" r:id="rId41"/>
    <p:sldId id="621" r:id="rId42"/>
    <p:sldId id="380" r:id="rId43"/>
    <p:sldId id="640" r:id="rId44"/>
    <p:sldId id="625" r:id="rId45"/>
    <p:sldId id="624" r:id="rId46"/>
    <p:sldId id="626" r:id="rId47"/>
    <p:sldId id="441" r:id="rId48"/>
    <p:sldId id="641" r:id="rId49"/>
    <p:sldId id="642" r:id="rId50"/>
    <p:sldId id="643" r:id="rId51"/>
    <p:sldId id="644" r:id="rId52"/>
    <p:sldId id="64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9BB76-F8B3-49D2-9E99-D3CC0A9DBDFB}" v="12" dt="2021-03-23T04:11:05.003"/>
    <p1510:client id="{BD8CE3AE-49C4-4E4A-A88C-38EB6F72F274}" v="12" dt="2021-04-01T23:30:49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94467" autoAdjust="0"/>
  </p:normalViewPr>
  <p:slideViewPr>
    <p:cSldViewPr snapToGrid="0">
      <p:cViewPr varScale="1">
        <p:scale>
          <a:sx n="144" d="100"/>
          <a:sy n="144" d="100"/>
        </p:scale>
        <p:origin x="132" y="528"/>
      </p:cViewPr>
      <p:guideLst/>
    </p:cSldViewPr>
  </p:slideViewPr>
  <p:outlineViewPr>
    <p:cViewPr>
      <p:scale>
        <a:sx n="33" d="100"/>
        <a:sy n="33" d="100"/>
      </p:scale>
      <p:origin x="0" y="-78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BD8CE3AE-49C4-4E4A-A88C-38EB6F72F274}"/>
    <pc:docChg chg="modSld">
      <pc:chgData name="Dunda, Brian [Student]" userId="S::000815866@mohawkcollege.ca::b963ae9c-5f15-4b55-a858-19aff3f98de0" providerId="AD" clId="Web-{BD8CE3AE-49C4-4E4A-A88C-38EB6F72F274}" dt="2021-04-01T23:30:49.715" v="10" actId="20577"/>
      <pc:docMkLst>
        <pc:docMk/>
      </pc:docMkLst>
      <pc:sldChg chg="modSp">
        <pc:chgData name="Dunda, Brian [Student]" userId="S::000815866@mohawkcollege.ca::b963ae9c-5f15-4b55-a858-19aff3f98de0" providerId="AD" clId="Web-{BD8CE3AE-49C4-4E4A-A88C-38EB6F72F274}" dt="2021-04-01T23:30:49.715" v="10" actId="20577"/>
        <pc:sldMkLst>
          <pc:docMk/>
          <pc:sldMk cId="3771975431" sldId="591"/>
        </pc:sldMkLst>
        <pc:spChg chg="mod">
          <ac:chgData name="Dunda, Brian [Student]" userId="S::000815866@mohawkcollege.ca::b963ae9c-5f15-4b55-a858-19aff3f98de0" providerId="AD" clId="Web-{BD8CE3AE-49C4-4E4A-A88C-38EB6F72F274}" dt="2021-04-01T23:30:49.715" v="10" actId="20577"/>
          <ac:spMkLst>
            <pc:docMk/>
            <pc:sldMk cId="3771975431" sldId="591"/>
            <ac:spMk id="2" creationId="{9093C4FD-5208-4896-847E-5608E8C2DB28}"/>
          </ac:spMkLst>
        </pc:spChg>
      </pc:sldChg>
      <pc:sldChg chg="modSp">
        <pc:chgData name="Dunda, Brian [Student]" userId="S::000815866@mohawkcollege.ca::b963ae9c-5f15-4b55-a858-19aff3f98de0" providerId="AD" clId="Web-{BD8CE3AE-49C4-4E4A-A88C-38EB6F72F274}" dt="2021-04-01T23:30:13.949" v="1" actId="20577"/>
        <pc:sldMkLst>
          <pc:docMk/>
          <pc:sldMk cId="2491992318" sldId="607"/>
        </pc:sldMkLst>
        <pc:spChg chg="mod">
          <ac:chgData name="Dunda, Brian [Student]" userId="S::000815866@mohawkcollege.ca::b963ae9c-5f15-4b55-a858-19aff3f98de0" providerId="AD" clId="Web-{BD8CE3AE-49C4-4E4A-A88C-38EB6F72F274}" dt="2021-04-01T23:30:13.949" v="1" actId="20577"/>
          <ac:spMkLst>
            <pc:docMk/>
            <pc:sldMk cId="2491992318" sldId="607"/>
            <ac:spMk id="8" creationId="{7EE81639-696F-4524-9A72-74F1E2CC734B}"/>
          </ac:spMkLst>
        </pc:spChg>
      </pc:sldChg>
    </pc:docChg>
  </pc:docChgLst>
  <pc:docChgLst>
    <pc:chgData name="Robinson, Lucas" userId="S::000294390@mohawkcollege.ca::8f7da5c6-b34a-4840-b8d3-f7e8cea08d37" providerId="AD" clId="Web-{76E9BB76-F8B3-49D2-9E99-D3CC0A9DBDFB}"/>
    <pc:docChg chg="modSld">
      <pc:chgData name="Robinson, Lucas" userId="S::000294390@mohawkcollege.ca::8f7da5c6-b34a-4840-b8d3-f7e8cea08d37" providerId="AD" clId="Web-{76E9BB76-F8B3-49D2-9E99-D3CC0A9DBDFB}" dt="2021-03-23T04:11:02.660" v="7" actId="20577"/>
      <pc:docMkLst>
        <pc:docMk/>
      </pc:docMkLst>
      <pc:sldChg chg="modSp">
        <pc:chgData name="Robinson, Lucas" userId="S::000294390@mohawkcollege.ca::8f7da5c6-b34a-4840-b8d3-f7e8cea08d37" providerId="AD" clId="Web-{76E9BB76-F8B3-49D2-9E99-D3CC0A9DBDFB}" dt="2021-03-23T04:10:43.300" v="5" actId="20577"/>
        <pc:sldMkLst>
          <pc:docMk/>
          <pc:sldMk cId="784238585" sldId="599"/>
        </pc:sldMkLst>
        <pc:spChg chg="mod">
          <ac:chgData name="Robinson, Lucas" userId="S::000294390@mohawkcollege.ca::8f7da5c6-b34a-4840-b8d3-f7e8cea08d37" providerId="AD" clId="Web-{76E9BB76-F8B3-49D2-9E99-D3CC0A9DBDFB}" dt="2021-03-23T04:10:43.300" v="5" actId="20577"/>
          <ac:spMkLst>
            <pc:docMk/>
            <pc:sldMk cId="784238585" sldId="599"/>
            <ac:spMk id="2" creationId="{9093C4FD-5208-4896-847E-5608E8C2DB28}"/>
          </ac:spMkLst>
        </pc:spChg>
      </pc:sldChg>
      <pc:sldChg chg="modSp">
        <pc:chgData name="Robinson, Lucas" userId="S::000294390@mohawkcollege.ca::8f7da5c6-b34a-4840-b8d3-f7e8cea08d37" providerId="AD" clId="Web-{76E9BB76-F8B3-49D2-9E99-D3CC0A9DBDFB}" dt="2021-03-23T04:10:25.566" v="3" actId="20577"/>
        <pc:sldMkLst>
          <pc:docMk/>
          <pc:sldMk cId="3618412369" sldId="613"/>
        </pc:sldMkLst>
        <pc:spChg chg="mod">
          <ac:chgData name="Robinson, Lucas" userId="S::000294390@mohawkcollege.ca::8f7da5c6-b34a-4840-b8d3-f7e8cea08d37" providerId="AD" clId="Web-{76E9BB76-F8B3-49D2-9E99-D3CC0A9DBDFB}" dt="2021-03-23T04:10:25.566" v="3" actId="20577"/>
          <ac:spMkLst>
            <pc:docMk/>
            <pc:sldMk cId="3618412369" sldId="613"/>
            <ac:spMk id="2" creationId="{9093C4FD-5208-4896-847E-5608E8C2DB28}"/>
          </ac:spMkLst>
        </pc:spChg>
      </pc:sldChg>
      <pc:sldChg chg="modSp">
        <pc:chgData name="Robinson, Lucas" userId="S::000294390@mohawkcollege.ca::8f7da5c6-b34a-4840-b8d3-f7e8cea08d37" providerId="AD" clId="Web-{76E9BB76-F8B3-49D2-9E99-D3CC0A9DBDFB}" dt="2021-03-23T04:09:57.393" v="1" actId="20577"/>
        <pc:sldMkLst>
          <pc:docMk/>
          <pc:sldMk cId="550688016" sldId="618"/>
        </pc:sldMkLst>
        <pc:spChg chg="mod">
          <ac:chgData name="Robinson, Lucas" userId="S::000294390@mohawkcollege.ca::8f7da5c6-b34a-4840-b8d3-f7e8cea08d37" providerId="AD" clId="Web-{76E9BB76-F8B3-49D2-9E99-D3CC0A9DBDFB}" dt="2021-03-23T04:09:57.393" v="1" actId="20577"/>
          <ac:spMkLst>
            <pc:docMk/>
            <pc:sldMk cId="550688016" sldId="618"/>
            <ac:spMk id="2" creationId="{9093C4FD-5208-4896-847E-5608E8C2DB28}"/>
          </ac:spMkLst>
        </pc:spChg>
      </pc:sldChg>
      <pc:sldChg chg="modSp">
        <pc:chgData name="Robinson, Lucas" userId="S::000294390@mohawkcollege.ca::8f7da5c6-b34a-4840-b8d3-f7e8cea08d37" providerId="AD" clId="Web-{76E9BB76-F8B3-49D2-9E99-D3CC0A9DBDFB}" dt="2021-03-23T04:11:02.660" v="7" actId="20577"/>
        <pc:sldMkLst>
          <pc:docMk/>
          <pc:sldMk cId="3641441475" sldId="638"/>
        </pc:sldMkLst>
        <pc:spChg chg="mod">
          <ac:chgData name="Robinson, Lucas" userId="S::000294390@mohawkcollege.ca::8f7da5c6-b34a-4840-b8d3-f7e8cea08d37" providerId="AD" clId="Web-{76E9BB76-F8B3-49D2-9E99-D3CC0A9DBDFB}" dt="2021-03-23T04:11:02.660" v="7" actId="20577"/>
          <ac:spMkLst>
            <pc:docMk/>
            <pc:sldMk cId="3641441475" sldId="638"/>
            <ac:spMk id="2" creationId="{9093C4FD-5208-4896-847E-5608E8C2D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3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4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28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8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6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9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77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13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81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5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3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51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0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46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94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9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7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07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34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4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0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9629840" cy="1635358"/>
          </a:xfrm>
        </p:spPr>
        <p:txBody>
          <a:bodyPr/>
          <a:lstStyle/>
          <a:p>
            <a:r>
              <a:rPr lang="en-US" dirty="0"/>
              <a:t>Being a Victim of a Hack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Regularly Update Passwords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encouraged to update your passwords every </a:t>
            </a:r>
            <a:br>
              <a:rPr lang="en-US" dirty="0"/>
            </a:br>
            <a:r>
              <a:rPr lang="en-US" dirty="0"/>
              <a:t>so often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should use different passwords for each device and account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strong password is at minimum eight characters long, longer passwords are more difficult to crack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more information, please see our </a:t>
            </a:r>
            <a:r>
              <a:rPr lang="en-US" b="1" dirty="0"/>
              <a:t>Password security module</a:t>
            </a:r>
            <a:r>
              <a:rPr lang="en-US" dirty="0"/>
              <a:t>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7197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Consider Using a Password Manager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062141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Internet browsers have password managers built-in, it is better to use a third-party manager such as 1Password or LastPass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applications can generate random passwords and store them in a vault. The programs can then automatically fill-in login forms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website has experienced a data breach, the applications are designed to inform the user to update their password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5068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Update Account Security Questions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necessarily answer what the question is asking, if you remember what you answered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Treat security questions like passwords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security questions for each account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creative with your answers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Simply listing your hometown or mother’s maiden name are easy for others to guess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479371-BE54-446D-8ACA-3A770B65B1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If a security question is “What is your </a:t>
            </a:r>
            <a:r>
              <a:rPr lang="en-CA" dirty="0"/>
              <a:t>favourite</a:t>
            </a:r>
            <a:r>
              <a:rPr lang="en-US" dirty="0"/>
              <a:t> </a:t>
            </a:r>
            <a:r>
              <a:rPr lang="en-CA" dirty="0"/>
              <a:t>colour</a:t>
            </a:r>
            <a:r>
              <a:rPr lang="en-US" dirty="0"/>
              <a:t>?” instead of answering “green”, answer with something like “glue”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57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Use Two-Factor Authentication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randomly generated code that will act as a second password for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code changes frequently at regular intervals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password is compromised by a hack, two-factor authentication will help greatly in preventing the unauthorized individual from accessing your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Authenticator apps that generate codes are widely available on smartphones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D9CBA-4FFC-4FB5-BD3F-F67FE03E16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Google Authenticator is a widely used authenticator app</a:t>
            </a:r>
          </a:p>
        </p:txBody>
      </p:sp>
    </p:spTree>
    <p:extLst>
      <p:ext uri="{BB962C8B-B14F-4D97-AF65-F5344CB8AC3E}">
        <p14:creationId xmlns:p14="http://schemas.microsoft.com/office/powerpoint/2010/main" val="149531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Firewall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firewall helps in preventing security threats from gaining access to your system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Firewalls will monitor incoming and outgoing traffic on your network so it can block untrustworthy connections based on your security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887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Antivirus Software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396409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Antivirus software helps detect and remove malware and threats after they have already made their way onto a system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antivirus software has built-in protections </a:t>
            </a:r>
            <a:br>
              <a:rPr lang="en-US" dirty="0"/>
            </a:br>
            <a:r>
              <a:rPr lang="en-US" dirty="0"/>
              <a:t>that can scan emails and web links before you even open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94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Antivirus Software (continued)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89103"/>
            <a:ext cx="8930183" cy="37510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keep your antivirus software up-to-date</a:t>
            </a:r>
          </a:p>
          <a:p>
            <a:pPr marL="1295328" lvl="1" indent="-342900">
              <a:buFont typeface="Arial" panose="020B0604020202020204" pitchFamily="34" charset="0"/>
              <a:buChar char="•"/>
            </a:pPr>
            <a:r>
              <a:rPr lang="en-US" dirty="0"/>
              <a:t>New malware is created, updates allow for the software to find and remove them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having a portable antivirus application as a secondary scanner 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help in the event your primary scanner might not remove all malware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312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Operating System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operating system updated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Updates are frequently pushed in order to enhance the security features of an OS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Older and vulnerable software are occasionally patched or retired using OS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0281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Use Properly Encrypted Wi-Fi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leave your wireless network unsecured An open network is not protected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open network invites others to use your connection for their own means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your devices are protected on an open network, any illegal practices that a connected device may do </a:t>
            </a:r>
            <a:br>
              <a:rPr lang="en-US" dirty="0"/>
            </a:br>
            <a:r>
              <a:rPr lang="en-US" dirty="0"/>
              <a:t>on the Internet become the responsibility of the network’s owner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43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Use Properly Encrypted Wi-Fi (cont.)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router’s firmware up-to-date and consider buying new hardware every few years as old technology stops being supported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are using a public hotspot: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the connection is secured with a lock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to secure your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5874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an understanding of what hacking is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protect yourself from being hacked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you should do if you have been hacked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various methods of attacks and hacks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how passwords are cracked if a strong password is not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Check that a Website is Secure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the address of the website in the address bar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website that requires account information should have a security certificate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submit any personal information to a website before verifying that it is secure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security certificate can be checked if there is a lock icon in the address bar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91A99-3C3D-48B0-8020-870E42DDF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 lock icon on a website is there to </a:t>
            </a:r>
            <a:r>
              <a:rPr lang="en-US" dirty="0" err="1"/>
              <a:t>to</a:t>
            </a:r>
            <a:r>
              <a:rPr lang="en-US" dirty="0"/>
              <a:t> ensure is who it says it is</a:t>
            </a:r>
          </a:p>
        </p:txBody>
      </p:sp>
    </p:spTree>
    <p:extLst>
      <p:ext uri="{BB962C8B-B14F-4D97-AF65-F5344CB8AC3E}">
        <p14:creationId xmlns:p14="http://schemas.microsoft.com/office/powerpoint/2010/main" val="418557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Practice Safe Email Habits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80503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open emails from unknown sources</a:t>
            </a:r>
            <a:endParaRPr lang="en-US"/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do open one, do not click any links, download any attachments, or respond to the email. Exit and delete the email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Delete any spam emails immediately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Having an antivirus running with real-time scanning for anti-phishing is very helpful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1841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Be Aware of Phishing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80503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Double check the source of the email address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following two email addresses may look similar: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donotreply@mohawkcollegeca</a:t>
            </a:r>
            <a:endParaRPr lang="en-US" dirty="0"/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donotreply@inf0mohawkcollege.ca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second email would direct to the domain “inf0” and not “</a:t>
            </a:r>
            <a:r>
              <a:rPr lang="en-US" dirty="0" err="1"/>
              <a:t>mohawkcollege</a:t>
            </a:r>
            <a:r>
              <a:rPr lang="en-US" dirty="0"/>
              <a:t>” 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hyperlinks in an email text to see a pop-up of where they go to before clicking a link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887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On Social Media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80503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playing any “games” that require you to allow access to personal information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accept random friend requests from </a:t>
            </a:r>
            <a:br>
              <a:rPr lang="en-US" dirty="0"/>
            </a:br>
            <a:r>
              <a:rPr lang="en-US" dirty="0"/>
              <a:t>unknown individuals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could be bots attempting to gain access to your profile and information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 the amount of personal information you provide to a social media service to the bare minimum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4DD2C-E675-45B9-A425-64AE02F5F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Any information you post on a social media platform may possibly be used by that platform depending on their terms of use</a:t>
            </a:r>
          </a:p>
        </p:txBody>
      </p:sp>
    </p:spTree>
    <p:extLst>
      <p:ext uri="{BB962C8B-B14F-4D97-AF65-F5344CB8AC3E}">
        <p14:creationId xmlns:p14="http://schemas.microsoft.com/office/powerpoint/2010/main" val="373175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Destroy Old Data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an application that features permanent data erasure before recycling hardware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physically destroying old hardware that contains any personal data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drive is not damaged beyond use, some hackers can take recycled parts and recover lost and deleted data in their own machines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083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051" y="499889"/>
            <a:ext cx="9345034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Check if You’ve Been Compromised - 1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Visit a website such as </a:t>
            </a:r>
            <a:r>
              <a:rPr lang="en-US" dirty="0">
                <a:hlinkClick r:id="rId3"/>
              </a:rPr>
              <a:t>Have I Been </a:t>
            </a:r>
            <a:r>
              <a:rPr lang="en-US" dirty="0" err="1">
                <a:hlinkClick r:id="rId3"/>
              </a:rPr>
              <a:t>Pwned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https://haveibeenpwned.com/</a:t>
            </a:r>
            <a:endParaRPr lang="en-US" dirty="0"/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website allows users to enter an email address and it will check if it has been used on a website that has had a previous data breach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email populates results you will be able to see which websites have experienced a data breach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1361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047" y="499889"/>
            <a:ext cx="9194554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Check if You’ve Been Compromised - 2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results will display which data was compromised, and when the data breach occurred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account was created prior to a breach, be certain to update your password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21667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What Else to Check – Being Hacked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Frequently check your personal accounts and ensure the information is accurate and updated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Monitor any financial transactions and report suspicious activity immediately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websites display a login and usage history. This can track who is accessing an account and from where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website offers notifications for New Login alerts, enable them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8423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If You Have Been Hacked</a:t>
            </a:r>
          </a:p>
        </p:txBody>
      </p:sp>
    </p:spTree>
    <p:extLst>
      <p:ext uri="{BB962C8B-B14F-4D97-AF65-F5344CB8AC3E}">
        <p14:creationId xmlns:p14="http://schemas.microsoft.com/office/powerpoint/2010/main" val="436604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Identifying Being Hacked (1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1378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System slowdown is a common occurrence when a device has been compromised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Random pop-ups suddenly populating your screen can be the result of a virus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system notifications appear claiming a fake antivirus message or ransomware message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9800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Identifying Being Hacked (2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1378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Toolbars are randomly installed on your browser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Websites redirect to links you did not request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Unexpected programs may suddenly be installed without your prior knowledge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Ransomware will cause files and folders of a device to become encrypted and unreadable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0807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Identifying Being Hacked (3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69562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Antivirus and firewall may be disabled automatically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 reboots or turns off automatically without </a:t>
            </a:r>
            <a:br>
              <a:rPr lang="en-US" dirty="0"/>
            </a:br>
            <a:r>
              <a:rPr lang="en-US" dirty="0"/>
              <a:t>any prompting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Mouse cursor may move and select things on its own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passwords suddenly no longer work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information may be changed on an account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8783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Identifying Being Hacked (4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Unauthorized email addresses added to a list of emails associated with an account’s password recovery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Unexpected spending on financial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contacts may receive messages from your account that you did not send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06494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40" y="499889"/>
            <a:ext cx="9403403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What to do if You Have Been Hacked - 1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98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system is compromised disconnect your system from your network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Either disable the Wi-Fi connection or unplug the ethernet cable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Scan your computer with multiple antivirus solutions to see if there is any malware installed and remove it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Deauthorize apps that use that account login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IE: Facebook or Twitter logins for other sites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23254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40" y="499889"/>
            <a:ext cx="943583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What to do if You Have Been Hacked - 2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Immediately change your password information if you still have access to the account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change passwords from another device, as this device may still be compromised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your security questions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change these from another device as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91851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41" y="499889"/>
            <a:ext cx="943583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What to do if You Have Been Hacked - 3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that personal information on affected accounts has not been changed and correct it if it has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know you have used that same password on any other website, change those passwords as well, and make each of them unique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9482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40" y="499889"/>
            <a:ext cx="9435829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What to do if You Have Been Hacked - 4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social media account is hacked, it is a good idea to alert your contacts to reduce the possibility of spreading the hack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having your device looked over by an IT professional. They have training and specialized tools to locate and remove specific malware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a typeface="Verdana"/>
              <a:cs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1441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Report to Proper Authorities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device is a part of your organization, inform your boss and designated IT specialists immediately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the proper channels, such as website administration, if you are locked out of an account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 hacks involving your financial credentials you should contact your financial institution immediately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your local police or the RCMP if necessary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67393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6509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Hacking is usually associated with being a method of altering or compromising digital devices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hacking is associated with cybercrimes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financial gain, identity theft, personal enjoyment, and other reasons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Hacking can also be done without a device through a manipulated technique called social engineering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Hacking?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activity that is meant to compromise digital devices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Such as computers, tablets, smartphones, etc.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Hacking is also intended to gain access to information or financial data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the idea of hacking is not unlawful, many cybercriminals utilize hacking for illegal 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816"/>
            <a:ext cx="9004915" cy="41483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hack can compromise your personal information, including financial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strong varied passwords and update them regularly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creative with security questions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on two-factor authentication when 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198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9101"/>
            <a:ext cx="9099548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have a firewall running and have antivirus solutions installed on your system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devices updated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give personal information online after ensuring the website is secure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Practice safe email habits and avoid phishing scams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88460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(4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9099548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of what information you provide and the links you click on social media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Destroy the data on old hardware before recycling it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Scan your devices with antivirus solutions if you have been hacked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your passwords on any affected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49132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(5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7161"/>
            <a:ext cx="8969404" cy="428412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Monitor your financial accounts such as credit card usage Report any suspicious or unauthorized purchases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the proper authorities regarding the hack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the many kinds of hacks that exist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Visit sites such as </a:t>
            </a:r>
            <a:r>
              <a:rPr lang="en-US" dirty="0">
                <a:hlinkClick r:id="rId2"/>
              </a:rPr>
              <a:t>Have I Been </a:t>
            </a:r>
            <a:r>
              <a:rPr lang="en-US" dirty="0" err="1">
                <a:hlinkClick r:id="rId2"/>
              </a:rPr>
              <a:t>Pwned</a:t>
            </a:r>
            <a:r>
              <a:rPr lang="en-US" dirty="0"/>
              <a:t> to verify if your email is associated with sites that have experienced data breaches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9046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 descr="Canadian Internet Registration Authority logo.">
            <a:extLst>
              <a:ext uri="{FF2B5EF4-FFF2-40B4-BE49-F238E27FC236}">
                <a16:creationId xmlns:a16="http://schemas.microsoft.com/office/drawing/2014/main" id="{6E2EEBFD-C4C2-4092-9D62-C5E4CE196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5)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"Hackers Attack Every 39 Seconds." </a:t>
            </a:r>
            <a:r>
              <a:rPr lang="en-US" sz="2000" i="1" dirty="0"/>
              <a:t>Security Magazine</a:t>
            </a:r>
            <a:r>
              <a:rPr lang="en-US" sz="2000" dirty="0"/>
              <a:t>, Feb. 2017, www.securitymagazine.com/articles/87787-hackers-attack-every-39-seconds. Accessed 3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Rubenking</a:t>
            </a:r>
            <a:r>
              <a:rPr lang="en-US" sz="2000" dirty="0"/>
              <a:t>, Neil J. "What to Do When You've Been Hacked." </a:t>
            </a:r>
            <a:r>
              <a:rPr lang="en-US" sz="2000" i="1" dirty="0"/>
              <a:t>PC Mag</a:t>
            </a:r>
            <a:r>
              <a:rPr lang="en-US" sz="2000" dirty="0"/>
              <a:t>, July 2019, www.pcmag.com/how-to/what-to-do-when-youve-been-hacked. Accessed 3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"Cracking Passwords: 11 Password Attack Methods (And How They Work)." </a:t>
            </a:r>
            <a:r>
              <a:rPr lang="en-US" sz="2000" i="1" dirty="0"/>
              <a:t>DataRecovery.com</a:t>
            </a:r>
            <a:r>
              <a:rPr lang="en-US" sz="2000" dirty="0"/>
              <a:t>, Sept. 2017, datarecovery.com/</a:t>
            </a:r>
            <a:r>
              <a:rPr lang="en-US" sz="2000" dirty="0" err="1"/>
              <a:t>rd</a:t>
            </a:r>
            <a:r>
              <a:rPr lang="en-US" sz="2000" dirty="0"/>
              <a:t>/cracking-passwords-11-password-attack-methods-work/. Accessed 3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5)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Johnson, Leighton. "Password Cracking." </a:t>
            </a:r>
            <a:r>
              <a:rPr lang="en-US" sz="2000" i="1" dirty="0"/>
              <a:t>ScienceDirect</a:t>
            </a:r>
            <a:r>
              <a:rPr lang="en-US" sz="2000" dirty="0"/>
              <a:t>, 2020, www.sciencedirect.com/topics/computer-science/password-cracking. Accessed 3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Zurkus</a:t>
            </a:r>
            <a:r>
              <a:rPr lang="en-US" sz="2000" dirty="0"/>
              <a:t>, Kacy. "Are hackers </a:t>
            </a:r>
            <a:r>
              <a:rPr lang="en-US" sz="2000" dirty="0" err="1"/>
              <a:t>gonna</a:t>
            </a:r>
            <a:r>
              <a:rPr lang="en-US" sz="2000" dirty="0"/>
              <a:t> hack anymore? Not if we keep reusing passwords ." </a:t>
            </a:r>
            <a:r>
              <a:rPr lang="en-US" sz="2000" i="1" dirty="0"/>
              <a:t>Malwarebytes</a:t>
            </a:r>
            <a:r>
              <a:rPr lang="en-US" sz="2000" dirty="0"/>
              <a:t>, Nov. 2019, blog.malwarebytes.com/cybercrime/2019/03/hackers-</a:t>
            </a:r>
            <a:r>
              <a:rPr lang="en-US" sz="2000" dirty="0" err="1"/>
              <a:t>gonna</a:t>
            </a:r>
            <a:r>
              <a:rPr lang="en-US" sz="2000" dirty="0"/>
              <a:t>-hack-anymore-not-keep-reusing-passwords/. Accessed 3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a rootkit?" </a:t>
            </a:r>
            <a:r>
              <a:rPr lang="en-US" sz="2000" i="1" dirty="0" err="1"/>
              <a:t>Emsisoft</a:t>
            </a:r>
            <a:r>
              <a:rPr lang="en-US" sz="2000" dirty="0"/>
              <a:t>, blog.emsisoft.com/</a:t>
            </a:r>
            <a:r>
              <a:rPr lang="en-US" sz="2000" dirty="0" err="1"/>
              <a:t>en</a:t>
            </a:r>
            <a:r>
              <a:rPr lang="en-US" sz="2000" dirty="0"/>
              <a:t>/29468/rootkits/. Accessed 3 Feb. 2021.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497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5)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9305"/>
            <a:ext cx="9083327" cy="42219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Johansen, Alison G. "What is antivirus software?" Norton, Feb. 2019, https://us.norton.com/internetsecurity-malware-what-is-antivirus.html. Accessed 4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“What is a computer virus?" Norton, https://us.norton.com/internetsecurity-malware-what-is-antivirus.html. Accessed 4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Ransomware?" </a:t>
            </a:r>
            <a:r>
              <a:rPr lang="en-US" sz="2000" i="1" dirty="0"/>
              <a:t>McAfee</a:t>
            </a:r>
            <a:r>
              <a:rPr lang="en-US" sz="2000" dirty="0"/>
              <a:t>, www.mcafee.com/enterprise/en-ca/security-awareness/ransomware.html. Accessed 4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4290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5)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06716"/>
            <a:ext cx="9262367" cy="444456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Grimes, Roger A. "15 signs you've been hacked—and how to fight back." </a:t>
            </a:r>
            <a:r>
              <a:rPr lang="en-US" sz="2000" i="1" dirty="0"/>
              <a:t>CSO</a:t>
            </a:r>
            <a:r>
              <a:rPr lang="en-US" sz="2000" dirty="0"/>
              <a:t>, Aug. 2020, www.csoonline.com/article/2457873/signs-youve-been-hacked-and-how-to-fight-back.html. Accessed 4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a DDoS Attack?" </a:t>
            </a:r>
            <a:r>
              <a:rPr lang="en-US" sz="2000" i="1" dirty="0"/>
              <a:t>Cloudflare</a:t>
            </a:r>
            <a:r>
              <a:rPr lang="en-US" sz="2000" dirty="0"/>
              <a:t>, www.cloudflare.com/en-gb/learning/ddos/what-is-a-ddos-attack/. Accessed 4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931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(5 of 5)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3" y="1206716"/>
            <a:ext cx="9083326" cy="444456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Zamora, Wendy. "10 ways to protect against hackers ." </a:t>
            </a:r>
            <a:r>
              <a:rPr lang="en-US" sz="2000" i="1" dirty="0"/>
              <a:t>Malwarebytes</a:t>
            </a:r>
            <a:r>
              <a:rPr lang="en-US" sz="2000" dirty="0"/>
              <a:t>, Aug. 2018, blog.malwarebytes.com/101/2015/10/10-ways-to-protect-against-hackers/. Accessed 4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Patel, Raisa, and Phillip Ling. "CRA shuts down online services after thousands of accounts breached in cyberattacks." </a:t>
            </a:r>
            <a:r>
              <a:rPr lang="en-US" sz="2000" i="1" dirty="0"/>
              <a:t>Malwarebytes</a:t>
            </a:r>
            <a:r>
              <a:rPr lang="en-US" sz="2000" dirty="0"/>
              <a:t>, Aug. 2020, www.cbc.ca/news/politics/canada-revenue-agency-cra-cyberattack-1.5688163. Accessed 4 Feb. 2021.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483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Hacking?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Hacking is largely associated with manipulating devices beyond a developer’s intent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also be applied to a psychological trick, or people hacking, called Social Engineering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Social Engineering, someone is trying to take advantage of you to gain access to your information or devices – often through trust, fear, excitement or instinctive reactions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6456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Hacking as a </a:t>
            </a:r>
            <a:r>
              <a:rPr lang="en-US" sz="33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Cybercrime</a:t>
            </a:r>
            <a:r>
              <a:rPr lang="en-US" sz="3300" b="1" kern="120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 – Why?</a:t>
            </a:r>
            <a:endParaRPr lang="en-CA" dirty="0">
              <a:latin typeface="Verdana"/>
              <a:ea typeface="Verdana"/>
              <a:cs typeface="Verdana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Unfortunately hacking is largely used by cybercriminals for: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gain, such as through identity theft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Corporate espionage to steal an organization’s confidential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Their own enjoyment, despite the harm caused </a:t>
            </a:r>
            <a:br>
              <a:rPr lang="en-US" dirty="0"/>
            </a:br>
            <a:r>
              <a:rPr lang="en-US" dirty="0"/>
              <a:t>to others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919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Could Happen if I am Hacked?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87327"/>
            <a:ext cx="8999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Various account login credentials can be stolen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may gain access to your financial accounts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Unauthorized purchases could be made with any saved and stolen credit card information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computer may become a part of an attacker’s network of compromised machines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personal information of yours might be sold to others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716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Additional Information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31650"/>
            <a:ext cx="8930183" cy="431963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1983 a Newsweek cover article was the first use of the term “hacker” in mainstream media 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a hacking attempt every 39 seconds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was found by a Clark School Study at The University of Maryland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Hacking does not just affect individuals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Full organizations, cities, and countries have all been victims to various forms of hacks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9880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Protecting Yourself</a:t>
            </a:r>
          </a:p>
        </p:txBody>
      </p:sp>
    </p:spTree>
    <p:extLst>
      <p:ext uri="{BB962C8B-B14F-4D97-AF65-F5344CB8AC3E}">
        <p14:creationId xmlns:p14="http://schemas.microsoft.com/office/powerpoint/2010/main" val="1878904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E741DD-9EDF-484E-A991-D9FCB67B8B9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4644cf9-6f3e-4166-a787-04f8c0d0bcf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9890DC-A96B-4897-8DE9-12C501CAD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28534</TotalTime>
  <Words>2661</Words>
  <Application>Microsoft Office PowerPoint</Application>
  <PresentationFormat>Widescreen</PresentationFormat>
  <Paragraphs>288</Paragraphs>
  <Slides>49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1_Office Theme</vt:lpstr>
      <vt:lpstr>Being a Victim of a Hack</vt:lpstr>
      <vt:lpstr>Learning Outcomes for this Module</vt:lpstr>
      <vt:lpstr>Introduction</vt:lpstr>
      <vt:lpstr>What is Hacking? (1 of 2)</vt:lpstr>
      <vt:lpstr>What is Hacking? (2 of 2)</vt:lpstr>
      <vt:lpstr>Hacking as a Cybercrime – Why?</vt:lpstr>
      <vt:lpstr>What Could Happen if I am Hacked?</vt:lpstr>
      <vt:lpstr>Additional Information</vt:lpstr>
      <vt:lpstr>Protecting Yourself</vt:lpstr>
      <vt:lpstr>Regularly Update Passwords</vt:lpstr>
      <vt:lpstr>Consider Using a Password Manager</vt:lpstr>
      <vt:lpstr>Update Account Security Questions</vt:lpstr>
      <vt:lpstr>Use Two-Factor Authentication</vt:lpstr>
      <vt:lpstr>Firewall</vt:lpstr>
      <vt:lpstr>Antivirus Software</vt:lpstr>
      <vt:lpstr>Antivirus Software (continued)</vt:lpstr>
      <vt:lpstr>Operating System</vt:lpstr>
      <vt:lpstr>Use Properly Encrypted Wi-Fi</vt:lpstr>
      <vt:lpstr>Use Properly Encrypted Wi-Fi (cont.)</vt:lpstr>
      <vt:lpstr>Check that a Website is Secure</vt:lpstr>
      <vt:lpstr>Practice Safe Email Habits</vt:lpstr>
      <vt:lpstr>Be Aware of Phishing</vt:lpstr>
      <vt:lpstr>On Social Media</vt:lpstr>
      <vt:lpstr>Destroy Old Data</vt:lpstr>
      <vt:lpstr>Check if You’ve Been Compromised - 1</vt:lpstr>
      <vt:lpstr>Check if You’ve Been Compromised - 2</vt:lpstr>
      <vt:lpstr>What Else to Check – Being Hacked</vt:lpstr>
      <vt:lpstr>If You Have Been Hacked</vt:lpstr>
      <vt:lpstr>Identifying Being Hacked (1 of 4)</vt:lpstr>
      <vt:lpstr>Identifying Being Hacked (2 of 4)</vt:lpstr>
      <vt:lpstr>Identifying Being Hacked (3 of 4)</vt:lpstr>
      <vt:lpstr>Identifying Being Hacked (4 of 4)</vt:lpstr>
      <vt:lpstr>What to do if You Have Been Hacked - 1</vt:lpstr>
      <vt:lpstr>What to do if You Have Been Hacked - 2</vt:lpstr>
      <vt:lpstr>What to do if You Have Been Hacked - 3</vt:lpstr>
      <vt:lpstr>What to do if You Have Been Hacked - 4</vt:lpstr>
      <vt:lpstr>Report to Proper Authorities</vt:lpstr>
      <vt:lpstr>Conclusions</vt:lpstr>
      <vt:lpstr>In Conclusion (1 of 5)</vt:lpstr>
      <vt:lpstr>In Conclusion (2 of 5)</vt:lpstr>
      <vt:lpstr>In Conclusion (3 of 5)</vt:lpstr>
      <vt:lpstr>In Conclusion (4 of 5)</vt:lpstr>
      <vt:lpstr>In Conclusion (5 of 5)</vt:lpstr>
      <vt:lpstr>Canadian Internet Registration Authority (CIRA)</vt:lpstr>
      <vt:lpstr>References (1 of 5)</vt:lpstr>
      <vt:lpstr>References (2 of 5)</vt:lpstr>
      <vt:lpstr>References (3 of 5)</vt:lpstr>
      <vt:lpstr>References (4 of 5)</vt:lpstr>
      <vt:lpstr>References (5 of 5)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the Victim of a Hack</dc:title>
  <dc:subject>What hacks are and how to protect yourself</dc:subject>
  <dc:creator>Lawren Malloch</dc:creator>
  <cp:keywords>hack, victim, protection, antivirus, password</cp:keywords>
  <cp:lastModifiedBy>Brian Dunda</cp:lastModifiedBy>
  <cp:revision>366</cp:revision>
  <dcterms:created xsi:type="dcterms:W3CDTF">2020-10-21T19:20:52Z</dcterms:created>
  <dcterms:modified xsi:type="dcterms:W3CDTF">2021-04-01T23:30:51Z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