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8"/>
  </p:notesMasterIdLst>
  <p:sldIdLst>
    <p:sldId id="305" r:id="rId5"/>
    <p:sldId id="315" r:id="rId6"/>
    <p:sldId id="317" r:id="rId7"/>
    <p:sldId id="566" r:id="rId8"/>
    <p:sldId id="568" r:id="rId9"/>
    <p:sldId id="581" r:id="rId10"/>
    <p:sldId id="574" r:id="rId11"/>
    <p:sldId id="582" r:id="rId12"/>
    <p:sldId id="584" r:id="rId13"/>
    <p:sldId id="583" r:id="rId14"/>
    <p:sldId id="614" r:id="rId15"/>
    <p:sldId id="585" r:id="rId16"/>
    <p:sldId id="586" r:id="rId17"/>
    <p:sldId id="615" r:id="rId18"/>
    <p:sldId id="570" r:id="rId19"/>
    <p:sldId id="573" r:id="rId20"/>
    <p:sldId id="598" r:id="rId21"/>
    <p:sldId id="599" r:id="rId22"/>
    <p:sldId id="572" r:id="rId23"/>
    <p:sldId id="603" r:id="rId24"/>
    <p:sldId id="604" r:id="rId25"/>
    <p:sldId id="571" r:id="rId26"/>
    <p:sldId id="602" r:id="rId27"/>
    <p:sldId id="619" r:id="rId28"/>
    <p:sldId id="617" r:id="rId29"/>
    <p:sldId id="618" r:id="rId30"/>
    <p:sldId id="601" r:id="rId31"/>
    <p:sldId id="575" r:id="rId32"/>
    <p:sldId id="576" r:id="rId33"/>
    <p:sldId id="616" r:id="rId34"/>
    <p:sldId id="577" r:id="rId35"/>
    <p:sldId id="578" r:id="rId36"/>
    <p:sldId id="593" r:id="rId37"/>
    <p:sldId id="587" r:id="rId38"/>
    <p:sldId id="588" r:id="rId39"/>
    <p:sldId id="589" r:id="rId40"/>
    <p:sldId id="579" r:id="rId41"/>
    <p:sldId id="594" r:id="rId42"/>
    <p:sldId id="597" r:id="rId43"/>
    <p:sldId id="605" r:id="rId44"/>
    <p:sldId id="606" r:id="rId45"/>
    <p:sldId id="607" r:id="rId46"/>
    <p:sldId id="613" r:id="rId47"/>
    <p:sldId id="569" r:id="rId48"/>
    <p:sldId id="590" r:id="rId49"/>
    <p:sldId id="595" r:id="rId50"/>
    <p:sldId id="591" r:id="rId51"/>
    <p:sldId id="592" r:id="rId52"/>
    <p:sldId id="596" r:id="rId53"/>
    <p:sldId id="567" r:id="rId54"/>
    <p:sldId id="378" r:id="rId55"/>
    <p:sldId id="380" r:id="rId56"/>
    <p:sldId id="608" r:id="rId57"/>
    <p:sldId id="609" r:id="rId58"/>
    <p:sldId id="610" r:id="rId59"/>
    <p:sldId id="611" r:id="rId60"/>
    <p:sldId id="441" r:id="rId61"/>
    <p:sldId id="565" r:id="rId62"/>
    <p:sldId id="621" r:id="rId63"/>
    <p:sldId id="622" r:id="rId64"/>
    <p:sldId id="623" r:id="rId65"/>
    <p:sldId id="624" r:id="rId66"/>
    <p:sldId id="625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EF0C0E-E703-4E0E-8805-B72E27828DC8}" v="3" dt="2021-03-09T22:14:29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0" autoAdjust="0"/>
    <p:restoredTop sz="97440" autoAdjust="0"/>
  </p:normalViewPr>
  <p:slideViewPr>
    <p:cSldViewPr snapToGrid="0">
      <p:cViewPr>
        <p:scale>
          <a:sx n="150" d="100"/>
          <a:sy n="150" d="100"/>
        </p:scale>
        <p:origin x="858" y="3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da, Brian [Student]" userId="S::000815866@mohawkcollege.ca::b963ae9c-5f15-4b55-a858-19aff3f98de0" providerId="AD" clId="Web-{ADEF0C0E-E703-4E0E-8805-B72E27828DC8}"/>
    <pc:docChg chg="modSld">
      <pc:chgData name="Dunda, Brian [Student]" userId="S::000815866@mohawkcollege.ca::b963ae9c-5f15-4b55-a858-19aff3f98de0" providerId="AD" clId="Web-{ADEF0C0E-E703-4E0E-8805-B72E27828DC8}" dt="2021-03-09T22:14:28.669" v="1" actId="20577"/>
      <pc:docMkLst>
        <pc:docMk/>
      </pc:docMkLst>
      <pc:sldChg chg="modSp">
        <pc:chgData name="Dunda, Brian [Student]" userId="S::000815866@mohawkcollege.ca::b963ae9c-5f15-4b55-a858-19aff3f98de0" providerId="AD" clId="Web-{ADEF0C0E-E703-4E0E-8805-B72E27828DC8}" dt="2021-03-09T22:14:28.669" v="1" actId="20577"/>
        <pc:sldMkLst>
          <pc:docMk/>
          <pc:sldMk cId="757626644" sldId="617"/>
        </pc:sldMkLst>
        <pc:spChg chg="mod">
          <ac:chgData name="Dunda, Brian [Student]" userId="S::000815866@mohawkcollege.ca::b963ae9c-5f15-4b55-a858-19aff3f98de0" providerId="AD" clId="Web-{ADEF0C0E-E703-4E0E-8805-B72E27828DC8}" dt="2021-03-09T22:14:28.669" v="1" actId="20577"/>
          <ac:spMkLst>
            <pc:docMk/>
            <pc:sldMk cId="757626644" sldId="617"/>
            <ac:spMk id="2" creationId="{9093C4FD-5208-4896-847E-5608E8C2DB2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F3BC-A040-4C1D-87D2-571CD0B93AFB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834D4-0902-4D49-8A0D-42006443E7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2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17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65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5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le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CC196-060E-C946-9E5C-A1DFF0DF2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34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22300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488956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1’s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People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488365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1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2488365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1’s email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6222271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8088927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2’s description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336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2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088336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2’s email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63EB3FF2-BAE3-FE49-BE4D-3122F7F54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F205B07A-6648-734F-B148-586E9FBD2D2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DDFB09-91AF-4C47-B5CF-E1E430D98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64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EA199-C81E-A549-8964-BA5D6F293C11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1 column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00226-79E1-4049-9CCC-5EE0F169DF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2A2CF-A6FE-2942-9758-91AD075952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41497EF-504D-5646-B224-6AD4C966C02E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1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defRPr/>
            </a:lvl2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basic 1-column key point slide with no title.</a:t>
            </a:r>
          </a:p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485ACF11-C8A3-E04C-82D1-7DDED121A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50201519-3898-3A4C-9D34-AB4EC7589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A20C37-5ED8-BA4E-B834-08A5D5EAC0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E9519BD-6206-1840-8A63-B2837E58EE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06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99B8C52-4549-FF47-AFF2-EEE89FEF63A5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0F73EEF-C61E-7448-9B30-113D37F315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5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1 column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20A9900C-2C75-A64C-A17C-6171105E5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10707-0B3A-0E4D-ACBE-2957FDA6B14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6289DB-5AE0-A949-8079-E4CF67414B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19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DDC5C6-9F6D-694A-B292-91AC0120324D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5BE7696-88A8-B94E-9460-B9C3D6AE24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2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bulk content slide without a title for long content.</a:t>
            </a:r>
          </a:p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7" name="Picture 6" descr="green-bar.eps">
            <a:extLst>
              <a:ext uri="{FF2B5EF4-FFF2-40B4-BE49-F238E27FC236}">
                <a16:creationId xmlns:a16="http://schemas.microsoft.com/office/drawing/2014/main" id="{61F4DBC9-6617-604E-8D69-676F33D98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2816F32-CCC8-0D46-B094-140C3E8CD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C4A99-17E2-064E-997B-F383D187D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53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5371319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1803401"/>
            <a:ext cx="5360131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5C77805F-2E1B-7E4A-9F32-8B3E3A088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A67CA-D2C6-A642-9A41-94681E24F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461B0D-74BA-0447-BFEA-E80A68223F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5371319" cy="3314701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2336799"/>
            <a:ext cx="5360131" cy="3314702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5371319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222270" y="1803797"/>
            <a:ext cx="536013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7" name="Picture 16" descr="green-bar.eps">
            <a:extLst>
              <a:ext uri="{FF2B5EF4-FFF2-40B4-BE49-F238E27FC236}">
                <a16:creationId xmlns:a16="http://schemas.microsoft.com/office/drawing/2014/main" id="{4FC318EF-9169-BB45-9B8D-9D01EE28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900AC72B-BFE5-7047-A693-C6B7870B55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C2C1B0-CF14-0F44-9371-1B8AEBA5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26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F2FDDE00-7E19-444D-8A26-EB3F89154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12BAF0E-179A-B449-9796-7742DA779D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58908B-FCB8-B24D-8C8F-5F5FDDEFB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3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3504662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799"/>
            <a:ext cx="3482660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799"/>
            <a:ext cx="3504744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ADB75CBA-7175-0F41-99C4-A11320D13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B435AE46-8D48-3041-BCF5-289ED0FE7F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C4DFB6-0588-064A-A617-7E635A6692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01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8481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8481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38481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878C3C72-C6B1-F941-8DFD-4D1654508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4CC9CD17-5A53-844D-BC07-10E4B7AA27C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46AE30-F9CD-F741-81EC-6338BB06A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1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ture Read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433DC9-609F-DD43-A00F-6A5E0989D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36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 w/ 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800"/>
            <a:ext cx="3504662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800"/>
            <a:ext cx="3482660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800"/>
            <a:ext cx="3504744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4393805"/>
            <a:ext cx="3504662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4393805"/>
            <a:ext cx="3482660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4393805"/>
            <a:ext cx="3504744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3" y="3860802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088847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26" name="Picture 25" descr="green-bar.eps">
            <a:extLst>
              <a:ext uri="{FF2B5EF4-FFF2-40B4-BE49-F238E27FC236}">
                <a16:creationId xmlns:a16="http://schemas.microsoft.com/office/drawing/2014/main" id="{FCC4D77F-6C6A-6F4B-A950-D5B4204DF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A2FCCD5B-747A-8C4F-9B76-B65F8A8D20E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5EC9731-A1BB-C846-859C-58660BC19D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21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2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537131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2269" y="2447365"/>
            <a:ext cx="5360131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2" y="1803797"/>
            <a:ext cx="5371318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22268" y="1803797"/>
            <a:ext cx="5360131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1" name="Picture 10" descr="green-bar.eps">
            <a:extLst>
              <a:ext uri="{FF2B5EF4-FFF2-40B4-BE49-F238E27FC236}">
                <a16:creationId xmlns:a16="http://schemas.microsoft.com/office/drawing/2014/main" id="{999AF7C8-0E81-FA41-9B39-A041649C7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0EEFCD9-0F09-8D4D-83CD-5AC22078CE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4AF296-9251-FA41-846F-8D4E3EAAA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33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3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349527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47365"/>
            <a:ext cx="3493552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495278" cy="533003"/>
          </a:xfrm>
        </p:spPr>
        <p:txBody>
          <a:bodyPr/>
          <a:lstStyle>
            <a:lvl1pPr>
              <a:lnSpc>
                <a:spcPct val="100000"/>
              </a:lnSpc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48474" y="2447365"/>
            <a:ext cx="3496780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48473" y="1803797"/>
            <a:ext cx="3496780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3" name="Picture 12" descr="green-bar.eps">
            <a:extLst>
              <a:ext uri="{FF2B5EF4-FFF2-40B4-BE49-F238E27FC236}">
                <a16:creationId xmlns:a16="http://schemas.microsoft.com/office/drawing/2014/main" id="{FDADADAB-0B55-214C-87C3-CA3A3013C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76DFFD5C-2C85-7D47-B6CA-1EF7E481464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74E91A0-1395-E54D-AB9B-8DAD15DF4D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57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09602" y="4479364"/>
            <a:ext cx="350466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8088848" y="4479364"/>
            <a:ext cx="349355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8088847" y="3860802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355535" y="4479364"/>
            <a:ext cx="3482658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355534" y="3860802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6 columns for long content.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60811"/>
            <a:ext cx="350466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60811"/>
            <a:ext cx="349355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55535" y="2460811"/>
            <a:ext cx="3482658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4" y="1803797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28FE1AB5-AC7F-AE40-A61A-7F262E3AC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D2C18550-15E2-EE42-A7EF-E134E10DC12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4B0470-9393-1344-A683-CE3B571CA1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92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2895600"/>
            <a:ext cx="3482660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1" y="1856581"/>
            <a:ext cx="3495278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#,###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short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25E7D01D-D1CF-3346-961A-491CD68E6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2F1051B-9E90-884E-B29B-99E40CEA5DD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5F8EC9-B05A-8E4C-9ABD-3DD7BFF5B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5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Med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2" y="1831182"/>
            <a:ext cx="3495277" cy="945146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$##,###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#,###,####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long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661C218B-EA66-4D4A-A696-E02171FD4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2A0B311D-AC46-0149-9182-30954973D35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3D25A2-74ED-854F-8269-E9851244D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3EBC2BC-912A-144C-9948-7F5C6D4BCD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E410635-2E13-4045-8D35-6D46D6B8C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5534" y="2895600"/>
            <a:ext cx="3482659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6E96E0E-619C-4F45-8CF2-5B29EAE871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</p:spTree>
    <p:extLst>
      <p:ext uri="{BB962C8B-B14F-4D97-AF65-F5344CB8AC3E}">
        <p14:creationId xmlns:p14="http://schemas.microsoft.com/office/powerpoint/2010/main" val="3434108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47CED48-AA47-2242-A171-515EB31D4E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99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BEE48E-EDA7-2242-9888-6B872D27D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56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2465067" y="622300"/>
            <a:ext cx="7261866" cy="5626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this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92258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3966" y="628650"/>
            <a:ext cx="10984069" cy="5600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6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ound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AF60A-41A6-BB49-AF53-170637E2F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7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82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00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accent2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13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Lar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35377" y="1914188"/>
            <a:ext cx="7721246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5999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76178" y="2259471"/>
            <a:ext cx="7239644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76178" y="4232939"/>
            <a:ext cx="7239644" cy="291603"/>
          </a:xfrm>
        </p:spPr>
        <p:txBody>
          <a:bodyPr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965B152-D01A-1C4B-9BBB-9DB81CFF20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653073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600561" y="1914188"/>
            <a:ext cx="4256229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84080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84080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4F0ECD-C2EB-364E-826B-0EFCC87CAF6B}"/>
              </a:ext>
            </a:extLst>
          </p:cNvPr>
          <p:cNvSpPr txBox="1">
            <a:spLocks/>
          </p:cNvSpPr>
          <p:nvPr userDrawn="1"/>
        </p:nvSpPr>
        <p:spPr>
          <a:xfrm>
            <a:off x="6343548" y="1914188"/>
            <a:ext cx="4256229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3600" dirty="0"/>
              <a:t>$#,###,###</a:t>
            </a:r>
            <a:endParaRPr lang="en-US" sz="3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77FBAB-0FE4-CC48-B529-9971D0BE7E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7066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21191CD-852C-2047-99FD-E88980A67D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27066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7F9D59F-EA0B-5140-A4C4-5C2C5075D2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127180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09108" y="1914188"/>
            <a:ext cx="3405290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92627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6585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C1DF821-41D8-9A43-B202-A1AC3741F9B6}"/>
              </a:ext>
            </a:extLst>
          </p:cNvPr>
          <p:cNvSpPr txBox="1">
            <a:spLocks/>
          </p:cNvSpPr>
          <p:nvPr userDrawn="1"/>
        </p:nvSpPr>
        <p:spPr>
          <a:xfrm>
            <a:off x="4397917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 dirty="0"/>
              <a:t>$#,###,###</a:t>
            </a:r>
            <a:endParaRPr lang="en-US" sz="2700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5B87D8C-8654-9640-A3D3-428F28F68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1436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A260049-866F-BB4B-9C07-1D1B313A8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5394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6BCED1-E891-C345-8A14-F9A0F86B3394}"/>
              </a:ext>
            </a:extLst>
          </p:cNvPr>
          <p:cNvSpPr txBox="1">
            <a:spLocks/>
          </p:cNvSpPr>
          <p:nvPr userDrawn="1"/>
        </p:nvSpPr>
        <p:spPr>
          <a:xfrm>
            <a:off x="8086725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 dirty="0"/>
              <a:t>$#,###,###</a:t>
            </a:r>
            <a:endParaRPr lang="en-US" sz="2700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5ADEC7D-6148-5240-899B-0393590B8C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70244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3D1D7E-7FEC-8B4D-87F3-735BFE626D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4202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7A712EB-9EC2-9A4B-A49A-A88A435999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124082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right-aligned image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009488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420591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25032EA-09AB-6443-9E9B-4AA40EC066F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28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FA0F771-B34B-A449-9CCE-B7B65D745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3700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left-aligned image</a:t>
            </a:r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B00FDF1-C5E7-A547-BFBF-CFFC7147FA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93701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0025B528-57CF-6E4E-B4EA-A1E84904FF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4719CEA-644A-5C4F-AF21-AC48B529E9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11104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DDE7EC7-7720-034F-A499-E1FC342F6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3700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950A6328-D96A-1E4F-A63C-28564DBB095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87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89" y="0"/>
            <a:ext cx="12191111" cy="6858000"/>
          </a:xfrm>
        </p:spPr>
        <p:txBody>
          <a:bodyPr/>
          <a:lstStyle>
            <a:lvl1pPr marL="0" indent="0">
              <a:buNone/>
              <a:defRPr sz="3000" baseline="0"/>
            </a:lvl1pPr>
            <a:lvl2pPr marL="586109" indent="0">
              <a:buNone/>
              <a:defRPr sz="3600"/>
            </a:lvl2pPr>
            <a:lvl3pPr marL="1172219" indent="0">
              <a:buNone/>
              <a:defRPr sz="3075"/>
            </a:lvl3pPr>
            <a:lvl4pPr marL="1758328" indent="0">
              <a:buNone/>
              <a:defRPr sz="2550"/>
            </a:lvl4pPr>
            <a:lvl5pPr marL="2344438" indent="0">
              <a:buNone/>
              <a:defRPr sz="2550"/>
            </a:lvl5pPr>
            <a:lvl6pPr marL="2930547" indent="0">
              <a:buNone/>
              <a:defRPr sz="2550"/>
            </a:lvl6pPr>
            <a:lvl7pPr marL="3516656" indent="0">
              <a:buNone/>
              <a:defRPr sz="2550"/>
            </a:lvl7pPr>
            <a:lvl8pPr marL="4102766" indent="0">
              <a:buNone/>
              <a:defRPr sz="2550"/>
            </a:lvl8pPr>
            <a:lvl9pPr marL="4688875" indent="0">
              <a:buNone/>
              <a:defRPr sz="2550"/>
            </a:lvl9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6BAF3DF-8C60-744C-9875-A2DDB0E7B2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9523" y="5605156"/>
            <a:ext cx="5532477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E13BE4A3-6693-0C44-9A5F-DCD4629FAF2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78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157207" y="635489"/>
            <a:ext cx="5358134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35489"/>
            <a:ext cx="5358701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E68C47B-F40A-D749-BA8A-BE1574238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51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3DE2794-D63E-6345-97E4-20E48F83FE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229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A4BA4F2-F909-BE49-91F7-2D1B976AED8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C4BED5-F02F-A542-BCEF-50A2662CA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10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DEAWORK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173A6-0ABD-EC48-A0BF-4B8978843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2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22301"/>
            <a:ext cx="8698367" cy="502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6A0F2-11C2-3D49-8F3E-AAAABDA9557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01CE34A-094D-6845-9103-C540E60A9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177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492E8-43A9-2E41-8001-87E177A778F2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C5D5D1F-CBDF-2241-A62B-13C551558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2BF134A-80E9-EC4D-BD4C-08F14EE35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64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+ Title and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9FF189-D254-354B-B9E8-4DB4699D081A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1D7017C-A13A-3D40-AC90-31BF01FC15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1803401"/>
            <a:ext cx="7093623" cy="3840900"/>
          </a:xfrm>
        </p:spPr>
        <p:txBody>
          <a:bodyPr/>
          <a:lstStyle/>
          <a:p>
            <a:r>
              <a:rPr lang="en-US" dirty="0"/>
              <a:t>Click on the icon to insert a graphic.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graphic slide with a title and optional annotation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7CF2C8-2C4D-F84B-ADC8-6602C0D57B3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A5659BC-24E4-8844-ADAE-DA7249D0C5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94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chart or table slide with optional annotation</a:t>
            </a:r>
            <a:endParaRPr lang="en-US"/>
          </a:p>
        </p:txBody>
      </p:sp>
      <p:sp>
        <p:nvSpPr>
          <p:cNvPr id="17" name="Table Placeholder 3"/>
          <p:cNvSpPr>
            <a:spLocks noGrp="1"/>
          </p:cNvSpPr>
          <p:nvPr>
            <p:ph type="tbl" sz="quarter" idx="20" hasCustomPrompt="1"/>
          </p:nvPr>
        </p:nvSpPr>
        <p:spPr>
          <a:xfrm>
            <a:off x="609540" y="1803798"/>
            <a:ext cx="7106147" cy="384095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table or select “Insert” ➝ “Chart” from the menu bar to choose a stylized chart.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1272B-C9AF-8444-8332-AE8FC5DEFDB4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A7117C-5B58-1B45-8D83-D1BB793AF3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7478ECE-6837-EF44-BB21-71529ACDC70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0ACA93D-E602-DE40-9F7D-78FE14C39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information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12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F4B205-D8E9-D548-B10E-F9A821BC13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1488" y="1086707"/>
            <a:ext cx="689024" cy="4228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1100" y="2801043"/>
            <a:ext cx="7769800" cy="165156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3000" baseline="0">
                <a:solidFill>
                  <a:schemeClr val="accent5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Questions? Place a contact prompt message and your email here.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0464" y="2053168"/>
            <a:ext cx="7211074" cy="763559"/>
          </a:xfrm>
        </p:spPr>
        <p:txBody>
          <a:bodyPr anchor="b"/>
          <a:lstStyle>
            <a:lvl1pPr algn="ctr">
              <a:defRPr sz="4049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Thank you message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B353F63-F63D-784B-B247-AB8894BFB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0208" y="4405737"/>
            <a:ext cx="5851584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 algn="ctr"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err="1"/>
              <a:t>www.mohawkcollege.ca</a:t>
            </a:r>
            <a:r>
              <a:rPr lang="en-CA"/>
              <a:t>/</a:t>
            </a:r>
            <a:r>
              <a:rPr lang="en-CA" err="1"/>
              <a:t>relevantURL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86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-bar.eps">
            <a:extLst>
              <a:ext uri="{FF2B5EF4-FFF2-40B4-BE49-F238E27FC236}">
                <a16:creationId xmlns:a16="http://schemas.microsoft.com/office/drawing/2014/main" id="{1B0252D6-F708-0345-838E-8128E6C60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3BEA5DD-9FFA-9748-ADB6-2BEF08E12A0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DC9FE-ED3A-6843-9789-3C03EC70A9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88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2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Colle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99510-2B45-E647-80FC-C12C02A2C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2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uture Read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9921E-EBF0-804D-A55B-74084FB0A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4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ound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0E11F-2B27-9D41-BA2D-E484EB69CC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IDEAWORK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494BE-4088-234B-90C2-8D755C10E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6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51698" y="1803401"/>
            <a:ext cx="3474729" cy="3227685"/>
          </a:xfrm>
        </p:spPr>
        <p:txBody>
          <a:bodyPr/>
          <a:lstStyle/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5572313" y="2336800"/>
            <a:ext cx="4682310" cy="216088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CA"/>
              <a:t>Person’s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Person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71722" y="1803797"/>
            <a:ext cx="4682462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Person’s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571722" y="4498182"/>
            <a:ext cx="4682462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Person’s email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A57FA599-400B-034A-970C-CD34B7C90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C297452-5309-F443-A021-963AF39151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C4D48F-7713-9841-A2FD-8064A3C3D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94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499889"/>
            <a:ext cx="10972800" cy="11003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2800" cy="3903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First level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356351"/>
            <a:ext cx="885052" cy="3651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75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4084-422A-4246-8522-ECCBA4948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3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p:hf hdr="0" ftr="0" dt="0"/>
  <p:txStyles>
    <p:titleStyle>
      <a:lvl1pPr algn="l" defTabSz="586109" rtl="0" eaLnBrk="1" latinLnBrk="0" hangingPunct="1">
        <a:lnSpc>
          <a:spcPct val="80000"/>
        </a:lnSpc>
        <a:spcBef>
          <a:spcPct val="0"/>
        </a:spcBef>
        <a:buNone/>
        <a:defRPr sz="4949" b="1" kern="1200">
          <a:solidFill>
            <a:schemeClr val="accent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FontTx/>
        <a:buNone/>
        <a:defRPr sz="24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952428" indent="-366319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515073" indent="-342854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75000"/>
        <a:buFont typeface="Wingdings" pitchFamily="2" charset="2"/>
        <a:buChar char="§"/>
        <a:defRPr sz="2400" kern="1200" baseline="0">
          <a:solidFill>
            <a:schemeClr val="accent5"/>
          </a:solidFill>
          <a:latin typeface="+mn-lt"/>
          <a:ea typeface="+mn-ea"/>
          <a:cs typeface="+mn-cs"/>
        </a:defRPr>
      </a:lvl3pPr>
      <a:lvl4pPr marL="2051383" indent="-293055" algn="l" defTabSz="586109" rtl="0" eaLnBrk="1" latinLnBrk="0" hangingPunct="1">
        <a:lnSpc>
          <a:spcPct val="120000"/>
        </a:lnSpc>
        <a:spcBef>
          <a:spcPct val="20000"/>
        </a:spcBef>
        <a:buClr>
          <a:schemeClr val="accent2"/>
        </a:buClr>
        <a:buSzPct val="100000"/>
        <a:buFont typeface="Courier New" panose="02070309020205020404" pitchFamily="49" charset="0"/>
        <a:buChar char="o"/>
        <a:defRPr sz="1575" kern="1200">
          <a:solidFill>
            <a:schemeClr val="accent4"/>
          </a:solidFill>
          <a:latin typeface="+mn-lt"/>
          <a:ea typeface="+mn-ea"/>
          <a:cs typeface="+mn-cs"/>
        </a:defRPr>
      </a:lvl4pPr>
      <a:lvl5pPr marL="2637492" indent="-293055" algn="l" defTabSz="586109" rtl="0" eaLnBrk="1" latinLnBrk="0" hangingPunct="1">
        <a:spcBef>
          <a:spcPct val="20000"/>
        </a:spcBef>
        <a:buFont typeface="Arial"/>
        <a:buChar char="»"/>
        <a:defRPr sz="2550" kern="1200">
          <a:solidFill>
            <a:schemeClr val="accent5"/>
          </a:solidFill>
          <a:latin typeface="+mn-lt"/>
          <a:ea typeface="+mn-ea"/>
          <a:cs typeface="+mn-cs"/>
        </a:defRPr>
      </a:lvl5pPr>
      <a:lvl6pPr marL="3223602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6pPr>
      <a:lvl7pPr marL="380971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7pPr>
      <a:lvl8pPr marL="439582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8pPr>
      <a:lvl9pPr marL="4981930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1pPr>
      <a:lvl2pPr marL="58610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2pPr>
      <a:lvl3pPr marL="117221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75832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4pPr>
      <a:lvl5pPr marL="234443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5pPr>
      <a:lvl6pPr marL="2930547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6pPr>
      <a:lvl7pPr marL="351665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7pPr>
      <a:lvl8pPr marL="410276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8pPr>
      <a:lvl9pPr marL="4688875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846" y="2316354"/>
            <a:ext cx="8214803" cy="1635358"/>
          </a:xfrm>
        </p:spPr>
        <p:txBody>
          <a:bodyPr/>
          <a:lstStyle/>
          <a:p>
            <a:r>
              <a:rPr lang="en-US" dirty="0"/>
              <a:t>Encryption</a:t>
            </a:r>
          </a:p>
        </p:txBody>
      </p:sp>
    </p:spTree>
    <p:extLst>
      <p:ext uri="{BB962C8B-B14F-4D97-AF65-F5344CB8AC3E}">
        <p14:creationId xmlns:p14="http://schemas.microsoft.com/office/powerpoint/2010/main" val="6667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65483E-AC5F-453F-ABE0-25F9DD4D15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Asymmetric Encryption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22948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Requires the use of two encryption keys: Private </a:t>
            </a:r>
            <a:br>
              <a:rPr lang="en-US" dirty="0"/>
            </a:br>
            <a:r>
              <a:rPr lang="en-US" dirty="0"/>
              <a:t>and Public.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data is encrypted using the public key.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public key is meant to be shared with anyone who should have access to a network.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255301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6AA0CD-C4D9-4684-9E71-A375331187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Asymmetric Encryption (cont.)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22948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private key is required to decrypt the data. It is never meant to be shared.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private key should be stored where only authorized individuals can access it.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Preferably on different hardware not always connected to your device.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005297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5EE48E-7623-42B4-B942-833B3D97F0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499889"/>
            <a:ext cx="9133489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128-bit vs. 256-bit Encryption (1 of 3)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22948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are the two most used key blocks for encryption on the Internet.</a:t>
            </a:r>
          </a:p>
          <a:p>
            <a:pPr marL="1295282" lvl="1" indent="-342854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AES has a key length minimum of 128-bits and maximum of 256-bits.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Older forms of encryption are continuously being broken by hackers and rendered vulnerable.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256-bit encryption has a significantly higher level of protection compared to 128-bit encryption.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588094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05B64-596F-465C-B841-2D4A224190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499889"/>
            <a:ext cx="9139795" cy="720000"/>
          </a:xfrm>
        </p:spPr>
        <p:txBody>
          <a:bodyPr/>
          <a:lstStyle/>
          <a:p>
            <a:r>
              <a:rPr lang="en-US" sz="33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128-bit vs. 256-bit Encryption (2 of 3)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49208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128-bit encryption means there are a possible 2</a:t>
            </a:r>
            <a:r>
              <a:rPr lang="en-CA" sz="2400" dirty="0"/>
              <a:t>¹²⁸</a:t>
            </a:r>
            <a:r>
              <a:rPr lang="en-US" dirty="0"/>
              <a:t> possible key combinations to attempt to break</a:t>
            </a:r>
            <a:br>
              <a:rPr lang="en-US" dirty="0"/>
            </a:br>
            <a:r>
              <a:rPr lang="en-US" dirty="0"/>
              <a:t>the encryption.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256-bit encryption offers 2</a:t>
            </a:r>
            <a:r>
              <a:rPr lang="en-CA" sz="2400" dirty="0"/>
              <a:t>²⁵⁶</a:t>
            </a:r>
            <a:r>
              <a:rPr lang="en-US" dirty="0"/>
              <a:t> possible combinations.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Think about how the number One Million (1,000,000) is 7-characters long: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2</a:t>
            </a:r>
            <a:r>
              <a:rPr lang="en-CA" dirty="0"/>
              <a:t>¹²⁸</a:t>
            </a:r>
            <a:r>
              <a:rPr lang="en-US" dirty="0"/>
              <a:t> equals a value that is 39-characters long.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2</a:t>
            </a:r>
            <a:r>
              <a:rPr lang="en-CA" dirty="0"/>
              <a:t>²⁵⁶</a:t>
            </a:r>
            <a:r>
              <a:rPr lang="en-US" dirty="0"/>
              <a:t> equals a value that is 78-characters long.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718212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E6D00F-96F5-4F98-BBA9-3B86900C4C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499889"/>
            <a:ext cx="9139795" cy="720000"/>
          </a:xfrm>
        </p:spPr>
        <p:txBody>
          <a:bodyPr/>
          <a:lstStyle/>
          <a:p>
            <a:r>
              <a:rPr lang="en-US" sz="33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128-bit vs. 256-bit Encryption (3 of 3)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49208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While 256-bit encryption may require more processing power, it is remains significantly stronger than 128-bit encryption.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User databases, cloud services, and any website that involves financial data such as credit cards should be using 256-bit encryption.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144067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6D623F-CF48-446D-B850-9B5DF8AA61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Encryption Data At Rest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077264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Data that is encrypted and stored (at rest) remains secure. A private security key is required to unlock (decrypt) the data.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 attacker’s efforts to access at rest data often involve attempting to gain physical access to a drive, such as through theft.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data is encrypted on the disk, which is designed to prevent the attacker from gaining access even if they place it in their own machine.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75483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F916571-4E82-472D-8AAD-09E710A44A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Encryption Data At Rest (continued)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the data is encrypted and no encryption keys are provided, the attacker is stuck fighting the encryption in any attempt to access the data.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At rest encryption is highly recommended, and often required, for many organizations.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 organizations are required to have at rest encryption to comply with certain industry regulations and their nation’s privacy laws.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DE326-DE8A-4EB1-8F27-98F08B0394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Using at rest encryption in addition to other security measures is valuable in creating an overlap of protection.</a:t>
            </a:r>
          </a:p>
          <a:p>
            <a:r>
              <a:rPr lang="en-US" dirty="0"/>
              <a:t>So, if one layer fails, the data is still protected by the others.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941192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B922B7-0D08-41B7-BA6F-FC464861B9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Encryption Data In Transit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data that is encrypted is protected during communication between the sender and receiver.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Data is encrypted prior to being sent, authenticating the receiver, and then decrypting upon arrival.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Browsing the Internet with HTTPS is a basic example of encryption in transit, using Transport Layer Security (TLS).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171390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056DCF-F70F-40E6-8C06-C429574398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Encryption for Data In Use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Data that is encrypted and is currently being used on servers still need to be protected.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Cloud based applications such as online file sharing in Microsoft Excel is an example of data in use.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use of identity management tools (user accounts) and role-based controls (administrator, engineer, associate, etc.) is crucial to regulate who has access to the data.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306059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E025-5217-4B01-9CCF-D7329AA11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006234"/>
            <a:ext cx="9413288" cy="1635358"/>
          </a:xfrm>
        </p:spPr>
        <p:txBody>
          <a:bodyPr/>
          <a:lstStyle/>
          <a:p>
            <a:r>
              <a:rPr lang="en-US" dirty="0"/>
              <a:t>Internet and Encryption</a:t>
            </a:r>
          </a:p>
        </p:txBody>
      </p:sp>
    </p:spTree>
    <p:extLst>
      <p:ext uri="{BB962C8B-B14F-4D97-AF65-F5344CB8AC3E}">
        <p14:creationId xmlns:p14="http://schemas.microsoft.com/office/powerpoint/2010/main" val="1174423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Learning Outcomes for this Module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78434"/>
            <a:ext cx="8710984" cy="407284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Gain an understanding of what encryption is.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Know the difference of symmetric and asymmetric encryption methods.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What is used to protect data stored long-term.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importance of encryption on the Internet.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Best practices for protecting your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89817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F30D39-2BF1-48C9-AEFF-48B7CBE84C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Internet Browser Security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29989"/>
            <a:ext cx="9169398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All website addresses are preceded by HTTP or HTTPS.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HTTPS stands for HyperText Transfer Protocol Secure.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“S” in HTTPS represents the website is secure.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Websites that require a sign-in or you can make a purchase from should all be using HTTPS.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HTTPS encrypts data using either TLS (Transport Layer Security) or the depreciated SSL (Secure Sockets Layer).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820933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D85BB2-A279-422A-832F-EFA719E1E5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Internet Browser Security (cont.)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TLS is a newer and more secure encryption method than SSL and is what most HTTPS sites use.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TLS makes sure both parties connecting to each other are who they say they are.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encryption ensures that data sent and received is not tampered with.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HTTPS does not prohibit your ISP (Internet Service Provider) from knowing your browsing habits.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083368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3A0BB6-A082-4C27-98C6-EA41E273D3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Internet Browser Security Certificate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All websites should have a security certificate issued to them.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 your browser’s address bar, there may be an icon of a lock. This can be used to view the certificate.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security certificate exists to verify that the website is who they say they are.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193468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BAEE-2C5C-458E-A1EE-088896C761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-868558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Internet Browser Security Certificate Examples</a:t>
            </a:r>
            <a:endParaRPr lang="en-CA" dirty="0"/>
          </a:p>
        </p:txBody>
      </p:sp>
      <p:cxnSp>
        <p:nvCxnSpPr>
          <p:cNvPr id="16" name="Straight Arrow Connector 15" descr="Arrow pointing to address bar security lock.">
            <a:extLst>
              <a:ext uri="{FF2B5EF4-FFF2-40B4-BE49-F238E27FC236}">
                <a16:creationId xmlns:a16="http://schemas.microsoft.com/office/drawing/2014/main" id="{03EF4005-4FE8-45CD-B3A8-0642D4747407}"/>
              </a:ext>
            </a:extLst>
          </p:cNvPr>
          <p:cNvCxnSpPr>
            <a:cxnSpLocks/>
          </p:cNvCxnSpPr>
          <p:nvPr/>
        </p:nvCxnSpPr>
        <p:spPr>
          <a:xfrm>
            <a:off x="819180" y="576274"/>
            <a:ext cx="0" cy="355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9" name="Picture 8" descr="Example of how to open a security certificate to view.">
            <a:extLst>
              <a:ext uri="{FF2B5EF4-FFF2-40B4-BE49-F238E27FC236}">
                <a16:creationId xmlns:a16="http://schemas.microsoft.com/office/drawing/2014/main" id="{B6767D6C-B3F2-4845-89B0-B5C6CFC0B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2" y="1103516"/>
            <a:ext cx="2649392" cy="1603096"/>
          </a:xfrm>
          <a:prstGeom prst="rect">
            <a:avLst/>
          </a:prstGeom>
        </p:spPr>
      </p:pic>
      <p:cxnSp>
        <p:nvCxnSpPr>
          <p:cNvPr id="11" name="Straight Arrow Connector 10" descr="Arrow pointing to security certificate.">
            <a:extLst>
              <a:ext uri="{FF2B5EF4-FFF2-40B4-BE49-F238E27FC236}">
                <a16:creationId xmlns:a16="http://schemas.microsoft.com/office/drawing/2014/main" id="{C15947E4-EE01-4D68-8D47-1B63B71D06CB}"/>
              </a:ext>
            </a:extLst>
          </p:cNvPr>
          <p:cNvCxnSpPr>
            <a:cxnSpLocks/>
          </p:cNvCxnSpPr>
          <p:nvPr/>
        </p:nvCxnSpPr>
        <p:spPr>
          <a:xfrm>
            <a:off x="3051197" y="2125674"/>
            <a:ext cx="79706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Picture 5" descr="Example of a security certificate, issued to Mohawk College.">
            <a:extLst>
              <a:ext uri="{FF2B5EF4-FFF2-40B4-BE49-F238E27FC236}">
                <a16:creationId xmlns:a16="http://schemas.microsoft.com/office/drawing/2014/main" id="{BD57152E-3B28-4920-891A-781C85BB5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845" y="425852"/>
            <a:ext cx="5681756" cy="537607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99A28EE-E1D6-4DEF-A2AD-5514B5C37A46}"/>
              </a:ext>
            </a:extLst>
          </p:cNvPr>
          <p:cNvSpPr txBox="1">
            <a:spLocks/>
          </p:cNvSpPr>
          <p:nvPr/>
        </p:nvSpPr>
        <p:spPr>
          <a:xfrm>
            <a:off x="10011117" y="576274"/>
            <a:ext cx="1996245" cy="50752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952428" indent="-366319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515073" indent="-342854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2051383" indent="-293055" algn="l" defTabSz="58610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 sz="1575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637492" indent="-293055" algn="l" defTabSz="586109" rtl="0" eaLnBrk="1" latinLnBrk="0" hangingPunct="1">
              <a:spcBef>
                <a:spcPct val="20000"/>
              </a:spcBef>
              <a:buFont typeface="Arial"/>
              <a:buChar char="»"/>
              <a:defRPr sz="255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3223602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71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582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1930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By clicking on the lock icon, you can view the security certificate of a website to verify it.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498025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F63D8E-7AA7-4970-926E-4F27BA6C1F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Encrypting Emails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Many email clients use TLS to encrypt emails.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TLS only protects email information while the data is in transit, but not once it has been delivered and</a:t>
            </a:r>
            <a:br>
              <a:rPr lang="en-US" dirty="0"/>
            </a:br>
            <a:r>
              <a:rPr lang="en-US" dirty="0"/>
              <a:t>is at rest.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are free third-party add-ons for encrypting emails, such as browser extensions like FlowCrypt that uses PGP (Pretty Good Protection) to encrypt.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Both sender and receiver need to have the extension.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E951743-3164-48ED-8AF1-748E573E5334}"/>
              </a:ext>
            </a:extLst>
          </p:cNvPr>
          <p:cNvSpPr txBox="1">
            <a:spLocks/>
          </p:cNvSpPr>
          <p:nvPr/>
        </p:nvSpPr>
        <p:spPr>
          <a:xfrm>
            <a:off x="10011117" y="576274"/>
            <a:ext cx="1996245" cy="50752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952428" indent="-366319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515073" indent="-342854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2051383" indent="-293055" algn="l" defTabSz="58610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 sz="1575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637492" indent="-293055" algn="l" defTabSz="586109" rtl="0" eaLnBrk="1" latinLnBrk="0" hangingPunct="1">
              <a:spcBef>
                <a:spcPct val="20000"/>
              </a:spcBef>
              <a:buFont typeface="Arial"/>
              <a:buChar char="»"/>
              <a:defRPr sz="255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3223602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71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582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1930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PGP encryption has been cracked in the past, so it is important to research the various options available.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065349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4D00F1-423E-4959-AED5-0DA9C9B85E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5760" y="499889"/>
            <a:ext cx="9389941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Encrypting Emails with S/MIME (1 of 2)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8710984" cy="4275244"/>
          </a:xfrm>
        </p:spPr>
        <p:txBody>
          <a:bodyPr vert="horz" lIns="0" tIns="0" rIns="0" bIns="0" rtlCol="0" anchor="t">
            <a:noAutofit/>
          </a:bodyPr>
          <a:lstStyle/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S/MIME is a widely supported encryption protocol used for protecting emails with enhanced encryption.</a:t>
            </a:r>
            <a:endParaRPr lang="en-US"/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Encryption occurs before the email is transmitted using a public key.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private key is required by the recipient to decrypt the email.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1294765" lvl="1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allows S/MIME encryption to protect data both at-rest and in-transit.</a:t>
            </a:r>
            <a:endParaRPr lang="en-US" dirty="0">
              <a:ea typeface="Verdana" panose="020B0604030504040204"/>
              <a:cs typeface="Verdana" panose="020B060403050404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EC2A70-CABF-4391-8498-9DC8D839A15A}"/>
              </a:ext>
            </a:extLst>
          </p:cNvPr>
          <p:cNvSpPr txBox="1">
            <a:spLocks/>
          </p:cNvSpPr>
          <p:nvPr/>
        </p:nvSpPr>
        <p:spPr>
          <a:xfrm>
            <a:off x="10011117" y="576274"/>
            <a:ext cx="1996245" cy="50752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952428" indent="-366319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515073" indent="-342854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2051383" indent="-293055" algn="l" defTabSz="58610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 sz="1575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637492" indent="-293055" algn="l" defTabSz="586109" rtl="0" eaLnBrk="1" latinLnBrk="0" hangingPunct="1">
              <a:spcBef>
                <a:spcPct val="20000"/>
              </a:spcBef>
              <a:buFont typeface="Arial"/>
              <a:buChar char="»"/>
              <a:defRPr sz="255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3223602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71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582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1930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S/MIME:</a:t>
            </a:r>
            <a:br>
              <a:rPr lang="en-US" dirty="0"/>
            </a:br>
            <a:r>
              <a:rPr lang="en-US" dirty="0"/>
              <a:t>Secure/Multipurpose Internet Mail Extensions.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757626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FDDBDA-EEFA-4BAC-B478-E54767A337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5760" y="499889"/>
            <a:ext cx="9415167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Encrypting Emails with S/MIME (2 of 2)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Both the sender and receiver must have an email application that supports S/MIME and have it enabled.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Gmail will display a green lock for emails that are encrypted with S/MIME.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S/MIME encryption is not free and requires digitally signed certificates installed on every device using it in order to be usable.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073805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0B2974-6C9D-4D75-B7DD-844DF66F1C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Wi-Fi Encryption (1 of 4)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Wireless networks require their own security.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Any device operating on the same wireless frequency could potentially access the transmitted information if it is not properly encrypted.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Pre-shared key (PSK) authentication is used to secure and encrypt data shared between an access point and a client.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EBF1D-C699-4B17-ACC2-D0E94EDBAC38}"/>
              </a:ext>
            </a:extLst>
          </p:cNvPr>
          <p:cNvSpPr txBox="1">
            <a:spLocks/>
          </p:cNvSpPr>
          <p:nvPr/>
        </p:nvSpPr>
        <p:spPr>
          <a:xfrm>
            <a:off x="10011117" y="576274"/>
            <a:ext cx="1996245" cy="50752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952428" indent="-366319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515073" indent="-342854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2051383" indent="-293055" algn="l" defTabSz="58610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 sz="1575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637492" indent="-293055" algn="l" defTabSz="586109" rtl="0" eaLnBrk="1" latinLnBrk="0" hangingPunct="1">
              <a:spcBef>
                <a:spcPct val="20000"/>
              </a:spcBef>
              <a:buFont typeface="Arial"/>
              <a:buChar char="»"/>
              <a:defRPr sz="255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3223602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71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582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1930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Pre-shared key is essentially your password required to access the network.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257565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811F8A-028D-4483-BF89-44105A8F5F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Wi-Fi Encryption (2 of 4)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Shared key authentication methods have included: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WEP – Wired Equivalent Privacy. An older encryption method involving an unchanging key to protect </a:t>
            </a:r>
            <a:br>
              <a:rPr lang="en-US" dirty="0"/>
            </a:br>
            <a:r>
              <a:rPr lang="en-US" dirty="0"/>
              <a:t>the network.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WEP is obsolete, easy to hack, and should not </a:t>
            </a:r>
            <a:br>
              <a:rPr lang="en-US" dirty="0"/>
            </a:br>
            <a:r>
              <a:rPr lang="en-US" dirty="0"/>
              <a:t>be used.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256373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13B7805-74F8-46A7-AE20-F88D6EF1D8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Wi-Fi Encryption (3 of 4)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064564"/>
            <a:ext cx="9143998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WPA – Wi-Fi Protected Access. Built from the foundation. WEP introduced with a much stronger protection algorithm called TKIP. The key changes with each network packet.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WPA2 – Using Advanced Encryption Standard (AES) as its method of encryption.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WPA2 is the current industry standard.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B5AAC5-C6FD-4264-8937-F38B3AC056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A network packet is a unit of data that consists of control information and user data.</a:t>
            </a:r>
          </a:p>
          <a:p>
            <a:r>
              <a:rPr lang="en-US" dirty="0"/>
              <a:t>TKIP – Temporal Key Integrity Protocol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36707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054722"/>
            <a:ext cx="7250674" cy="1635358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687308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638E1B-307F-463F-ADC5-1A272C4A88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Wi-Fi Encryption (4 of 4)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070914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WPA3 – The latest in Wi-Fi security. It refuses any legacy protocols and requires the use of new encryption methods such as Protected Management Frames (PMF).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Integration of WPA3 is not yet widely available </a:t>
            </a:r>
            <a:br>
              <a:rPr lang="en-US" dirty="0"/>
            </a:br>
            <a:r>
              <a:rPr lang="en-US" dirty="0"/>
              <a:t>in devices.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While WPA3 is inherently more secure, WPA, WPA2, and WPA3 have all been cracked, so always be careful no matter which you use.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846791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BFA925-CD36-49B0-9E94-129EF75EC7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Home Router Encryption (1 of 3)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363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Most home routers include WEP, WPA, and WPA2 encryption methods.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WEP should never be used despite being an option.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WPA2 is the strongest of the three.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Has both Personal and Enterprise options.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WPS – Wi-Fi Protected Setup that allows for quickly connecting devices to a network through a “single-button” setup with WPA2 networks.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F63A0B3-5C0B-4979-AF1C-EE160D010C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WPS ignores the need of a Pre-shared key. It is vulnerable and not recommended.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492059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0839CB5-5FDB-43FD-8D13-17474D5F09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8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Home Router Encryption (2 of 3)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WPA2-Personal, using AES encryption, is the recommended option for home networks. Users are required to know a pre-shared key (password) to access the network.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WPA2-Enterprise can be used for corporate networks. It requires a RADIUS (Remote Authentication Dial-In User Service) server for authentication.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5FC3FB3-EB6D-41DE-B38B-253812DC4D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WPA2-Enterprise provides additional security by requiring devices attempting to connect to the network to also authenticate on the RADIUS server.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429021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E138C-578F-423E-909E-0F8E974789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Home Router Encryption (3 of 3)</a:t>
            </a:r>
            <a:endParaRPr lang="en-CA" dirty="0"/>
          </a:p>
        </p:txBody>
      </p:sp>
      <p:pic>
        <p:nvPicPr>
          <p:cNvPr id="9" name="Picture 8" descr="A home wireless router's security settings.">
            <a:extLst>
              <a:ext uri="{FF2B5EF4-FFF2-40B4-BE49-F238E27FC236}">
                <a16:creationId xmlns:a16="http://schemas.microsoft.com/office/drawing/2014/main" id="{41174802-DDC2-4277-B107-E4BED1148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61" y="1147190"/>
            <a:ext cx="6583608" cy="501763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D07635F-1EE0-46D9-A482-83218069621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Example of a personal wireless router’s security settings.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515466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6D3D3E-9E83-4760-994C-86E9795CB8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WPA3 Encryption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Features WPA3-Personal, WPA3-Enterprise, Open Network, and IoT Onboarding.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WPA3-Personal is meant to cover the vulnerabilities</a:t>
            </a:r>
            <a:br>
              <a:rPr lang="en-US" dirty="0"/>
            </a:br>
            <a:r>
              <a:rPr lang="en-US" dirty="0"/>
              <a:t>of WPA2-Personal.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WPA3-Personal ensures the Pre-shared key is never exposed by using a method called Simultaneous Authentication of Equals (SAE).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05336775-E26A-43E0-81D5-0F5D3D5163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SAE helps prevent threat actors from being able to guess the Pre-shared key.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677130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96D354-7A43-4730-80C2-44AAD2925C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WPA3 Encryption (continued)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WPA3-Enterprise uses the same authentication requirement as WPA2-Enterprise.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is also an optional 192-bit encryption for additional security.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Open networks in WPA3 do not require authentication (Pre-shared Key).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 open network in WPA3 still encrypts all wireless traffic using OWE (Opportunistic Wireless Encryption).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591884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A819DF-6800-4FB2-AAF6-0AC6CDD8D1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WPA3 – IoT Onboarding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1376257"/>
            <a:ext cx="9080499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IoT (Internet of Things) Onboarding is designed to replace WPS (Wi-Fi Protected Setup) utilized with WPA2.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Each device using it has a hard-coded public key.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key is usually a QR-code that is often stamped on the outside of the device or packaging.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QR-code can be scanned by a network administrator to connect it to the network.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288166D-DFC2-4982-9F8B-84A70CB406F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Having a hard-coded public key makes IoT Onboarding far more secure than WPS, which does not require a key for authentication.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56463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28B4D7-C3A1-44DB-9AB0-C5424EA99C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8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VPN – Virtual Private Network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76039"/>
            <a:ext cx="8911957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Fully encrypts your Internet activity.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Prevents even your Internet Service Provider from viewing your usage data.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Any website you visit will not be able to see your home Internet address (IP address).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VPN will encrypt and protect your device on public networks that lack security.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VPNs are strongly encouraged for work related devices.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98715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1580C8-BED9-4408-9DE1-4F6FC560FE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Cloud Services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76039"/>
            <a:ext cx="8911957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Data uploaded to cloud storage must be encrypted to ensure it is not readable or tampered with.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Reliable cloud services use at least AES 256-bit encryption.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client should have full control over their </a:t>
            </a:r>
            <a:br>
              <a:rPr lang="en-US" dirty="0"/>
            </a:br>
            <a:r>
              <a:rPr lang="en-US" dirty="0"/>
              <a:t>decryption key.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Should be in Canada to ensure your privacy is protected beyond the encryption.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5215123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FA8017-C06A-424E-A5C8-7E84AFC0DF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Cloud Services (continued)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76039"/>
            <a:ext cx="8911957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Ideally a private key should be stored on separate hardware, such as a Hardware Security Module (HMS).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Cloud services should offer clients the ability to either: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Manage the HMS on the customer’s behalf.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Allow the customer to have control of the key(s) over a cloud-based HMS.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client is responsible for deciding who can use the encryption keys.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56E80314-BBAD-401D-BF1C-129E600959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HMS are designed with controls such as tamper response, which will destroy all data stored within if it detects unauthorized attempts to access the keys.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949288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Encryption?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Encryption is the scrambling of data, referred to as plain text, into an unreadable format as a form </a:t>
            </a:r>
            <a:br>
              <a:rPr lang="en-US" dirty="0"/>
            </a:br>
            <a:r>
              <a:rPr lang="en-US" dirty="0"/>
              <a:t>of cryptography.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data remains protected in this way until it is delivered to its intended recipient with a security key.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With the security key the data translates back into its original state through decryption.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88D0BE-341E-4558-9584-BA7007FCAF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Cryptography is a practice of secure communication between technologies.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7839481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E025-5217-4B01-9CCF-D7329AA11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006234"/>
            <a:ext cx="10237838" cy="1635358"/>
          </a:xfrm>
        </p:spPr>
        <p:txBody>
          <a:bodyPr/>
          <a:lstStyle/>
          <a:p>
            <a:r>
              <a:rPr lang="en-US" dirty="0"/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val="12406080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4CBC2A-C22D-4A41-AE64-A07DC881CB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Best Practices (1 of 3)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109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Never insert a USB drive of unknown origin into a computer.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Avoid clicking any suspicious links in emails or through websites.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Verify the website you are visiting is secure before giving any personal information.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Ensure only relevant individuals have access to a </a:t>
            </a:r>
            <a:br>
              <a:rPr lang="en-US" dirty="0"/>
            </a:br>
            <a:r>
              <a:rPr lang="en-US" dirty="0"/>
              <a:t>Pre-shared key.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1810696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E39A73-2851-4AE8-A853-822D622650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 Practices (2 of 3)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109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Set user controls for what information each role </a:t>
            </a:r>
            <a:br>
              <a:rPr lang="en-US" dirty="0"/>
            </a:br>
            <a:r>
              <a:rPr lang="en-US" dirty="0"/>
              <a:t>can access.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Have policies in place and follow any policies regarding encryption and key sharing.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Only use a secure workstation when managing accounts, tasks, and data.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encryption to help reduce the risks of unauthorized access.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692070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692953-3F38-4CE3-9B4E-B459629113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 Practices (3 of 3)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109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aware of what encryption methods will be applied to data that is stored in a cloud environment.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a VPN when connected to a public hotspot.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Disable WPS on a WPA2 enabled network.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2516100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E025-5217-4B01-9CCF-D7329AA11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006234"/>
            <a:ext cx="10237838" cy="1635358"/>
          </a:xfrm>
        </p:spPr>
        <p:txBody>
          <a:bodyPr/>
          <a:lstStyle/>
          <a:p>
            <a:r>
              <a:rPr lang="en-US" dirty="0"/>
              <a:t>Examples of Cybercrimes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50E496-1C4F-4051-8ED3-01046B6C8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2" y="4502640"/>
            <a:ext cx="9117331" cy="1185466"/>
          </a:xfrm>
        </p:spPr>
        <p:txBody>
          <a:bodyPr/>
          <a:lstStyle/>
          <a:p>
            <a:r>
              <a:rPr lang="en-US" dirty="0"/>
              <a:t>Brute-force Attacks and Ransomware</a:t>
            </a:r>
          </a:p>
        </p:txBody>
      </p:sp>
    </p:spTree>
    <p:extLst>
      <p:ext uri="{BB962C8B-B14F-4D97-AF65-F5344CB8AC3E}">
        <p14:creationId xmlns:p14="http://schemas.microsoft.com/office/powerpoint/2010/main" val="16765122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5F2466-CD6B-4AA7-9823-4D119BA4F5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Brute-force Attacks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109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cybercrime in which an attacker repeatedly submits many passwords to a login in hopes of eventually getting access.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repeated attempts are essentially using brute-force to gain access to accounts.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brute-force attack calculates every possible combination that could make up a password.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9602977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762238-D251-488F-9A93-C83686F985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Encryption and Brute-force Attacks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Both the complexity of a password and the encryption used can make an attack take from seconds to years.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At a higher level, a brute-force attempt against an AES 256-bit key (such as WPA2-Personal) could take trillions upon trillions of years.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078E0559-B8C9-44DA-9562-8FDFC81D659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Longer passwords make brute force attacks significantly more difficult to crack.</a:t>
            </a:r>
          </a:p>
          <a:p>
            <a:r>
              <a:rPr lang="en-US" dirty="0"/>
              <a:t>A password should have no less than eight characters at minimum.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3979132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B7401EB-38C3-430C-8196-A610BF28DB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Ransomware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Ransomware is a cybercrime that uses encryption as a weapon.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Individuals and full organizations have been targets of ransomware attacks.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victim’s devices become encrypted and unusable.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ransom is usually demanded by the attackers before they will provide a key to decrypt the devices and data.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BE07CDD-EADF-4CB4-9256-5A5FEE15FE5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The ransom should not be paid, as there is never a guarantee the criminal will deliver the decryption key.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302542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E025-5217-4B01-9CCF-D7329AA11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006234"/>
            <a:ext cx="9413288" cy="1635358"/>
          </a:xfrm>
        </p:spPr>
        <p:txBody>
          <a:bodyPr/>
          <a:lstStyle/>
          <a:p>
            <a:r>
              <a:rPr lang="en-US" dirty="0"/>
              <a:t>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2729C-69D5-4B0F-9C74-FA39ED571A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City of Baltimore Ransomware</a:t>
            </a:r>
          </a:p>
        </p:txBody>
      </p:sp>
    </p:spTree>
    <p:extLst>
      <p:ext uri="{BB962C8B-B14F-4D97-AF65-F5344CB8AC3E}">
        <p14:creationId xmlns:p14="http://schemas.microsoft.com/office/powerpoint/2010/main" val="21242567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5D6D9F-26CD-404E-AB6A-8454775D5F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Story – City of Baltimore Ransomware</a:t>
            </a:r>
            <a:b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(1 of 2)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2019 the city of Baltimore, Maryland, fell victim to a ransomware attack.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Various city servers across multiple offices were infected.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Twitter account was used by the threat actor as a method of communicating their demands with the </a:t>
            </a:r>
            <a:br>
              <a:rPr lang="en-US" dirty="0"/>
            </a:br>
            <a:r>
              <a:rPr lang="en-US" dirty="0"/>
              <a:t>city officials.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73700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2C068D-7E01-419A-8658-FCEAAA323C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Do We Need Encryption?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 encrypt our data to protect it.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Data either stored on a system or sent through a network, the information remains private.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Privacy on the Internet is incredibly important.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Many organizations, such as hospitals, need to store personal information of people and are required to protect any sensitive information.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0191022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9A0CAB-2DDF-44F4-A789-2D24182FB2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Story – City of Baltimore Ransomware</a:t>
            </a:r>
            <a:b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(2 of 2)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demands made to the city was for bitcoin, equaling approximately $72,000 USD at the time. The city refused to pay the ransom.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estimated costs of damages and legal fees to fix the problems caused by the ransomware cost the city approximately $18.2 million USD.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attack made for a demonstration to many other cities of the high costs of a data breach.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9447790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2257-47FF-453F-8CC6-067FBCF39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14" y="2194145"/>
            <a:ext cx="10933572" cy="1635358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9326080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(1 of 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Encryption is necessary for protecting important data and information.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Encryption scrambles data to an unreadable format.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a crucial tool in preventing unauthorized individuals from accessing private information.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As computers evolve, so does our need to improve our data protection methods.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5429978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(2 of 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Symmetric and Asymmetric are the two methods of encrypting data.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128-bit and 256-bit are the two most used key blocks for AES (Advance Encryption Standard), with 256-bit providing higher security.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At rest encryption is essential for protecting data that is in long term storage.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7736747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(3 of 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transit encryption exists for data that is actively being sent and received, such as through email or browsing the Internet.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Cloud based applications are encrypted and considered data in use.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Websites with login authentication need a </a:t>
            </a:r>
            <a:br>
              <a:rPr lang="en-US" dirty="0"/>
            </a:br>
            <a:r>
              <a:rPr lang="en-US" dirty="0"/>
              <a:t>security certificate to verify their identity and be considered secure.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2106236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(4 of 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Most websites are encrypted by Transport Layer Security (TLS), which is used by HTTPS.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secure website does not prevent your Internet Service Provider from viewing your browsing habits.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Wi-Fi networks generally use a symmetric Pre-Shared Key (PSK) for encrypting connections.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are different levels of encryption for personal and enterprise needs.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1005710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(5 of 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Pre-shared key is meant to only be shared with necessary individuals.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private key is never meant to be shared, and </a:t>
            </a:r>
            <a:br>
              <a:rPr lang="en-US" dirty="0"/>
            </a:br>
            <a:r>
              <a:rPr lang="en-US" dirty="0"/>
              <a:t>stored safely.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a VPN when connecting to a public hotspot.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VPN will protect your network and browsing data.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reliable cloud storage solution should use 256-bit encryption.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6075113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6545-3BDF-4E9E-BD22-9F740692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Internet Registration Authority (CIRA)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62454-8E94-448D-8833-0F5FC2DD11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These modules were made possible by the contributions of CIRA and their Community Investment Program.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6B46A-9EEA-4163-9E7B-73B751A86E8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EEBFD-C4C2-4092-9D62-C5E4CE19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44" y="2917826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414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(1 of 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A5F405-01B9-4341-8CF2-C202967E9F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145504"/>
            <a:ext cx="9141723" cy="3848100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Johansen, Alison. "What is encryption and how does it protect your data?" </a:t>
            </a:r>
            <a:r>
              <a:rPr lang="en-US" sz="2000" i="1" dirty="0"/>
              <a:t>Norton</a:t>
            </a:r>
            <a:r>
              <a:rPr lang="en-US" sz="2000" dirty="0"/>
              <a:t>, July 2020, us.norton.com/internetsecurity-privacy-what-is-encryption.html. Accessed 28 Jan. 2021.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"Azure Data Encryption at rest." </a:t>
            </a:r>
            <a:r>
              <a:rPr lang="en-US" sz="2000" i="1" dirty="0"/>
              <a:t>Microsoft</a:t>
            </a:r>
            <a:r>
              <a:rPr lang="en-US" sz="2000" dirty="0"/>
              <a:t>, Aug. 2020, docs.microsoft.com/</a:t>
            </a:r>
            <a:r>
              <a:rPr lang="en-US" sz="2000" dirty="0" err="1"/>
              <a:t>en</a:t>
            </a:r>
            <a:r>
              <a:rPr lang="en-US" sz="2000" dirty="0"/>
              <a:t>-us/azure/security/fundamentals/encryption-</a:t>
            </a:r>
            <a:r>
              <a:rPr lang="en-US" sz="2000" dirty="0" err="1"/>
              <a:t>atrest</a:t>
            </a:r>
            <a:r>
              <a:rPr lang="en-US" sz="2000" dirty="0"/>
              <a:t>. Accessed 28 Jan. 2021.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"Azure data security and encryption best practices." </a:t>
            </a:r>
            <a:r>
              <a:rPr lang="en-US" sz="2000" i="1" dirty="0"/>
              <a:t>Microsoft</a:t>
            </a:r>
            <a:r>
              <a:rPr lang="en-US" sz="2000" dirty="0"/>
              <a:t>, Mar. 2020, docs.microsoft.com/</a:t>
            </a:r>
            <a:r>
              <a:rPr lang="en-US" sz="2000" dirty="0" err="1"/>
              <a:t>en</a:t>
            </a:r>
            <a:r>
              <a:rPr lang="en-US" sz="2000" dirty="0"/>
              <a:t>-us/azure/security/fundamentals/data-encryption-best-practices. Accessed 28 Jan. 2021. 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8436652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(2 of 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48E504-3349-4D52-9CB9-FEE1CA47B0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02900"/>
            <a:ext cx="8998422" cy="3848100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Carnes, Beau. "What is HTTPS? A Guide to Secure Web Browsing and Browser Encryption." </a:t>
            </a:r>
            <a:r>
              <a:rPr lang="en-US" sz="2000" i="1" dirty="0" err="1"/>
              <a:t>freeCodeCamp</a:t>
            </a:r>
            <a:r>
              <a:rPr lang="en-US" sz="2000" dirty="0"/>
              <a:t>, Nov. 2019, www.freecodecamp.org/news/what-is-https-a-guide-to-secure-web-browsing-and-browser-encryption/. Accessed 28 Jan. 2021.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Johnson, Allan. "Wireless Concepts." </a:t>
            </a:r>
            <a:r>
              <a:rPr lang="en-US" sz="2000" i="1" dirty="0"/>
              <a:t>Cisco Press</a:t>
            </a:r>
            <a:r>
              <a:rPr lang="en-US" sz="2000" dirty="0"/>
              <a:t>, Mar. 2020, www.ciscopress.com/articles/article.asp?p=2999384&amp;seqNum=6. Accessed 28 Jan. 2021.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"How long would it take to brute force AES-256?" </a:t>
            </a:r>
            <a:r>
              <a:rPr lang="en-US" sz="2000" i="1" dirty="0" err="1"/>
              <a:t>Scrambox</a:t>
            </a:r>
            <a:r>
              <a:rPr lang="en-US" sz="2000" dirty="0"/>
              <a:t>, Oct. 2016, scrambox.com/article/brute-force-</a:t>
            </a:r>
            <a:r>
              <a:rPr lang="en-US" sz="2000" dirty="0" err="1"/>
              <a:t>aes</a:t>
            </a:r>
            <a:r>
              <a:rPr lang="en-US" sz="2000" dirty="0"/>
              <a:t>/. Accessed 28 Jan. 2021.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712807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F0A498-E710-443E-9AB5-FC25DE395F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Do We Need Encryption? (cont.)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As computer technologies advance, so do the needs of encryption methods.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Cybercriminals such as hackers are a very real threat. They are more than just individuals attempting to breach data and steal information.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Even if an unauthorized person gains access to confidential data, if it is encrypted, they will not be able to read it.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3241120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(3 of 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60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19C1F9-F2BB-406D-82AF-12C9D6B22B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216547"/>
            <a:ext cx="9039365" cy="3848100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"What is Asymmetric Encryption? Understand with Simple Examples." </a:t>
            </a:r>
            <a:r>
              <a:rPr lang="en-US" sz="2000" i="1" dirty="0"/>
              <a:t>Savvy Security</a:t>
            </a:r>
            <a:r>
              <a:rPr lang="en-US" sz="2000" dirty="0"/>
              <a:t>, Jan. 2021, cheapsslsecurity.com/blog/what-is-asymmetric-encryption-understand-with-simple-examples/. Accessed 28 Jan. 2021.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"128-Bit SSL Encryption Vs 256-Bit SSL Encryption – What is The Difference?" </a:t>
            </a:r>
            <a:r>
              <a:rPr lang="en-US" sz="2000" i="1" dirty="0" err="1"/>
              <a:t>ClickSSL</a:t>
            </a:r>
            <a:r>
              <a:rPr lang="en-US" sz="2000" dirty="0"/>
              <a:t>, Jan. 2021, www.clickssl.net/blog/128-bit-ssl-encryption-vs-256-bit-ssl-encryption. Accessed 28 Jan. 2021.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Mayes, Michael. "Top 10 Ransomware Stories of 2019." </a:t>
            </a:r>
            <a:r>
              <a:rPr lang="en-US" sz="2000" i="1" dirty="0"/>
              <a:t>CPO Magazine</a:t>
            </a:r>
            <a:r>
              <a:rPr lang="en-US" sz="2000" dirty="0"/>
              <a:t>, Dec. 2019, www.cpomagazine.com/cyber-security/top-10-ransomware-stories-of-2019/. Accessed 28 Jan. 2021.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833861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(4 of 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61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9D8CF2-AB7F-4494-A562-075B82A1C9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71139"/>
            <a:ext cx="9012070" cy="3848100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Allan, Michelle. "6 Types of Encryption That You Must Know About." </a:t>
            </a:r>
            <a:r>
              <a:rPr lang="en-US" sz="2000" i="1" dirty="0"/>
              <a:t>GOODCORE</a:t>
            </a:r>
            <a:r>
              <a:rPr lang="en-US" sz="2000" dirty="0"/>
              <a:t>, Oct. 2019, www.goodcore.co.uk/blog/types-of-encryption/. Accessed 28 Jan. 2021.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Geier, Eric. "What is WPA3? And some gotchas to watch out for in this Wi-Fi security upgrade." </a:t>
            </a:r>
            <a:r>
              <a:rPr lang="en-US" sz="2000" i="1" dirty="0"/>
              <a:t>NETWORKWORLD</a:t>
            </a:r>
            <a:r>
              <a:rPr lang="en-US" sz="2000" dirty="0"/>
              <a:t>, Nov. 2018, www.networkworld.com/article/3316567/what-is-wpa3-wi-fi-security-protocol-strengthens-connections.html. Accessed 28 Jan. 2021. 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5680622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(5 of 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62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25B2A3-1534-4D95-932B-599D8A831A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30195"/>
            <a:ext cx="8710984" cy="3848100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"Protecting the three states of data." </a:t>
            </a:r>
            <a:r>
              <a:rPr lang="en-US" sz="2000" i="1" dirty="0" err="1"/>
              <a:t>sealpath</a:t>
            </a:r>
            <a:r>
              <a:rPr lang="en-US" sz="2000" dirty="0"/>
              <a:t>, June 2020, www.sealpath.com/protecting-the-three-states-of-data/. Accessed 28 Jan. 2021.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"What You Need to Know About S/MIME." </a:t>
            </a:r>
            <a:r>
              <a:rPr lang="en-US" sz="2000" i="1" dirty="0" err="1"/>
              <a:t>hashedout</a:t>
            </a:r>
            <a:r>
              <a:rPr lang="en-US" sz="2000" dirty="0"/>
              <a:t>, The SSL Store, May 2019, www.thesslstore.com/blog/what-you-need-to-know-about-s-mime/. Accessed 28 Jan. 2021.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"Guidance on Cloud Service Cryptography (ITSP.50.106)." Canadian Centre for Cyber Security, May 2020, www.cyber.gc.ca/en/guidance/guidance-cloud-service-cryptography-itsp50106. Accessed 28 Jan. 2021.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6033606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(6 of 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63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342198-4E49-4018-8C80-ADB19D40E7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230195"/>
            <a:ext cx="8930183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Beer, Ken. "The importance of encryption and how AWS can help." </a:t>
            </a:r>
            <a:r>
              <a:rPr lang="en-US" sz="2000" i="1" dirty="0"/>
              <a:t>AWS</a:t>
            </a:r>
            <a:r>
              <a:rPr lang="en-US" sz="2000" dirty="0"/>
              <a:t>, The SSL Store, June 2020, aws.amazon.com/blogs/security/importance-of-encryption-and-how-</a:t>
            </a:r>
            <a:r>
              <a:rPr lang="en-US" sz="2000" dirty="0" err="1"/>
              <a:t>aws</a:t>
            </a:r>
            <a:r>
              <a:rPr lang="en-US" sz="2000" dirty="0"/>
              <a:t>-can-help/. Accessed 28 Jan. 2021.</a:t>
            </a:r>
          </a:p>
        </p:txBody>
      </p:sp>
    </p:spTree>
    <p:extLst>
      <p:ext uri="{BB962C8B-B14F-4D97-AF65-F5344CB8AC3E}">
        <p14:creationId xmlns:p14="http://schemas.microsoft.com/office/powerpoint/2010/main" val="419970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642544-93D6-48CA-8BCD-DCA705FAF3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Ask Yourself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2998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Does my school or work require me to access or share information online?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Have I ever shopped online?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I bank online?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Have I chatted with friends through an online messaging service?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are all reasons encryption is incredibly important in our digital 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90953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A303FF-5993-45FE-90BD-C074D1261D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Symmetric Encryption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22948"/>
            <a:ext cx="8954728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fast encryption method.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Symmetric encryption uses a single private key which both encrypts and decrypts the data.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Wi-Fi networks use symmetric encryption such as AES (Advanced Encryption Standard).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Symmetric encryption is more susceptible to cyberattacks due to the shared key between sender and receiver.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522633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DCE3207-2D16-43F1-857D-AEE7D9AC1D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AES (Advance Encryption Standard)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21348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one of the most common forms of cryptography used in the world.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Most home networks use AES encryption through WPA2 security.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AES is a type of block cipher encryption.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AES is a method of symmetric encryption, so both the sender and receiver both use the same key.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Encrypts in blocks of 128-bit, 192-bit, or 256-bit.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62C2F2-BC7D-4315-98D3-7363A19B3B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A block cipher is a deterministic algorithm that is made of a fixed-length group of bits using a symmetric key.</a:t>
            </a:r>
          </a:p>
          <a:p>
            <a:r>
              <a:rPr lang="en-US" dirty="0"/>
              <a:t>They are elementary components in many cryptographic protocols.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6142072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ohawk-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990033"/>
      </a:accent2>
      <a:accent3>
        <a:srgbClr val="FF9933"/>
      </a:accent3>
      <a:accent4>
        <a:srgbClr val="990033"/>
      </a:accent4>
      <a:accent5>
        <a:srgbClr val="333333"/>
      </a:accent5>
      <a:accent6>
        <a:srgbClr val="B4B2B5"/>
      </a:accent6>
      <a:hlink>
        <a:srgbClr val="FF9933"/>
      </a:hlink>
      <a:folHlink>
        <a:srgbClr val="660033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B0EF65F9E7FC41824821C47FD36B9B" ma:contentTypeVersion="4" ma:contentTypeDescription="Create a new document." ma:contentTypeScope="" ma:versionID="8efefdf3898c059511167c75db1d4c56">
  <xsd:schema xmlns:xsd="http://www.w3.org/2001/XMLSchema" xmlns:xs="http://www.w3.org/2001/XMLSchema" xmlns:p="http://schemas.microsoft.com/office/2006/metadata/properties" xmlns:ns2="c4644cf9-6f3e-4166-a787-04f8c0d0bcf0" targetNamespace="http://schemas.microsoft.com/office/2006/metadata/properties" ma:root="true" ma:fieldsID="a0530bbcfaefda9348efd977fbd3c586" ns2:_="">
    <xsd:import namespace="c4644cf9-6f3e-4166-a787-04f8c0d0b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44cf9-6f3e-4166-a787-04f8c0d0b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8BE701-44A5-48FC-94D9-19251787F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F3E717-078C-435A-8449-9D926BBBA4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644cf9-6f3e-4166-a787-04f8c0d0b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E741DD-9EDF-484E-A991-D9FCB67B8B9E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c4644cf9-6f3e-4166-a787-04f8c0d0bcf0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27153</TotalTime>
  <Words>3902</Words>
  <Application>Microsoft Office PowerPoint</Application>
  <PresentationFormat>Widescreen</PresentationFormat>
  <Paragraphs>330</Paragraphs>
  <Slides>63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1_Office Theme</vt:lpstr>
      <vt:lpstr>Encryption</vt:lpstr>
      <vt:lpstr>Learning Outcomes for this Module</vt:lpstr>
      <vt:lpstr>Introduction</vt:lpstr>
      <vt:lpstr>What is Encryption?</vt:lpstr>
      <vt:lpstr>Why Do We Need Encryption?</vt:lpstr>
      <vt:lpstr>Why Do We Need Encryption? (cont.)</vt:lpstr>
      <vt:lpstr>Ask Yourself</vt:lpstr>
      <vt:lpstr>Symmetric Encryption</vt:lpstr>
      <vt:lpstr>AES (Advance Encryption Standard)</vt:lpstr>
      <vt:lpstr>Asymmetric Encryption</vt:lpstr>
      <vt:lpstr>Asymmetric Encryption (cont.)</vt:lpstr>
      <vt:lpstr>128-bit vs. 256-bit Encryption (1 of 3)</vt:lpstr>
      <vt:lpstr>128-bit vs. 256-bit Encryption (2 of 3)</vt:lpstr>
      <vt:lpstr>128-bit vs. 256-bit Encryption (3 of 3)</vt:lpstr>
      <vt:lpstr>Encryption Data At Rest</vt:lpstr>
      <vt:lpstr>Encryption Data At Rest (continued)</vt:lpstr>
      <vt:lpstr>Encryption Data In Transit</vt:lpstr>
      <vt:lpstr>Encryption for Data In Use</vt:lpstr>
      <vt:lpstr>Internet and Encryption</vt:lpstr>
      <vt:lpstr>Internet Browser Security</vt:lpstr>
      <vt:lpstr>Internet Browser Security (cont.)</vt:lpstr>
      <vt:lpstr>Internet Browser Security Certificate</vt:lpstr>
      <vt:lpstr>Internet Browser Security Certificate Examples</vt:lpstr>
      <vt:lpstr>Encrypting Emails</vt:lpstr>
      <vt:lpstr>Encrypting Emails with S/MIME (1 of 2)</vt:lpstr>
      <vt:lpstr>Encrypting Emails with S/MIME (2 of 2)</vt:lpstr>
      <vt:lpstr>Wi-Fi Encryption (1 of 4)</vt:lpstr>
      <vt:lpstr>Wi-Fi Encryption (2 of 4)</vt:lpstr>
      <vt:lpstr>Wi-Fi Encryption (3 of 4)</vt:lpstr>
      <vt:lpstr>Wi-Fi Encryption (4 of 4)</vt:lpstr>
      <vt:lpstr>Home Router Encryption (1 of 3)</vt:lpstr>
      <vt:lpstr>Home Router Encryption (2 of 3)</vt:lpstr>
      <vt:lpstr>Home Router Encryption (3 of 3)</vt:lpstr>
      <vt:lpstr>WPA3 Encryption</vt:lpstr>
      <vt:lpstr>WPA3 Encryption (continued)</vt:lpstr>
      <vt:lpstr>WPA3 – IoT Onboarding</vt:lpstr>
      <vt:lpstr>VPN – Virtual Private Network</vt:lpstr>
      <vt:lpstr>Cloud Services</vt:lpstr>
      <vt:lpstr>Cloud Services (continued)</vt:lpstr>
      <vt:lpstr>Best Practices</vt:lpstr>
      <vt:lpstr>Best Practices (1 of 3)</vt:lpstr>
      <vt:lpstr>Best Practices (2 of 3)</vt:lpstr>
      <vt:lpstr>Best Practices (3 of 3)</vt:lpstr>
      <vt:lpstr>Examples of Cybercrimes</vt:lpstr>
      <vt:lpstr>Brute-force Attacks</vt:lpstr>
      <vt:lpstr>Encryption and Brute-force Attacks</vt:lpstr>
      <vt:lpstr>Ransomware</vt:lpstr>
      <vt:lpstr>Story</vt:lpstr>
      <vt:lpstr>Story – City of Baltimore Ransomware (1 of 2)</vt:lpstr>
      <vt:lpstr>Story – City of Baltimore Ransomware (2 of 2)</vt:lpstr>
      <vt:lpstr>Conclusions</vt:lpstr>
      <vt:lpstr>In Conclusion (1 of 5)</vt:lpstr>
      <vt:lpstr>In Conclusion (2 of 5)</vt:lpstr>
      <vt:lpstr>In Conclusion (3 of 5)</vt:lpstr>
      <vt:lpstr>In Conclusion (4 of 5)</vt:lpstr>
      <vt:lpstr>In Conclusion (5 of 5)</vt:lpstr>
      <vt:lpstr>Canadian Internet Registration Authority (CIRA)</vt:lpstr>
      <vt:lpstr>References (1 of 6)</vt:lpstr>
      <vt:lpstr>References (2 of 6)</vt:lpstr>
      <vt:lpstr>References (3 of 6)</vt:lpstr>
      <vt:lpstr>References (4 of 6)</vt:lpstr>
      <vt:lpstr>References (5 of 6)</vt:lpstr>
      <vt:lpstr>References (6 of 6)</vt:lpstr>
    </vt:vector>
  </TitlesOfParts>
  <Company>Mohawk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Encryption</dc:title>
  <dc:creator>Robinson, Lucas</dc:creator>
  <cp:keywords>encryption, security module, training</cp:keywords>
  <cp:lastModifiedBy>Dunda, Brian [Student]</cp:lastModifiedBy>
  <cp:revision>268</cp:revision>
  <dcterms:created xsi:type="dcterms:W3CDTF">2020-10-21T19:20:52Z</dcterms:created>
  <dcterms:modified xsi:type="dcterms:W3CDTF">2021-03-09T22:14:31Z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0x01010069B0EF65F9E7FC41824821C47FD36B9B</vt:lpwstr>
  </property>
</Properties>
</file>