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0"/>
  </p:notesMasterIdLst>
  <p:sldIdLst>
    <p:sldId id="305" r:id="rId5"/>
    <p:sldId id="315" r:id="rId6"/>
    <p:sldId id="578" r:id="rId7"/>
    <p:sldId id="317" r:id="rId8"/>
    <p:sldId id="566" r:id="rId9"/>
    <p:sldId id="592" r:id="rId10"/>
    <p:sldId id="589" r:id="rId11"/>
    <p:sldId id="590" r:id="rId12"/>
    <p:sldId id="591" r:id="rId13"/>
    <p:sldId id="595" r:id="rId14"/>
    <p:sldId id="596" r:id="rId15"/>
    <p:sldId id="594" r:id="rId16"/>
    <p:sldId id="587" r:id="rId17"/>
    <p:sldId id="599" r:id="rId18"/>
    <p:sldId id="573" r:id="rId19"/>
    <p:sldId id="574" r:id="rId20"/>
    <p:sldId id="575" r:id="rId21"/>
    <p:sldId id="586" r:id="rId22"/>
    <p:sldId id="576" r:id="rId23"/>
    <p:sldId id="582" r:id="rId24"/>
    <p:sldId id="467" r:id="rId25"/>
    <p:sldId id="567" r:id="rId26"/>
    <p:sldId id="579" r:id="rId27"/>
    <p:sldId id="580" r:id="rId28"/>
    <p:sldId id="568" r:id="rId29"/>
    <p:sldId id="581" r:id="rId30"/>
    <p:sldId id="569" r:id="rId31"/>
    <p:sldId id="570" r:id="rId32"/>
    <p:sldId id="583" r:id="rId33"/>
    <p:sldId id="571" r:id="rId34"/>
    <p:sldId id="572" r:id="rId35"/>
    <p:sldId id="585" r:id="rId36"/>
    <p:sldId id="584" r:id="rId37"/>
    <p:sldId id="598" r:id="rId38"/>
    <p:sldId id="588" r:id="rId39"/>
    <p:sldId id="398" r:id="rId40"/>
    <p:sldId id="600" r:id="rId41"/>
    <p:sldId id="378" r:id="rId42"/>
    <p:sldId id="380" r:id="rId43"/>
    <p:sldId id="597" r:id="rId44"/>
    <p:sldId id="441" r:id="rId45"/>
    <p:sldId id="593" r:id="rId46"/>
    <p:sldId id="604" r:id="rId47"/>
    <p:sldId id="605" r:id="rId48"/>
    <p:sldId id="6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20093-D62D-4030-BEF7-0BD546828899}" v="3" dt="2021-03-02T17:04:41.474"/>
    <p1510:client id="{7D175821-39BE-420F-B34D-C0216F78CA5A}" v="10" dt="2021-03-31T20:58:02.250"/>
    <p1510:client id="{BE9C7FD2-25D5-4F0A-A557-8637858CCE70}" v="1" dt="2021-04-09T05:48:03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51920093-D62D-4030-BEF7-0BD546828899}"/>
    <pc:docChg chg="modSld">
      <pc:chgData name="Dunda, Brian [Student]" userId="S::000815866@mohawkcollege.ca::b963ae9c-5f15-4b55-a858-19aff3f98de0" providerId="AD" clId="Web-{51920093-D62D-4030-BEF7-0BD546828899}" dt="2021-03-02T17:04:40.989" v="1" actId="20577"/>
      <pc:docMkLst>
        <pc:docMk/>
      </pc:docMkLst>
      <pc:sldChg chg="modSp">
        <pc:chgData name="Dunda, Brian [Student]" userId="S::000815866@mohawkcollege.ca::b963ae9c-5f15-4b55-a858-19aff3f98de0" providerId="AD" clId="Web-{51920093-D62D-4030-BEF7-0BD546828899}" dt="2021-03-02T17:04:40.989" v="1" actId="20577"/>
        <pc:sldMkLst>
          <pc:docMk/>
          <pc:sldMk cId="2032716165" sldId="567"/>
        </pc:sldMkLst>
        <pc:spChg chg="mod">
          <ac:chgData name="Dunda, Brian [Student]" userId="S::000815866@mohawkcollege.ca::b963ae9c-5f15-4b55-a858-19aff3f98de0" providerId="AD" clId="Web-{51920093-D62D-4030-BEF7-0BD546828899}" dt="2021-03-02T17:04:40.989" v="1" actId="20577"/>
          <ac:spMkLst>
            <pc:docMk/>
            <pc:sldMk cId="2032716165" sldId="567"/>
            <ac:spMk id="3" creationId="{594C7BDA-3842-4DD8-8167-D90C386DDA3A}"/>
          </ac:spMkLst>
        </pc:spChg>
      </pc:sldChg>
    </pc:docChg>
  </pc:docChgLst>
  <pc:docChgLst>
    <pc:chgData name="Dunda, Brian [Student]" userId="S::000815866@mohawkcollege.ca::b963ae9c-5f15-4b55-a858-19aff3f98de0" providerId="AD" clId="Web-{7D175821-39BE-420F-B34D-C0216F78CA5A}"/>
    <pc:docChg chg="modSld">
      <pc:chgData name="Dunda, Brian [Student]" userId="S::000815866@mohawkcollege.ca::b963ae9c-5f15-4b55-a858-19aff3f98de0" providerId="AD" clId="Web-{7D175821-39BE-420F-B34D-C0216F78CA5A}" dt="2021-03-31T20:58:02.250" v="6" actId="20577"/>
      <pc:docMkLst>
        <pc:docMk/>
      </pc:docMkLst>
      <pc:sldChg chg="modSp">
        <pc:chgData name="Dunda, Brian [Student]" userId="S::000815866@mohawkcollege.ca::b963ae9c-5f15-4b55-a858-19aff3f98de0" providerId="AD" clId="Web-{7D175821-39BE-420F-B34D-C0216F78CA5A}" dt="2021-03-31T20:57:31.499" v="4" actId="20577"/>
        <pc:sldMkLst>
          <pc:docMk/>
          <pc:sldMk cId="4066060259" sldId="598"/>
        </pc:sldMkLst>
        <pc:spChg chg="mod">
          <ac:chgData name="Dunda, Brian [Student]" userId="S::000815866@mohawkcollege.ca::b963ae9c-5f15-4b55-a858-19aff3f98de0" providerId="AD" clId="Web-{7D175821-39BE-420F-B34D-C0216F78CA5A}" dt="2021-03-31T20:57:31.499" v="4" actId="20577"/>
          <ac:spMkLst>
            <pc:docMk/>
            <pc:sldMk cId="4066060259" sldId="598"/>
            <ac:spMk id="3" creationId="{90150C99-DD26-4601-A599-2291B5394096}"/>
          </ac:spMkLst>
        </pc:spChg>
      </pc:sldChg>
      <pc:sldChg chg="modSp">
        <pc:chgData name="Dunda, Brian [Student]" userId="S::000815866@mohawkcollege.ca::b963ae9c-5f15-4b55-a858-19aff3f98de0" providerId="AD" clId="Web-{7D175821-39BE-420F-B34D-C0216F78CA5A}" dt="2021-03-31T20:54:36.294" v="1" actId="20577"/>
        <pc:sldMkLst>
          <pc:docMk/>
          <pc:sldMk cId="615768556" sldId="599"/>
        </pc:sldMkLst>
        <pc:spChg chg="mod">
          <ac:chgData name="Dunda, Brian [Student]" userId="S::000815866@mohawkcollege.ca::b963ae9c-5f15-4b55-a858-19aff3f98de0" providerId="AD" clId="Web-{7D175821-39BE-420F-B34D-C0216F78CA5A}" dt="2021-03-31T20:54:36.294" v="1" actId="20577"/>
          <ac:spMkLst>
            <pc:docMk/>
            <pc:sldMk cId="615768556" sldId="599"/>
            <ac:spMk id="3" creationId="{21D76BB7-08D5-49D9-BA82-372FBCB0480A}"/>
          </ac:spMkLst>
        </pc:spChg>
      </pc:sldChg>
      <pc:sldChg chg="modSp">
        <pc:chgData name="Dunda, Brian [Student]" userId="S::000815866@mohawkcollege.ca::b963ae9c-5f15-4b55-a858-19aff3f98de0" providerId="AD" clId="Web-{7D175821-39BE-420F-B34D-C0216F78CA5A}" dt="2021-03-31T20:58:02.250" v="6" actId="20577"/>
        <pc:sldMkLst>
          <pc:docMk/>
          <pc:sldMk cId="300809753" sldId="600"/>
        </pc:sldMkLst>
        <pc:spChg chg="mod">
          <ac:chgData name="Dunda, Brian [Student]" userId="S::000815866@mohawkcollege.ca::b963ae9c-5f15-4b55-a858-19aff3f98de0" providerId="AD" clId="Web-{7D175821-39BE-420F-B34D-C0216F78CA5A}" dt="2021-03-31T20:58:02.250" v="6" actId="20577"/>
          <ac:spMkLst>
            <pc:docMk/>
            <pc:sldMk cId="300809753" sldId="600"/>
            <ac:spMk id="3" creationId="{1F0BC0B7-3D1E-4AEB-A78B-99628D145EAD}"/>
          </ac:spMkLst>
        </pc:spChg>
      </pc:sldChg>
    </pc:docChg>
  </pc:docChgLst>
  <pc:docChgLst>
    <pc:chgData name="Robinson, Lucas" userId="S::000294390@mohawkcollege.ca::8f7da5c6-b34a-4840-b8d3-f7e8cea08d37" providerId="AD" clId="Web-{BE9C7FD2-25D5-4F0A-A557-8637858CCE70}"/>
    <pc:docChg chg="delSld">
      <pc:chgData name="Robinson, Lucas" userId="S::000294390@mohawkcollege.ca::8f7da5c6-b34a-4840-b8d3-f7e8cea08d37" providerId="AD" clId="Web-{BE9C7FD2-25D5-4F0A-A557-8637858CCE70}" dt="2021-04-09T05:48:03.728" v="0"/>
      <pc:docMkLst>
        <pc:docMk/>
      </pc:docMkLst>
      <pc:sldChg chg="del">
        <pc:chgData name="Robinson, Lucas" userId="S::000294390@mohawkcollege.ca::8f7da5c6-b34a-4840-b8d3-f7e8cea08d37" providerId="AD" clId="Web-{BE9C7FD2-25D5-4F0A-A557-8637858CCE70}" dt="2021-04-09T05:48:03.728" v="0"/>
        <pc:sldMkLst>
          <pc:docMk/>
          <pc:sldMk cId="3649077959" sldId="5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46" y="2338818"/>
            <a:ext cx="8214803" cy="1635358"/>
          </a:xfrm>
        </p:spPr>
        <p:txBody>
          <a:bodyPr/>
          <a:lstStyle/>
          <a:p>
            <a:r>
              <a:rPr lang="en-US"/>
              <a:t>Mobile Security 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Passwords and PINs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Passwords and PIN numbers are commonly used non-biometric security.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protect mobile devices just as they would any account requiring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PIN is a set number of digits and is therefore limited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password is several characters, with longer passwords offering stronger protection.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Swipe Unlock and Pattern Unlock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Swipe unlock offers absolutely no security and anyone can unlock a device by dismissing the lock screen.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pattern unlock is a visual option of unlocking a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Using a series of swipes along a grid allows a person to unlock a device.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type of security offers less protection than a password or PIN.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Biometric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Biometric verification is being implemented in mobile devices as an alternative to passwords an PINs.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Widely used biometrics include fingerprint scanners, retinal scanners, and facial identification.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Data, such as fingerprint biometrics, are encrypted and stored so that they cannot be exported to better protect a device and its owner.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This ensures the data stays on that device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AAE7A-6FC0-4B16-9F41-FE491C3122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While biometrics offer a new level of security, there are disadvantages such as some methods that can either trick the system, or the owner of the device, into unlocking it.</a:t>
            </a:r>
          </a:p>
        </p:txBody>
      </p:sp>
    </p:spTree>
    <p:extLst>
      <p:ext uri="{BB962C8B-B14F-4D97-AF65-F5344CB8AC3E}">
        <p14:creationId xmlns:p14="http://schemas.microsoft.com/office/powerpoint/2010/main" val="119737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B8BC81-CF6F-438D-BE4D-5FA09F41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Installing 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7243-7E02-4886-92F8-B95D45D9C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9012298" cy="43980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Only install first-party apps and verified third-party apps to your devices.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On Android devices only install apps through the Google Play store.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On Apple devices only install apps through the iTunes App and the App Store.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Do not enable installation from unknown 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Look into the publisher and review before downloading.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AEC3-6BFB-41BB-896F-0CCBBEEA7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A45D-4B7B-4FD8-89B6-BE6B5EFC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NFC (Near Field Communication)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76BB7-08D5-49D9-BA82-372FBCB04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274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NFC is a wireless technology that is used for either sending or receiving information without contact.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It is often used by phones or debit cards featuring tap by waving the object over a card reader.</a:t>
            </a:r>
            <a:endParaRPr lang="en-CA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NFC is convenient but is also a large security risk.</a:t>
            </a:r>
            <a:endParaRPr lang="en-CA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Hackers may try to intercept the signal sent between two devices to gain access to an individual’s personal information. This is called NFC Eavesdropping.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9FF6B-ECA9-44D6-83B3-5BA9DF8D58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A45D-4B7B-4FD8-89B6-BE6B5EFC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NFC (Near Field Communication)</a:t>
            </a:r>
            <a:br>
              <a:rPr lang="en-CA"/>
            </a:br>
            <a:r>
              <a:rPr lang="en-CA"/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76BB7-08D5-49D9-BA82-372FBCB048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3756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To increase device security, disable NFC.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Android Devices:</a:t>
            </a:r>
            <a:br>
              <a:rPr lang="en-US"/>
            </a:br>
            <a:r>
              <a:rPr lang="en-US"/>
              <a:t>	Settings &gt; More Networks &gt; NFC &gt; Turn Off.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NFC cannot be disabled on an iPhone, just simply delete all cards on Apple Pay.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9FF6B-ECA9-44D6-83B3-5BA9DF8D58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A7DB-FBFC-4587-A1C4-44602D07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Bluetooth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9E882-4ECE-46D6-9217-4CFC520EB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45465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Bluetooth technology is used to wirelessly exchange data between nearby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Bluetooth has often had many security vulnerabilities.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Keeping devices updated helps ensure that vulnerabilities are properly patched.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Setup your primary device so that only trusted Bluetooth devices can connect to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Turn off Bluetooth when it is not in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02B21-54F9-42B7-8C2B-CD2ED5D496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8229A-BAEA-4AAE-BA9B-79BEC6714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Apps such as Facebook and Google also use Bluetooth to monitor location data.</a:t>
            </a:r>
          </a:p>
          <a:p>
            <a:r>
              <a:rPr lang="en-US"/>
              <a:t>Turning off Bluetooth stops that data from being transmitted This will also increase battery life.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80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0C1C-8076-4FD4-9E85-EA450813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AirDrop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7243-7E02-4886-92F8-B95D45D9C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96274"/>
            <a:ext cx="8710984" cy="43980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AirDrop is a file transfer service available to </a:t>
            </a:r>
            <a:br>
              <a:rPr lang="en-CA"/>
            </a:br>
            <a:r>
              <a:rPr lang="en-CA"/>
              <a:t>Apple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It uses multiple different technologies to send files from one mobile device to another.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Bluetooth is used to find devices that you can send photos, videos, or files 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AirDrop offers three options to determine who you can send files 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AEC3-6BFB-41BB-896F-0CCBBEEA7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0C1C-8076-4FD4-9E85-EA450813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AirDrop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7243-7E02-4886-92F8-B95D45D9C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2" y="1229995"/>
            <a:ext cx="8710984" cy="439801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No One: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Eliminates all </a:t>
            </a:r>
            <a:r>
              <a:rPr lang="en-CA" err="1"/>
              <a:t>AirDrop</a:t>
            </a:r>
            <a:r>
              <a:rPr lang="en-CA"/>
              <a:t> access.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Contacts Only: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Displays AirDrop only for your contacts to see.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Everyone: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Anyone within range can send anything.</a:t>
            </a:r>
          </a:p>
          <a:p>
            <a:pPr marL="1295328" lvl="1" indent="-342900">
              <a:lnSpc>
                <a:spcPct val="150000"/>
              </a:lnSpc>
              <a:spcBef>
                <a:spcPts val="1200"/>
              </a:spcBef>
            </a:pPr>
            <a:r>
              <a:rPr lang="en-CA"/>
              <a:t>If settings are set to everyone, there are security risks of receiving unsolicited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4AEC3-6BFB-41BB-896F-0CCBBEEA7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5D3F0-0A05-4D6F-929C-630873026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/>
              <a:t>To change the settings on an iPhone or iPad:</a:t>
            </a:r>
          </a:p>
          <a:p>
            <a:r>
              <a:rPr lang="en-CA"/>
              <a:t>Settings &gt; General &gt; AirDrop</a:t>
            </a:r>
          </a:p>
        </p:txBody>
      </p:sp>
    </p:spTree>
    <p:extLst>
      <p:ext uri="{BB962C8B-B14F-4D97-AF65-F5344CB8AC3E}">
        <p14:creationId xmlns:p14="http://schemas.microsoft.com/office/powerpoint/2010/main" val="380138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Antivirus for Mobile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586" y="1203604"/>
            <a:ext cx="9289014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Mobile devices, especially Android smartphones, are just as vulnerable to malware as computers.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Antivirus solutions for mobile offer the same protections that computers have.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Anti-malware protection is a feature that protects against infections caused by viruses and other malware.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Real-time antivirus that scans files as they are downloaded before they can infect your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2575"/>
            <a:ext cx="8710984" cy="407284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Understanding what Mobile Security 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Properly locking and protecting your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How to be secure your mobile device while sharing its portable Wi-Fi hotspot.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Being secure while using Bluetooth or Airdrop.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importance of antivirus for mobile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Antivirus for Mobile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03604"/>
            <a:ext cx="8710984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They can protect against fake websites that are scanned when results populate a search engine.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Antivirus software includes spyware removal.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Anti-phishing software is included that prevents hackers attempts to steal personal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Recommend antivirus software available on mobile: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TotalAV, McAfee, Norton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Bitdefender, Malwarebytes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AAE7A-6FC0-4B16-9F41-FE491C3122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Spyware is a malware that is used by hackers to gather personal information about </a:t>
            </a:r>
            <a:br>
              <a:rPr lang="en-US"/>
            </a:br>
            <a:r>
              <a:rPr lang="en-US"/>
              <a:t>a device’s owner and use it for their own benefit.</a:t>
            </a:r>
          </a:p>
        </p:txBody>
      </p:sp>
    </p:spTree>
    <p:extLst>
      <p:ext uri="{BB962C8B-B14F-4D97-AF65-F5344CB8AC3E}">
        <p14:creationId xmlns:p14="http://schemas.microsoft.com/office/powerpoint/2010/main" val="42907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110908"/>
            <a:ext cx="10179049" cy="1635358"/>
          </a:xfrm>
        </p:spPr>
        <p:txBody>
          <a:bodyPr/>
          <a:lstStyle/>
          <a:p>
            <a:r>
              <a:rPr lang="en-US"/>
              <a:t>Browsing on a Mobile Device</a:t>
            </a:r>
          </a:p>
        </p:txBody>
      </p:sp>
    </p:spTree>
    <p:extLst>
      <p:ext uri="{BB962C8B-B14F-4D97-AF65-F5344CB8AC3E}">
        <p14:creationId xmlns:p14="http://schemas.microsoft.com/office/powerpoint/2010/main" val="171243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DE16F4-A347-4036-95F7-AD0C3280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sz="3300" b="1" kern="1200" baseline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Fake Websites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7BDA-3842-4DD8-8167-D90C386DD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97000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A fake website is designed to spoof a real website.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They are meant to manipulate a user into either giving personal information through phishing or downloading malware.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Often fake websites can look authentic due to stolen assets from the website they are pretending to be, but they are not perfect.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73FF-652D-4A2D-9EB1-5FAAE507C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029B4A-695A-4623-9BAD-B20B8B42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 sz="3300" b="1" kern="1200" baseline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Identifying Fake Websites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7BDA-3842-4DD8-8167-D90C386DD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89837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Quality of the Content on the Site</a:t>
            </a:r>
          </a:p>
          <a:p>
            <a:pPr marL="1168400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Poor-spelling, missing words, incomplete sentences, abnormal wording, etc.</a:t>
            </a:r>
          </a:p>
          <a:p>
            <a:pPr marL="3556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Advertisements/Pop-ups</a:t>
            </a:r>
          </a:p>
          <a:p>
            <a:pPr marL="1168400" lvl="2" indent="-27463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Ads that make you take a survey or complete a task before continuing.</a:t>
            </a:r>
          </a:p>
          <a:p>
            <a:pPr marL="1168400" lvl="2" indent="-27463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Ads with explicit or suggestive content.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73FF-652D-4A2D-9EB1-5FAAE507C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029B4A-695A-4623-9BAD-B20B8B42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07510" cy="720000"/>
          </a:xfrm>
        </p:spPr>
        <p:txBody>
          <a:bodyPr/>
          <a:lstStyle/>
          <a:p>
            <a:r>
              <a:rPr lang="en-US" b="1" kern="1200" baseline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Identifying</a:t>
            </a:r>
            <a:r>
              <a:rPr lang="en-US" sz="3300" b="1" kern="1200" baseline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Fake Websites (continued)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7BDA-3842-4DD8-8167-D90C386DD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89837"/>
            <a:ext cx="8710984" cy="38481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en-CA">
                <a:solidFill>
                  <a:schemeClr val="accent5"/>
                </a:solidFill>
              </a:rPr>
              <a:t>Use your browser to research information about the website before clicking onto it.</a:t>
            </a:r>
          </a:p>
          <a:p>
            <a:pPr marL="342900" lvl="1" indent="-342900">
              <a:lnSpc>
                <a:spcPct val="150000"/>
              </a:lnSpc>
            </a:pPr>
            <a:r>
              <a:rPr lang="en-CA">
                <a:solidFill>
                  <a:schemeClr val="accent5"/>
                </a:solidFill>
              </a:rPr>
              <a:t>A fake website URL make look similar to a real website, but often direct to a different domain.</a:t>
            </a:r>
          </a:p>
          <a:p>
            <a:pPr marL="905545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Example of a real URL and a fraudulent URL:</a:t>
            </a:r>
          </a:p>
          <a:p>
            <a:pPr marL="1441855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accent5"/>
                </a:solidFill>
              </a:rPr>
              <a:t>Real: www.mohawkcollege.ca</a:t>
            </a:r>
          </a:p>
          <a:p>
            <a:pPr marL="1441855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accent5"/>
                </a:solidFill>
              </a:rPr>
              <a:t>Fake: www.mohawkcollegecasite.com</a:t>
            </a:r>
          </a:p>
          <a:p>
            <a:pPr marL="342900" lvl="1" indent="-342900">
              <a:lnSpc>
                <a:spcPct val="150000"/>
              </a:lnSpc>
            </a:pPr>
            <a:r>
              <a:rPr lang="en-CA">
                <a:solidFill>
                  <a:schemeClr val="accent5"/>
                </a:solidFill>
              </a:rPr>
              <a:t>Fake websites tend to have overly long URL links.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73FF-652D-4A2D-9EB1-5FAAE507C6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6BE6-1520-45BC-86C2-CCE63CB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Identifying a Safe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1618-CE68-4537-863E-C71144E13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627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Look for the ‘s’ in HTTPS.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URL’s that use HTTPS rather than HTTP indicate that they have a certificate which protects sensitive information.</a:t>
            </a:r>
          </a:p>
          <a:p>
            <a:pPr marL="355600" lvl="1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Check for the website’s privacy policy.</a:t>
            </a:r>
          </a:p>
          <a:p>
            <a:pPr marL="905545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A link is often available at the bottom of a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2716-B0B0-45E0-A156-D65F6F3947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A1129-0659-4AC8-8306-89DCC80901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HTTPS stands for HyperText Transfer Protocol Secure.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686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6BE6-1520-45BC-86C2-CCE63CB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216980" cy="720000"/>
          </a:xfrm>
        </p:spPr>
        <p:txBody>
          <a:bodyPr/>
          <a:lstStyle/>
          <a:p>
            <a:r>
              <a:rPr lang="en-CA"/>
              <a:t>Identifying a Safe Website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1618-CE68-4537-863E-C71144E13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96274"/>
            <a:ext cx="8710984" cy="3848100"/>
          </a:xfrm>
        </p:spPr>
        <p:txBody>
          <a:bodyPr/>
          <a:lstStyle/>
          <a:p>
            <a:pPr marL="355600" lvl="1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Be aware of the signs of potential malware:</a:t>
            </a:r>
          </a:p>
          <a:p>
            <a:pPr marL="697830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Suspicious pop-ups on a website.</a:t>
            </a:r>
          </a:p>
          <a:p>
            <a:pPr marL="697830" lvl="1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Search engine warnings.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Some popular search engines will scan websites for malware prior to clicking any links and will warn you if a website is considered dangerous.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2716-B0B0-45E0-A156-D65F6F3947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2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26B72D-B295-4243-AB40-3F6B48E330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r>
              <a:rPr lang="en-US" sz="3300" b="1" kern="1200">
                <a:solidFill>
                  <a:srgbClr val="333333"/>
                </a:solidFill>
                <a:effectLst/>
              </a:rPr>
              <a:t>Fake vs Real Website Example</a:t>
            </a:r>
            <a:endParaRPr lang="en-CA" sz="3300"/>
          </a:p>
        </p:txBody>
      </p:sp>
      <p:pic>
        <p:nvPicPr>
          <p:cNvPr id="6" name="Picture 5" descr="Example of fake and real Louboutin websites.">
            <a:extLst>
              <a:ext uri="{FF2B5EF4-FFF2-40B4-BE49-F238E27FC236}">
                <a16:creationId xmlns:a16="http://schemas.microsoft.com/office/drawing/2014/main" id="{8802F93B-9A24-4305-B7F1-A343796E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90" y="1219889"/>
            <a:ext cx="7106078" cy="474076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6752A-625A-44E2-AFAE-3FBA5481D8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Comparing fake and real the Louboutin Websites.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C74DC-FBFE-476D-A233-4827217599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4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DFAA-CE5A-48B2-85FA-1ECCCB22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Checking Links on a Mobile Device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5C74-860D-4BBC-BCB3-B5A68704C0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274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Unlike a desktop or laptop computer where a mouse can hover over a link to see its source, mobile devices generally use touch screen input.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When using a mobile device such as Android or Apple, press and hold down on the link with your finger.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Holding the link will not open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After holding the link, it will become highlighted and a menu with several prompts will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9B2D-E548-4088-BCD9-9DEC73679E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DFAA-CE5A-48B2-85FA-1ECCCB22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Checking Links on a Mobile Device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5C74-860D-4BBC-BCB3-B5A68704C0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24685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new menu will display the address of the link.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address can be used to verify if the link will direct to where it claims it will.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Verifying links prior to opening them is an important habit to prevent falling victim to phishing scams.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9B2D-E548-4088-BCD9-9DEC73679E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0EC567E-9657-4488-AAEB-72E1BE194D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Avoid websites that seem strange, if it looks suspicious, it most likely is.</a:t>
            </a:r>
          </a:p>
        </p:txBody>
      </p:sp>
    </p:spTree>
    <p:extLst>
      <p:ext uri="{BB962C8B-B14F-4D97-AF65-F5344CB8AC3E}">
        <p14:creationId xmlns:p14="http://schemas.microsoft.com/office/powerpoint/2010/main" val="217568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66974" cy="1001882"/>
          </a:xfrm>
        </p:spPr>
        <p:txBody>
          <a:bodyPr/>
          <a:lstStyle/>
          <a:p>
            <a:r>
              <a:rPr lang="en-US"/>
              <a:t>Learning Outcomes for this Module</a:t>
            </a:r>
            <a:br>
              <a:rPr lang="en-US"/>
            </a:br>
            <a:r>
              <a:rPr lang="en-US"/>
              <a:t>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701668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Identifying a fake website versus a real website.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How to check embedded links on your mobile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Learning of NFC (Near Field Communications) and its potential dangers.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Knowing how to be safe on public Wi-Fi.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Understanding what two-step authentication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77380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DA5D-C1D4-45DD-8C4F-9AD862E4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Using Cellular Data as a Wi-Fi Tether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C5EC4-B282-4885-9B13-3B97EEDAF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70874"/>
            <a:ext cx="9150349" cy="456969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Create a strong password as you would on any account.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Ensure your password is long, unique and hard to guess.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Make your password random if you are certain that you can remember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Secure your network by using at least WPA2 encryption.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Install a VPN (Virtual Private Network) on your phone This will encrypt your connection which greatly increases security against external threats.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484A9-0159-4BF2-8B12-2410C86C2C2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C9C8241-17F0-4A32-A971-AFFB898208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A VPN protects your identity and browsing activity by creating a secure connection to a network over the Internet.</a:t>
            </a:r>
          </a:p>
        </p:txBody>
      </p:sp>
    </p:spTree>
    <p:extLst>
      <p:ext uri="{BB962C8B-B14F-4D97-AF65-F5344CB8AC3E}">
        <p14:creationId xmlns:p14="http://schemas.microsoft.com/office/powerpoint/2010/main" val="676979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Safely Using Public Wi-Fi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58240"/>
            <a:ext cx="8907885" cy="429006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Public Wi-Fi or hotspots are unsecured networks.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Verify a network’s name before you connect to it.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CA"/>
              <a:t>Disable file sharing on your devices before connecting to a public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On an iPhone: Settings &gt; System Preferences &gt; Sharing &gt; Internet Sharing &gt; Turn off.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/>
              <a:t>On an Android: Settings &gt; Network Sharing Center &gt; Change Advanced Sharing Settings &gt; Turn off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9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Safely Using Public Wi-Fi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83969"/>
            <a:ext cx="8710984" cy="4290061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/>
              <a:t>Install a VPN on your mobile device This will encrypt the connection.</a:t>
            </a:r>
          </a:p>
          <a:p>
            <a:pPr marL="342900" lvl="1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/>
              <a:t>Visit websites that are protected with security certificates and have HTTPS in their address.</a:t>
            </a:r>
          </a:p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/>
              <a:t>Enable or install firewall software to protect the device from external connections.</a:t>
            </a:r>
          </a:p>
          <a:p>
            <a:pPr marL="342900" lvl="2" indent="-34290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CA"/>
              <a:t>Use antivirus software.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/>
              <a:t>Two-Step Authentication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61440"/>
            <a:ext cx="9016998" cy="429006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/>
              <a:t>Two-step (also known as two-factor) authentication adds extra security to accounts.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/>
              <a:t>Codes are randomly generated at fast intervals.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/>
              <a:t>If a password is compromised an account is still inaccessible without the generated code being input.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/>
              <a:t>Google Authenticator is an option available to download that many services feature compatibility with.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7A85-885C-4C36-8097-8A1C43F2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/>
              <a:t>Additional </a:t>
            </a:r>
            <a:r>
              <a:rPr lang="en-CA"/>
              <a:t>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50C99-DD26-4601-A599-2291B53940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61440"/>
            <a:ext cx="9016998" cy="429006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Always turn off automatic connection. This will prevent your device from connecting to a network accidentally.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Always forget the network after using public Wi-Fi. This will remove a network from your phone’s memory.</a:t>
            </a:r>
            <a:endParaRPr lang="en-US" dirty="0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Never share any personal information or make any financial transactions over a public network.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C60B-2E0B-4596-98A3-AD3370D9B3D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0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10942748" cy="1635358"/>
          </a:xfrm>
        </p:spPr>
        <p:txBody>
          <a:bodyPr/>
          <a:lstStyle/>
          <a:p>
            <a:r>
              <a:rPr lang="en-US"/>
              <a:t>Mobile Security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983713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/>
              <a:t>Best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2569"/>
            <a:ext cx="9093198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Update your devices’ operating systems regularly.</a:t>
            </a:r>
          </a:p>
          <a:p>
            <a:pPr marL="1295282" lvl="1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Consider enabling auto-updates.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Turn off Bluetooth, AirDrop, and Wi-Fi when not in use.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Disable NFC functionality on your devices.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Be aware of and avoid potential phishing scams.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Make sure to download and install an antivirus software.</a:t>
            </a:r>
          </a:p>
          <a:p>
            <a:pPr marL="342854" indent="-342854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/>
              <a:t>Do not share confidential or financial information while using a public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9071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US"/>
              <a:t>Best Practices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82569"/>
            <a:ext cx="9093198" cy="4612189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passcode, PIN or biometric locks for your devices.</a:t>
            </a:r>
          </a:p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Think before you install applications on your phone.</a:t>
            </a:r>
            <a:endParaRPr lang="en-US" dirty="0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download from the official app store for your device.</a:t>
            </a:r>
            <a:endParaRPr lang="en-US" dirty="0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Look into the publisher prior to downloading.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Ensure you are visiting legitimate, safe websites.</a:t>
            </a:r>
            <a:endParaRPr lang="en-US" dirty="0">
              <a:ea typeface="Verdana"/>
              <a:cs typeface="Verdana"/>
            </a:endParaRPr>
          </a:p>
          <a:p>
            <a:pPr marL="342265" indent="-3422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See our </a:t>
            </a:r>
            <a:r>
              <a:rPr lang="en-US" b="1" dirty="0"/>
              <a:t>Safe Remote Working module</a:t>
            </a:r>
            <a:r>
              <a:rPr lang="en-US" dirty="0"/>
              <a:t> for more information on some of these topics.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0809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/>
              <a:t>In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9000000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Protecting your mobile device from threats should be considered just as important as protecting it from cracks and scratches.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Properly lock devices and secure them with the offered security features.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Only install apps from trusted and verified sources.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the various communication features your mobile device has and disable unused features.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013428"/>
            <a:ext cx="7250674" cy="1635358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9000000" cy="720000"/>
          </a:xfrm>
        </p:spPr>
        <p:txBody>
          <a:bodyPr/>
          <a:lstStyle/>
          <a:p>
            <a:r>
              <a:rPr lang="en-US"/>
              <a:t>In Conclusion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90491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Never transmit personal data over an open connection.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Understand the potential security risks when browsing the Internet with your device.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how to identify a safe site from a possibly malicious one.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Properly secure own mobile data when using it as a tether for other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Connect only to verified public hotspots that are locked.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17861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Baig, Anas. "5 Tips for Staying Safe on Public Wi-Fi Networks." </a:t>
            </a:r>
            <a:r>
              <a:rPr lang="en-US" sz="2000" kern="1200" baseline="0" err="1">
                <a:solidFill>
                  <a:schemeClr val="accent5"/>
                </a:solidFill>
                <a:effectLst/>
              </a:rPr>
              <a:t>GlobalSign</a:t>
            </a:r>
            <a:r>
              <a:rPr lang="en-US" sz="2000" kern="1200" baseline="0">
                <a:solidFill>
                  <a:schemeClr val="accent5"/>
                </a:solidFill>
                <a:effectLst/>
              </a:rPr>
              <a:t>, Oct. 2018, www.globalsign.com/en/blog/staying-safe-using-public-wifi. Accessed 4 Feb. 2021.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</a:rPr>
              <a:t>Bicknell, Andin. "How to secure your phone's portable Wi-Fi hotspot." The Jakarta Post, Oct. 2019, www.thejakartapost.com/life/2019/10/29/how-to-secure-your-phones-portable-wi-fi-hotspot.html. Accessed 3 Feb. 2021.</a:t>
            </a:r>
            <a:endParaRPr lang="en-CA" sz="200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"Do You Know How to Detect a Fraudulent Website?" </a:t>
            </a:r>
            <a:r>
              <a:rPr lang="en-US" sz="2000" kern="1200" baseline="0" err="1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Bralin</a:t>
            </a:r>
            <a:r>
              <a:rPr lang="en-US" sz="2000" kern="1200" baseline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 Technology Solutions, sitelock.com/blog/is-this-website-safe/. Accessed 4 Feb. 2021.</a:t>
            </a:r>
            <a:endParaRPr lang="en-CA" sz="200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59056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Heaven, Bill. "How to Check Embedded Links on Your Mobile Device." HBK, Dec. 2018, hbkcpa.com/how-to-check-embedded-links-on-your-mobile-device/. Accessed 4 Feb. 2021.</a:t>
            </a:r>
            <a:endParaRPr lang="en-CA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Marks, </a:t>
            </a:r>
            <a:r>
              <a:rPr lang="en-US" sz="2000" err="1"/>
              <a:t>Tove</a:t>
            </a:r>
            <a:r>
              <a:rPr lang="en-US" sz="2000"/>
              <a:t>. "How Safe is a Bluetooth Connection?" </a:t>
            </a:r>
            <a:r>
              <a:rPr lang="en-US" sz="2000" err="1"/>
              <a:t>VPNOverview</a:t>
            </a:r>
            <a:r>
              <a:rPr lang="en-US" sz="2000"/>
              <a:t>, May 2020, vpnoverview.com/privacy/devices/Bluetooth/. Accessed 5 Feb. 2021.</a:t>
            </a:r>
            <a:endParaRPr lang="en-CA" sz="20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err="1"/>
              <a:t>McElhearn</a:t>
            </a:r>
            <a:r>
              <a:rPr lang="en-US" sz="2000"/>
              <a:t>, Kirk. "How to Use </a:t>
            </a:r>
            <a:r>
              <a:rPr lang="en-US" sz="2000" err="1"/>
              <a:t>AirDrop</a:t>
            </a:r>
            <a:r>
              <a:rPr lang="en-US" sz="2000"/>
              <a:t> to Securely Share or Transfer Files." The Mach Security Blog, </a:t>
            </a:r>
            <a:r>
              <a:rPr lang="en-US" sz="2000" err="1"/>
              <a:t>intego</a:t>
            </a:r>
            <a:r>
              <a:rPr lang="en-US" sz="2000"/>
              <a:t>, May 2018, www.intego.com/mac-security-blog/use-airdrop-to-securely-transfer-files-across-your-devices/. Accessed 3 Feb. 2021.</a:t>
            </a:r>
            <a:endParaRPr lang="en-CA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13256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"Mobile security 101." Norton, ca.norton.com/internetsecurity-mobile-mobile-security-101.html. Accessed Feb. 2021.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Murphy, David. "What's the Best Way to Unlock Your iPhone?" lifehacker, G/O Media Inc., Sept. 2018, lifehacker.com/whats-the-best-way-to-unlock-your-iphone-1828864810. Accessed 5 Feb. 2021.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"NFC Frequently Asked Questions." Secure Technology Alliance, securetechalliance.org/publications-</a:t>
            </a:r>
            <a:r>
              <a:rPr lang="en-US" sz="2000" err="1">
                <a:ea typeface="Calibri" panose="020F0502020204030204" pitchFamily="34" charset="0"/>
                <a:cs typeface="Times New Roman" panose="02020603050405020304" pitchFamily="18" charset="0"/>
              </a:rPr>
              <a:t>nfc</a:t>
            </a: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-frequently-asked-questions/. Accessed 5 Feb. 2021.</a:t>
            </a:r>
            <a:endParaRPr lang="en-CA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84635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Tammany, Joyce. "How Can I Tell If a Website Is Safe? Look For These 5 Signs." Site Lock, Aug. 2018, sitelock.com/blog/is-this-website-safe/. Accessed 4 Feb. 2021.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6593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EBAD49-373C-4625-9DA4-270D0AAA5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What is Mobile Security?</a:t>
            </a:r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54449"/>
            <a:ext cx="8710984" cy="290132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Mobile security is the practice of properly protecting our portable devices.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Smartphones, tablets, and other devices, are all at risk if they are not protected.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Unsecured networks such as cellular data and public hotspots leave mobile devices vulnerable to hacks and malware.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EBAD49-373C-4625-9DA4-270D0AAA5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Why do we Need Mobile Security?</a:t>
            </a:r>
            <a:endParaRPr lang="en-CA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54449"/>
            <a:ext cx="8710984" cy="461455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Mobile devices have become integrated into our everyday lives.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Devices that lack security are at risk of being manipulated by outside 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Our devices often contain personal information worth more than our devices and must be protected.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Identity theft and financial loss are among the very real threats.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441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110908"/>
            <a:ext cx="9413288" cy="1635358"/>
          </a:xfrm>
        </p:spPr>
        <p:txBody>
          <a:bodyPr/>
          <a:lstStyle/>
          <a:p>
            <a:r>
              <a:rPr lang="en-US"/>
              <a:t>Mobile Device Features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6EDC86-59A7-4816-885F-AF902DFF4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Securely using the features of your devices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38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Device Lock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95EBE-CF60-40A9-83B2-E3582E954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9048749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Portable devices, such as smartphones and tablets, all feature lock screen functionality.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Devices can be unlocked through various settings including: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Passwords and PINs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Fingerprint scan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Retinal scan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Other biometric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9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D160-9572-4D1F-B32D-773A9F22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00000" cy="720000"/>
          </a:xfrm>
        </p:spPr>
        <p:txBody>
          <a:bodyPr/>
          <a:lstStyle/>
          <a:p>
            <a:r>
              <a:rPr lang="en-CA"/>
              <a:t>Device Lock (2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9233-8B01-4BF7-B5CA-621A073F0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34D16E-8C9E-4578-AC30-6F13E7CE59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03604"/>
            <a:ext cx="6553200" cy="430275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 example of lock screen options available on a Samsung Android </a:t>
            </a:r>
            <a:br>
              <a:rPr lang="en-US"/>
            </a:br>
            <a:r>
              <a:rPr lang="en-US"/>
              <a:t>phone and the various security ratings for each.</a:t>
            </a:r>
          </a:p>
        </p:txBody>
      </p:sp>
      <p:pic>
        <p:nvPicPr>
          <p:cNvPr id="9" name="Picture 8" descr="Lock screen settings for a Samsung smartphone.">
            <a:extLst>
              <a:ext uri="{FF2B5EF4-FFF2-40B4-BE49-F238E27FC236}">
                <a16:creationId xmlns:a16="http://schemas.microsoft.com/office/drawing/2014/main" id="{924F72C0-9A34-4B40-86BE-7BE432B5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01" y="1086268"/>
            <a:ext cx="2207398" cy="45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84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5" ma:contentTypeDescription="Create a new document." ma:contentTypeScope="" ma:versionID="c183259e96b93bb55ec65c00dc4710db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5407611dcce839ce7dfff2551250fc5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741DD-9EDF-484E-A991-D9FCB67B8B9E}">
  <ds:schemaRefs>
    <ds:schemaRef ds:uri="c4644cf9-6f3e-4166-a787-04f8c0d0bc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297E59-BB3F-4C52-8FFF-BD585A61997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1_Office Theme</vt:lpstr>
      <vt:lpstr>Mobile Security </vt:lpstr>
      <vt:lpstr>Learning Outcomes for this Module</vt:lpstr>
      <vt:lpstr>Learning Outcomes for this Module (continued)</vt:lpstr>
      <vt:lpstr>Introduction</vt:lpstr>
      <vt:lpstr>What is Mobile Security?</vt:lpstr>
      <vt:lpstr>Why do we Need Mobile Security?</vt:lpstr>
      <vt:lpstr>Mobile Device Features</vt:lpstr>
      <vt:lpstr>Device Lock (1 of 2)</vt:lpstr>
      <vt:lpstr>Device Lock (2 of 2)</vt:lpstr>
      <vt:lpstr>Passwords and PINs</vt:lpstr>
      <vt:lpstr>Swipe Unlock and Pattern Unlock</vt:lpstr>
      <vt:lpstr>Biometric Security</vt:lpstr>
      <vt:lpstr>Installing Apps</vt:lpstr>
      <vt:lpstr>NFC (Near Field Communication)</vt:lpstr>
      <vt:lpstr>NFC (Near Field Communication) (continued)</vt:lpstr>
      <vt:lpstr>Bluetooth</vt:lpstr>
      <vt:lpstr>AirDrop</vt:lpstr>
      <vt:lpstr>AirDrop Options</vt:lpstr>
      <vt:lpstr>Antivirus for Mobile</vt:lpstr>
      <vt:lpstr>Antivirus for Mobile (continued)</vt:lpstr>
      <vt:lpstr>Browsing on a Mobile Device</vt:lpstr>
      <vt:lpstr>Fake Websites</vt:lpstr>
      <vt:lpstr>Identifying Fake Websites</vt:lpstr>
      <vt:lpstr>Identifying Fake Websites (continued)</vt:lpstr>
      <vt:lpstr>Identifying a Safe Website</vt:lpstr>
      <vt:lpstr>Identifying a Safe Website (continued)</vt:lpstr>
      <vt:lpstr>Fake vs Real Website Example</vt:lpstr>
      <vt:lpstr>Checking Links on a Mobile Device</vt:lpstr>
      <vt:lpstr>Checking Links on a Mobile Device (continued)</vt:lpstr>
      <vt:lpstr>Using Cellular Data as a Wi-Fi Tether</vt:lpstr>
      <vt:lpstr>Safely Using Public Wi-Fi</vt:lpstr>
      <vt:lpstr>Safely Using Public Wi-Fi (continued)</vt:lpstr>
      <vt:lpstr>Two-Step Authentication</vt:lpstr>
      <vt:lpstr>Additional Tips</vt:lpstr>
      <vt:lpstr>Mobile Security Best Practices</vt:lpstr>
      <vt:lpstr>Best Practices</vt:lpstr>
      <vt:lpstr>Best Practices (continued)</vt:lpstr>
      <vt:lpstr>Conclusions</vt:lpstr>
      <vt:lpstr>In Conclusion</vt:lpstr>
      <vt:lpstr>In Conclusion (continued)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Security</dc:title>
  <dc:creator>Robinson, Lucas</dc:creator>
  <cp:keywords>mobile security, security module, training</cp:keywords>
  <cp:revision>8</cp:revision>
  <dcterms:created xsi:type="dcterms:W3CDTF">2020-10-21T19:20:52Z</dcterms:created>
  <dcterms:modified xsi:type="dcterms:W3CDTF">2021-04-09T05:48:04Z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