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2"/>
  </p:notesMasterIdLst>
  <p:sldIdLst>
    <p:sldId id="305" r:id="rId5"/>
    <p:sldId id="315" r:id="rId6"/>
    <p:sldId id="578" r:id="rId7"/>
    <p:sldId id="317" r:id="rId8"/>
    <p:sldId id="566" r:id="rId9"/>
    <p:sldId id="592" r:id="rId10"/>
    <p:sldId id="606" r:id="rId11"/>
    <p:sldId id="589" r:id="rId12"/>
    <p:sldId id="590" r:id="rId13"/>
    <p:sldId id="591" r:id="rId14"/>
    <p:sldId id="595" r:id="rId15"/>
    <p:sldId id="596" r:id="rId16"/>
    <p:sldId id="594" r:id="rId17"/>
    <p:sldId id="587" r:id="rId18"/>
    <p:sldId id="599" r:id="rId19"/>
    <p:sldId id="573" r:id="rId20"/>
    <p:sldId id="574" r:id="rId21"/>
    <p:sldId id="575" r:id="rId22"/>
    <p:sldId id="586" r:id="rId23"/>
    <p:sldId id="576" r:id="rId24"/>
    <p:sldId id="582" r:id="rId25"/>
    <p:sldId id="577" r:id="rId26"/>
    <p:sldId id="467" r:id="rId27"/>
    <p:sldId id="567" r:id="rId28"/>
    <p:sldId id="579" r:id="rId29"/>
    <p:sldId id="580" r:id="rId30"/>
    <p:sldId id="568" r:id="rId31"/>
    <p:sldId id="581" r:id="rId32"/>
    <p:sldId id="569" r:id="rId33"/>
    <p:sldId id="570" r:id="rId34"/>
    <p:sldId id="583" r:id="rId35"/>
    <p:sldId id="571" r:id="rId36"/>
    <p:sldId id="572" r:id="rId37"/>
    <p:sldId id="585" r:id="rId38"/>
    <p:sldId id="584" r:id="rId39"/>
    <p:sldId id="598" r:id="rId40"/>
    <p:sldId id="588" r:id="rId41"/>
    <p:sldId id="398" r:id="rId42"/>
    <p:sldId id="600" r:id="rId43"/>
    <p:sldId id="378" r:id="rId44"/>
    <p:sldId id="380" r:id="rId45"/>
    <p:sldId id="597" r:id="rId46"/>
    <p:sldId id="441" r:id="rId47"/>
    <p:sldId id="593" r:id="rId48"/>
    <p:sldId id="604" r:id="rId49"/>
    <p:sldId id="605" r:id="rId50"/>
    <p:sldId id="603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2B7263-2BF0-467F-8CD1-96FDCE69A0A9}" v="2" dt="2021-04-07T15:30:54.2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7" autoAdjust="0"/>
    <p:restoredTop sz="97440" autoAdjust="0"/>
  </p:normalViewPr>
  <p:slideViewPr>
    <p:cSldViewPr snapToGrid="0">
      <p:cViewPr>
        <p:scale>
          <a:sx n="150" d="100"/>
          <a:sy n="150" d="100"/>
        </p:scale>
        <p:origin x="708" y="3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6/11/relationships/changesInfo" Target="changesInfos/changesInfo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da, Brian [Student]" userId="S::000815866@mohawkcollege.ca::b963ae9c-5f15-4b55-a858-19aff3f98de0" providerId="AD" clId="Web-{AB2B7263-2BF0-467F-8CD1-96FDCE69A0A9}"/>
    <pc:docChg chg="modSld">
      <pc:chgData name="Dunda, Brian [Student]" userId="S::000815866@mohawkcollege.ca::b963ae9c-5f15-4b55-a858-19aff3f98de0" providerId="AD" clId="Web-{AB2B7263-2BF0-467F-8CD1-96FDCE69A0A9}" dt="2021-04-07T15:30:54.233" v="1" actId="20577"/>
      <pc:docMkLst>
        <pc:docMk/>
      </pc:docMkLst>
      <pc:sldChg chg="modSp">
        <pc:chgData name="Dunda, Brian [Student]" userId="S::000815866@mohawkcollege.ca::b963ae9c-5f15-4b55-a858-19aff3f98de0" providerId="AD" clId="Web-{AB2B7263-2BF0-467F-8CD1-96FDCE69A0A9}" dt="2021-04-07T15:30:54.233" v="1" actId="20577"/>
        <pc:sldMkLst>
          <pc:docMk/>
          <pc:sldMk cId="300809753" sldId="600"/>
        </pc:sldMkLst>
        <pc:spChg chg="mod">
          <ac:chgData name="Dunda, Brian [Student]" userId="S::000815866@mohawkcollege.ca::b963ae9c-5f15-4b55-a858-19aff3f98de0" providerId="AD" clId="Web-{AB2B7263-2BF0-467F-8CD1-96FDCE69A0A9}" dt="2021-04-07T15:30:54.233" v="1" actId="20577"/>
          <ac:spMkLst>
            <pc:docMk/>
            <pc:sldMk cId="300809753" sldId="600"/>
            <ac:spMk id="3" creationId="{1F0BC0B7-3D1E-4AEB-A78B-99628D145EA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1F3BC-A040-4C1D-87D2-571CD0B93AFB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834D4-0902-4D49-8A0D-42006443E7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325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466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le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CC196-060E-C946-9E5C-A1DFF0DF2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34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/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22300" y="1803797"/>
            <a:ext cx="1625307" cy="15097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488956" y="2336800"/>
            <a:ext cx="3504744" cy="2665506"/>
          </a:xfrm>
        </p:spPr>
        <p:txBody>
          <a:bodyPr anchor="t"/>
          <a:lstStyle>
            <a:lvl1pPr>
              <a:defRPr sz="2100"/>
            </a:lvl1pPr>
          </a:lstStyle>
          <a:p>
            <a:pPr lvl="0"/>
            <a:r>
              <a:rPr lang="en-CA"/>
              <a:t>Person 1’s description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People and/or Contact Information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488365" y="1803797"/>
            <a:ext cx="3504858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Name 1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2488365" y="5118596"/>
            <a:ext cx="3504858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 1’s email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6222271" y="1803797"/>
            <a:ext cx="1625307" cy="15097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8088927" y="2336800"/>
            <a:ext cx="3504744" cy="2665506"/>
          </a:xfrm>
        </p:spPr>
        <p:txBody>
          <a:bodyPr anchor="t"/>
          <a:lstStyle>
            <a:lvl1pPr>
              <a:defRPr sz="2100"/>
            </a:lvl1pPr>
          </a:lstStyle>
          <a:p>
            <a:pPr lvl="0"/>
            <a:r>
              <a:rPr lang="en-CA"/>
              <a:t>Person 2’s description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336" y="1803797"/>
            <a:ext cx="3504858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Name 2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088336" y="5118596"/>
            <a:ext cx="3504858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 2’s email</a:t>
            </a:r>
          </a:p>
        </p:txBody>
      </p:sp>
      <p:pic>
        <p:nvPicPr>
          <p:cNvPr id="16" name="Picture 15" descr="green-bar.eps">
            <a:extLst>
              <a:ext uri="{FF2B5EF4-FFF2-40B4-BE49-F238E27FC236}">
                <a16:creationId xmlns:a16="http://schemas.microsoft.com/office/drawing/2014/main" id="{63EB3FF2-BAE3-FE49-BE4D-3122F7F54E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F205B07A-6648-734F-B148-586E9FBD2D2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DDFB09-91AF-4C47-B5CF-E1E430D982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64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EEA199-C81E-A549-8964-BA5D6F293C11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1 column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8710984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14" name="Picture 13" descr="green-bar.eps"/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6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800226-79E1-4049-9CCC-5EE0F169DF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D2A2CF-A6FE-2942-9758-91AD075952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41497EF-504D-5646-B224-6AD4C966C02E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495299"/>
            <a:ext cx="8710984" cy="5156201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2pPr>
              <a:defRPr/>
            </a:lvl2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This is a basic 1-column key point slide with no title.</a:t>
            </a:r>
          </a:p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16" name="Picture 15" descr="green-bar.eps">
            <a:extLst>
              <a:ext uri="{FF2B5EF4-FFF2-40B4-BE49-F238E27FC236}">
                <a16:creationId xmlns:a16="http://schemas.microsoft.com/office/drawing/2014/main" id="{485ACF11-C8A3-E04C-82D1-7DDED121A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50201519-3898-3A4C-9D34-AB4EC758925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4A20C37-5ED8-BA4E-B834-08A5D5EAC0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E9519BD-6206-1840-8A63-B2837E58EE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06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99B8C52-4549-FF47-AFF2-EEE89FEF63A5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0F73EEF-C61E-7448-9B30-113D37F315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5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1 column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8710984" cy="3848100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8" name="Picture 7" descr="green-bar.eps">
            <a:extLst>
              <a:ext uri="{FF2B5EF4-FFF2-40B4-BE49-F238E27FC236}">
                <a16:creationId xmlns:a16="http://schemas.microsoft.com/office/drawing/2014/main" id="{20A9900C-2C75-A64C-A17C-6171105E5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210707-0B3A-0E4D-ACBE-2957FDA6B14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6289DB-5AE0-A949-8079-E4CF67414B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19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0DDC5C6-9F6D-694A-B292-91AC0120324D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5BE7696-88A8-B94E-9460-B9C3D6AE24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495299"/>
            <a:ext cx="8710984" cy="5156202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This is a bulk content slide without a title for long content.</a:t>
            </a:r>
          </a:p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7" name="Picture 6" descr="green-bar.eps">
            <a:extLst>
              <a:ext uri="{FF2B5EF4-FFF2-40B4-BE49-F238E27FC236}">
                <a16:creationId xmlns:a16="http://schemas.microsoft.com/office/drawing/2014/main" id="{61F4DBC9-6617-604E-8D69-676F33D984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2816F32-CCC8-0D46-B094-140C3E8CD9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8C4A99-17E2-064E-997B-F383D187D7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53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2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5371319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222270" y="1803401"/>
            <a:ext cx="5360131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8" name="Picture 7" descr="green-bar.eps">
            <a:extLst>
              <a:ext uri="{FF2B5EF4-FFF2-40B4-BE49-F238E27FC236}">
                <a16:creationId xmlns:a16="http://schemas.microsoft.com/office/drawing/2014/main" id="{5C77805F-2E1B-7E4A-9F32-8B3E3A0888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A67CA-D2C6-A642-9A41-94681E24F9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461B0D-74BA-0447-BFEA-E80A68223F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9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2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799"/>
            <a:ext cx="5371319" cy="3314701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222270" y="2336799"/>
            <a:ext cx="5360131" cy="3314702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3" y="1803797"/>
            <a:ext cx="5371319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222270" y="1803797"/>
            <a:ext cx="536013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17" name="Picture 16" descr="green-bar.eps">
            <a:extLst>
              <a:ext uri="{FF2B5EF4-FFF2-40B4-BE49-F238E27FC236}">
                <a16:creationId xmlns:a16="http://schemas.microsoft.com/office/drawing/2014/main" id="{4FC318EF-9169-BB45-9B8D-9D01EE287B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900AC72B-BFE5-7047-A693-C6B7870B55B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5C2C1B0-CF14-0F44-9371-1B8AEBA5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26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3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3504662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1803401"/>
            <a:ext cx="3482660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1803401"/>
            <a:ext cx="3504744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9" name="Picture 8" descr="green-bar.eps">
            <a:extLst>
              <a:ext uri="{FF2B5EF4-FFF2-40B4-BE49-F238E27FC236}">
                <a16:creationId xmlns:a16="http://schemas.microsoft.com/office/drawing/2014/main" id="{F2FDDE00-7E19-444D-8A26-EB3F891541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012BAF0E-179A-B449-9796-7742DA779D1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58908B-FCB8-B24D-8C8F-5F5FDDEFB2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3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3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799"/>
            <a:ext cx="3504662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2336799"/>
            <a:ext cx="3482660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2336799"/>
            <a:ext cx="3504744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1803797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ADB75CBA-7175-0F41-99C4-A11320D13B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B435AE46-8D48-3041-BCF5-289ED0FE7FD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CC4DFB6-0588-064A-A617-7E635A6692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01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6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3504662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1803401"/>
            <a:ext cx="3482660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1803401"/>
            <a:ext cx="3504744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848101"/>
            <a:ext cx="3504662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848101"/>
            <a:ext cx="3482660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3848101"/>
            <a:ext cx="3504744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878C3C72-C6B1-F941-8DFD-4D1654508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4CC9CD17-5A53-844D-BC07-10E4B7AA27C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D46AE30-F9CD-F741-81EC-6338BB06A1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1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uture Read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433DC9-609F-DD43-A00F-6A5E0989DE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6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36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 w/ 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6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800"/>
            <a:ext cx="3504662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2336800"/>
            <a:ext cx="3482660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2336800"/>
            <a:ext cx="3504744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4393805"/>
            <a:ext cx="3504662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4393805"/>
            <a:ext cx="3482660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4393805"/>
            <a:ext cx="3504744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355533" y="1803797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09603" y="3860802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55533" y="3860802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8088847" y="3860802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26" name="Picture 25" descr="green-bar.eps">
            <a:extLst>
              <a:ext uri="{FF2B5EF4-FFF2-40B4-BE49-F238E27FC236}">
                <a16:creationId xmlns:a16="http://schemas.microsoft.com/office/drawing/2014/main" id="{FCC4D77F-6C6A-6F4B-A950-D5B4204DF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7" name="Slide Number Placeholder 8">
            <a:extLst>
              <a:ext uri="{FF2B5EF4-FFF2-40B4-BE49-F238E27FC236}">
                <a16:creationId xmlns:a16="http://schemas.microsoft.com/office/drawing/2014/main" id="{A2FCCD5B-747A-8C4F-9B76-B65F8A8D20E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5EC9731-A1BB-C846-859C-58660BC19D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21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2 columns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47365"/>
            <a:ext cx="5371319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2269" y="2447365"/>
            <a:ext cx="5360131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2" y="1803797"/>
            <a:ext cx="5371318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222268" y="1803797"/>
            <a:ext cx="5360131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1" name="Picture 10" descr="green-bar.eps">
            <a:extLst>
              <a:ext uri="{FF2B5EF4-FFF2-40B4-BE49-F238E27FC236}">
                <a16:creationId xmlns:a16="http://schemas.microsoft.com/office/drawing/2014/main" id="{999AF7C8-0E81-FA41-9B39-A041649C76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60EEFCD9-0F09-8D4D-83CD-5AC22078CE6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F4AF296-9251-FA41-846F-8D4E3EAAAA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33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3 columns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47365"/>
            <a:ext cx="3495279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088848" y="2447365"/>
            <a:ext cx="3493552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495278" cy="533003"/>
          </a:xfrm>
        </p:spPr>
        <p:txBody>
          <a:bodyPr/>
          <a:lstStyle>
            <a:lvl1pPr>
              <a:lnSpc>
                <a:spcPct val="100000"/>
              </a:lnSpc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03797"/>
            <a:ext cx="3493552" cy="533003"/>
          </a:xfrm>
        </p:spPr>
        <p:txBody>
          <a:bodyPr/>
          <a:lstStyle>
            <a:lvl1pPr>
              <a:lnSpc>
                <a:spcPct val="100000"/>
              </a:lnSpc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348474" y="2447365"/>
            <a:ext cx="3496780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48473" y="1803797"/>
            <a:ext cx="3496780" cy="533003"/>
          </a:xfrm>
        </p:spPr>
        <p:txBody>
          <a:bodyPr/>
          <a:lstStyle>
            <a:lvl1pPr>
              <a:lnSpc>
                <a:spcPct val="100000"/>
              </a:lnSpc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3" name="Picture 12" descr="green-bar.eps">
            <a:extLst>
              <a:ext uri="{FF2B5EF4-FFF2-40B4-BE49-F238E27FC236}">
                <a16:creationId xmlns:a16="http://schemas.microsoft.com/office/drawing/2014/main" id="{FDADADAB-0B55-214C-87C3-CA3A3013C8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76DFFD5C-2C85-7D47-B6CA-1EF7E481464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74E91A0-1395-E54D-AB9B-8DAD15DF4D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57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609602" y="4479364"/>
            <a:ext cx="3504662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8088848" y="4479364"/>
            <a:ext cx="3493552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609603" y="3860802"/>
            <a:ext cx="3504661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8088847" y="3860802"/>
            <a:ext cx="3493552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4355535" y="4479364"/>
            <a:ext cx="3482658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5" hasCustomPrompt="1"/>
          </p:nvPr>
        </p:nvSpPr>
        <p:spPr>
          <a:xfrm>
            <a:off x="4355534" y="3860802"/>
            <a:ext cx="3482658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6 columns for long content.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60811"/>
            <a:ext cx="3504662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088848" y="2460811"/>
            <a:ext cx="3493552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03797"/>
            <a:ext cx="3493552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355535" y="2460811"/>
            <a:ext cx="3482658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55534" y="1803797"/>
            <a:ext cx="3482658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28FE1AB5-AC7F-AE40-A61A-7F262E3AC2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D2C18550-15E2-EE42-A7EF-E134E10DC12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F4B0470-9393-1344-A683-CE3B571CA1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92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2895600"/>
            <a:ext cx="3495277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2895600"/>
            <a:ext cx="3482660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2895600"/>
            <a:ext cx="3504744" cy="2759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the number above.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1" y="1856581"/>
            <a:ext cx="3495278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355534" y="1856581"/>
            <a:ext cx="3482659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56581"/>
            <a:ext cx="3504744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#,###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numbers slide for short numbers</a:t>
            </a:r>
            <a:endParaRPr lang="en-US"/>
          </a:p>
        </p:txBody>
      </p:sp>
      <p:pic>
        <p:nvPicPr>
          <p:cNvPr id="12" name="Picture 11" descr="green-bar.eps">
            <a:extLst>
              <a:ext uri="{FF2B5EF4-FFF2-40B4-BE49-F238E27FC236}">
                <a16:creationId xmlns:a16="http://schemas.microsoft.com/office/drawing/2014/main" id="{25E7D01D-D1CF-3346-961A-491CD68E68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C2F1051B-9E90-884E-B29B-99E40CEA5DD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5F8EC9-B05A-8E4C-9ABD-3DD7BFF5B3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51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Med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2" y="1831182"/>
            <a:ext cx="3495277" cy="945146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$##,###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355534" y="1856581"/>
            <a:ext cx="3482659" cy="919747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#,####%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56581"/>
            <a:ext cx="3504744" cy="919747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#,###,####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numbers slide for long numbers</a:t>
            </a:r>
            <a:endParaRPr lang="en-US"/>
          </a:p>
        </p:txBody>
      </p:sp>
      <p:pic>
        <p:nvPicPr>
          <p:cNvPr id="12" name="Picture 11" descr="green-bar.eps">
            <a:extLst>
              <a:ext uri="{FF2B5EF4-FFF2-40B4-BE49-F238E27FC236}">
                <a16:creationId xmlns:a16="http://schemas.microsoft.com/office/drawing/2014/main" id="{661C218B-EA66-4D4A-A696-E02171FD4C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2A0B311D-AC46-0149-9182-30954973D35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83D25A2-74ED-854F-8269-E9851244D3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03EBC2BC-912A-144C-9948-7F5C6D4BCD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2895600"/>
            <a:ext cx="3495277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E410635-2E13-4045-8D35-6D46D6B8C5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55534" y="2895600"/>
            <a:ext cx="3482659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86E96E0E-619C-4F45-8CF2-5B29EAE871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2895600"/>
            <a:ext cx="3504744" cy="2759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the number above.</a:t>
            </a:r>
          </a:p>
        </p:txBody>
      </p:sp>
    </p:spTree>
    <p:extLst>
      <p:ext uri="{BB962C8B-B14F-4D97-AF65-F5344CB8AC3E}">
        <p14:creationId xmlns:p14="http://schemas.microsoft.com/office/powerpoint/2010/main" val="3434108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403600"/>
            <a:ext cx="3504662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403600"/>
            <a:ext cx="3482660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3403600"/>
            <a:ext cx="3504744" cy="2251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accent1"/>
                </a:solidFill>
              </a:defRPr>
            </a:lvl1pPr>
          </a:lstStyle>
          <a:p>
            <a:r>
              <a:rPr lang="en-CA"/>
              <a:t>This is a key point slide with icons to illustrate points.</a:t>
            </a: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702424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036513" y="2175520"/>
            <a:ext cx="648524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5404749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738838" y="2175520"/>
            <a:ext cx="648523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9107075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441458" y="2175520"/>
            <a:ext cx="647937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21" name="Picture 20" descr="green-bar.eps">
            <a:extLst>
              <a:ext uri="{FF2B5EF4-FFF2-40B4-BE49-F238E27FC236}">
                <a16:creationId xmlns:a16="http://schemas.microsoft.com/office/drawing/2014/main" id="{D08DC562-D188-B043-97E1-00A21B6B7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83B3887E-0FBE-4745-83EE-671CDD748B7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B761DAC-6B3A-C647-A914-489FF51B5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647CED48-AA47-2242-A171-515EB31D4E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6017487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Tip: Icons can be found at the end of the presentation.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99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Icons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403600"/>
            <a:ext cx="3504662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403600"/>
            <a:ext cx="3482660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3403600"/>
            <a:ext cx="3504744" cy="2251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accent1"/>
                </a:solidFill>
              </a:defRPr>
            </a:lvl1pPr>
          </a:lstStyle>
          <a:p>
            <a:r>
              <a:rPr lang="en-CA"/>
              <a:t>This is a key point slide with icons to illustrate points.</a:t>
            </a: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702424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2"/>
              </a:solidFill>
            </a:endParaRPr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036513" y="2175520"/>
            <a:ext cx="648524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5404749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2"/>
              </a:solidFill>
            </a:endParaRPr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738838" y="2175520"/>
            <a:ext cx="648523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9107075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2"/>
              </a:solidFill>
            </a:endParaRPr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441458" y="2175520"/>
            <a:ext cx="647937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21" name="Picture 20" descr="green-bar.eps">
            <a:extLst>
              <a:ext uri="{FF2B5EF4-FFF2-40B4-BE49-F238E27FC236}">
                <a16:creationId xmlns:a16="http://schemas.microsoft.com/office/drawing/2014/main" id="{D08DC562-D188-B043-97E1-00A21B6B7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83B3887E-0FBE-4745-83EE-671CDD748B7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B761DAC-6B3A-C647-A914-489FF51B5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DBEE48E-EDA7-2242-9888-6B872D27D4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6017487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Tip: Icons can be found at the end of the presentation.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56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2465067" y="622300"/>
            <a:ext cx="7261866" cy="5626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this icon to insert a video</a:t>
            </a:r>
          </a:p>
        </p:txBody>
      </p:sp>
    </p:spTree>
    <p:extLst>
      <p:ext uri="{BB962C8B-B14F-4D97-AF65-F5344CB8AC3E}">
        <p14:creationId xmlns:p14="http://schemas.microsoft.com/office/powerpoint/2010/main" val="92258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3966" y="628650"/>
            <a:ext cx="10984069" cy="5600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2090307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Enter an impressive </a:t>
            </a:r>
            <a:br>
              <a:rPr lang="en-CA"/>
            </a:br>
            <a:r>
              <a:rPr lang="en-CA"/>
              <a:t>statistic or fact.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1593878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65067" y="4921484"/>
            <a:ext cx="7261866" cy="291603"/>
          </a:xfrm>
        </p:spPr>
        <p:txBody>
          <a:bodyPr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6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ounda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8AF60A-41A6-BB49-AF53-170637E2F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7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2090307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CA"/>
              <a:t>Enter an impressive </a:t>
            </a:r>
            <a:br>
              <a:rPr lang="en-CA"/>
            </a:br>
            <a:r>
              <a:rPr lang="en-CA"/>
              <a:t>statistic or fact.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1593878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65067" y="4921484"/>
            <a:ext cx="7261866" cy="291603"/>
          </a:xfrm>
        </p:spPr>
        <p:txBody>
          <a:bodyPr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827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Add Illustra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985406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CA"/>
              <a:t>Enter an impressive statistic or fact. Highlight a number or key word by making it bold.</a:t>
            </a:r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488976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00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Add Illustration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985406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accent2"/>
                </a:solidFill>
              </a:defRPr>
            </a:lvl1pPr>
          </a:lstStyle>
          <a:p>
            <a:r>
              <a:rPr lang="en-CA"/>
              <a:t>Enter an impressive statistic or fact. Highlight a number or key word by making it bold.</a:t>
            </a:r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488976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13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Lar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235377" y="1914188"/>
            <a:ext cx="7721246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5999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76178" y="2259471"/>
            <a:ext cx="7239644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76178" y="4232939"/>
            <a:ext cx="7239644" cy="291603"/>
          </a:xfrm>
        </p:spPr>
        <p:txBody>
          <a:bodyPr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1965B152-D01A-1C4B-9BBB-9DB81CFF20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3653073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Quotes or Sta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600561" y="1914188"/>
            <a:ext cx="4256229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884080" y="2270901"/>
            <a:ext cx="3689193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884080" y="4276520"/>
            <a:ext cx="3689193" cy="291603"/>
          </a:xfrm>
        </p:spPr>
        <p:txBody>
          <a:bodyPr anchor="ctr"/>
          <a:lstStyle>
            <a:lvl1pPr algn="ctr"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4F0ECD-C2EB-364E-826B-0EFCC87CAF6B}"/>
              </a:ext>
            </a:extLst>
          </p:cNvPr>
          <p:cNvSpPr txBox="1">
            <a:spLocks/>
          </p:cNvSpPr>
          <p:nvPr userDrawn="1"/>
        </p:nvSpPr>
        <p:spPr>
          <a:xfrm>
            <a:off x="6343548" y="1914188"/>
            <a:ext cx="4256229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3600" dirty="0"/>
              <a:t>$#,###,###</a:t>
            </a:r>
            <a:endParaRPr lang="en-US" sz="36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77FBAB-0FE4-CC48-B529-9971D0BE7E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27066" y="2270901"/>
            <a:ext cx="3689193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421191CD-852C-2047-99FD-E88980A67D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27066" y="4276520"/>
            <a:ext cx="3689193" cy="291603"/>
          </a:xfrm>
        </p:spPr>
        <p:txBody>
          <a:bodyPr anchor="ctr"/>
          <a:lstStyle>
            <a:lvl1pPr algn="ctr"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7F9D59F-EA0B-5140-A4C4-5C2C5075D2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1271801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Quotes or Sta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09108" y="1914188"/>
            <a:ext cx="3405290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92627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76585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C1DF821-41D8-9A43-B202-A1AC3741F9B6}"/>
              </a:ext>
            </a:extLst>
          </p:cNvPr>
          <p:cNvSpPr txBox="1">
            <a:spLocks/>
          </p:cNvSpPr>
          <p:nvPr userDrawn="1"/>
        </p:nvSpPr>
        <p:spPr>
          <a:xfrm>
            <a:off x="4397917" y="1914188"/>
            <a:ext cx="3405290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2700" dirty="0"/>
              <a:t>$#,###,###</a:t>
            </a:r>
            <a:endParaRPr lang="en-US" sz="2700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75B87D8C-8654-9640-A3D3-428F28F68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1436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A260049-866F-BB4B-9C07-1D1B313A8B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65394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6BCED1-E891-C345-8A14-F9A0F86B3394}"/>
              </a:ext>
            </a:extLst>
          </p:cNvPr>
          <p:cNvSpPr txBox="1">
            <a:spLocks/>
          </p:cNvSpPr>
          <p:nvPr userDrawn="1"/>
        </p:nvSpPr>
        <p:spPr>
          <a:xfrm>
            <a:off x="8086725" y="1914188"/>
            <a:ext cx="3405290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2700" dirty="0"/>
              <a:t>$#,###,###</a:t>
            </a:r>
            <a:endParaRPr lang="en-US" sz="2700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5ADEC7D-6148-5240-899B-0393590B8C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70244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63D1D7E-7FEC-8B4D-87F3-735BFE626D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54202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77A712EB-9EC2-9A4B-A49A-A88A435999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3124082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1803401"/>
            <a:ext cx="5612587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</a:t>
            </a:r>
          </a:p>
          <a:p>
            <a:pPr lvl="0"/>
            <a:r>
              <a:rPr lang="en-CA"/>
              <a:t>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5612588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slide with a right-aligned image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7009488" y="0"/>
            <a:ext cx="5182512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photo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8420591" y="5605156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B25032EA-09AB-6443-9E9B-4AA40EC066F1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3289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2FA0F771-B34B-A449-9CCE-B7B65D7454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3700" y="576274"/>
            <a:ext cx="5612588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slide with a left-aligned image</a:t>
            </a:r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B00FDF1-C5E7-A547-BFBF-CFFC7147FA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93701" y="1803401"/>
            <a:ext cx="5612587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</a:t>
            </a:r>
          </a:p>
          <a:p>
            <a:pPr lvl="0"/>
            <a:r>
              <a:rPr lang="en-CA"/>
              <a:t>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0025B528-57CF-6E4E-B4EA-A1E84904FF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5182512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photo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F4719CEA-644A-5C4F-AF21-AC48B529E9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11104" y="5605156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3DDE7EC7-7720-034F-A499-E1FC342F64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93700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  <p:sp>
        <p:nvSpPr>
          <p:cNvPr id="23" name="Slide Number Placeholder 8">
            <a:extLst>
              <a:ext uri="{FF2B5EF4-FFF2-40B4-BE49-F238E27FC236}">
                <a16:creationId xmlns:a16="http://schemas.microsoft.com/office/drawing/2014/main" id="{950A6328-D96A-1E4F-A63C-28564DBB0953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90500" dist="50800" dir="5400000" algn="ctr" rotWithShape="0">
                    <a:schemeClr val="accent6"/>
                  </a:outerShdw>
                </a:effectLst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9872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89" y="0"/>
            <a:ext cx="12191111" cy="6858000"/>
          </a:xfrm>
        </p:spPr>
        <p:txBody>
          <a:bodyPr/>
          <a:lstStyle>
            <a:lvl1pPr marL="0" indent="0">
              <a:buNone/>
              <a:defRPr sz="3000" baseline="0"/>
            </a:lvl1pPr>
            <a:lvl2pPr marL="586109" indent="0">
              <a:buNone/>
              <a:defRPr sz="3600"/>
            </a:lvl2pPr>
            <a:lvl3pPr marL="1172219" indent="0">
              <a:buNone/>
              <a:defRPr sz="3075"/>
            </a:lvl3pPr>
            <a:lvl4pPr marL="1758328" indent="0">
              <a:buNone/>
              <a:defRPr sz="2550"/>
            </a:lvl4pPr>
            <a:lvl5pPr marL="2344438" indent="0">
              <a:buNone/>
              <a:defRPr sz="2550"/>
            </a:lvl5pPr>
            <a:lvl6pPr marL="2930547" indent="0">
              <a:buNone/>
              <a:defRPr sz="2550"/>
            </a:lvl6pPr>
            <a:lvl7pPr marL="3516656" indent="0">
              <a:buNone/>
              <a:defRPr sz="2550"/>
            </a:lvl7pPr>
            <a:lvl8pPr marL="4102766" indent="0">
              <a:buNone/>
              <a:defRPr sz="2550"/>
            </a:lvl8pPr>
            <a:lvl9pPr marL="4688875" indent="0">
              <a:buNone/>
              <a:defRPr sz="2550"/>
            </a:lvl9pPr>
          </a:lstStyle>
          <a:p>
            <a:r>
              <a:rPr lang="en-US" dirty="0"/>
              <a:t>Click on the icon to insert a photo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26BAF3DF-8C60-744C-9875-A2DDB0E7B2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59523" y="5605156"/>
            <a:ext cx="5532477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E13BE4A3-6693-0C44-9A5F-DCD4629FAF2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90500" dist="50800" dir="5400000" algn="ctr" rotWithShape="0">
                    <a:schemeClr val="accent6"/>
                  </a:outerShdw>
                </a:effectLst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4780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157207" y="635489"/>
            <a:ext cx="5358134" cy="50220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 dirty="0"/>
              <a:t>Click on the icon to insert a photo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635489"/>
            <a:ext cx="5358701" cy="50220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 dirty="0"/>
              <a:t>Click on the icon to insert a photo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E68C47B-F40A-D749-BA8A-BE15742386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512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3DE2794-D63E-6345-97E4-20E48F83FE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52292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4A4BA4F2-F909-BE49-91F7-2D1B976AED87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3C4BED5-F02F-A542-BCEF-50A2662CA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10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DEAWORK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5173A6-0ABD-EC48-A0BF-4B8978843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7507" y="612422"/>
            <a:ext cx="2828649" cy="5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28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622301"/>
            <a:ext cx="8698367" cy="5022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photo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16A0F2-11C2-3D49-8F3E-AAAABDA9557A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01CE34A-094D-6845-9103-C540E60A9A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9177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492E8-43A9-2E41-8001-87E177A778F2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C5D5D1F-CBDF-2241-A62B-13C5515586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92BF134A-80E9-EC4D-BD4C-08F14EE359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64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+ Title and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9FF189-D254-354B-B9E8-4DB4699D081A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1D7017C-A13A-3D40-AC90-31BF01FC15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1803401"/>
            <a:ext cx="7093623" cy="3840900"/>
          </a:xfrm>
        </p:spPr>
        <p:txBody>
          <a:bodyPr/>
          <a:lstStyle/>
          <a:p>
            <a:r>
              <a:rPr lang="en-US" dirty="0"/>
              <a:t>Click on the icon to insert a graphic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graphic slide with a title and optional annotation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7CF2C8-2C4D-F84B-ADC8-6602C0D57B38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A5659BC-24E4-8844-ADAE-DA7249D0C5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94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r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chart or table slide with optional annotation</a:t>
            </a:r>
            <a:endParaRPr lang="en-US"/>
          </a:p>
        </p:txBody>
      </p:sp>
      <p:sp>
        <p:nvSpPr>
          <p:cNvPr id="17" name="Table Placeholder 3"/>
          <p:cNvSpPr>
            <a:spLocks noGrp="1"/>
          </p:cNvSpPr>
          <p:nvPr>
            <p:ph type="tbl" sz="quarter" idx="20" hasCustomPrompt="1"/>
          </p:nvPr>
        </p:nvSpPr>
        <p:spPr>
          <a:xfrm>
            <a:off x="609540" y="1803798"/>
            <a:ext cx="7106147" cy="384095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table or select “Insert” ➝ “Chart” from the menu bar to choose a stylized chart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D1272B-C9AF-8444-8332-AE8FC5DEFDB4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A7117C-5B58-1B45-8D83-D1BB793AF3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27478ECE-6837-EF44-BB21-71529ACDC70C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0ACA93D-E602-DE40-9F7D-78FE14C392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information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12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F4B205-D8E9-D548-B10E-F9A821BC13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1488" y="1086707"/>
            <a:ext cx="689024" cy="42285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11100" y="2801043"/>
            <a:ext cx="7769800" cy="165156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3000" baseline="0">
                <a:solidFill>
                  <a:schemeClr val="accent5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Questions? Place a contact prompt message and your email here.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90464" y="2053168"/>
            <a:ext cx="7211074" cy="763559"/>
          </a:xfrm>
        </p:spPr>
        <p:txBody>
          <a:bodyPr anchor="b"/>
          <a:lstStyle>
            <a:lvl1pPr algn="ctr">
              <a:defRPr sz="4049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Thank you message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B353F63-F63D-784B-B247-AB8894BFB4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0208" y="4405737"/>
            <a:ext cx="5851584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 algn="ctr"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err="1"/>
              <a:t>www.mohawkcollege.ca</a:t>
            </a:r>
            <a:r>
              <a:rPr lang="en-CA"/>
              <a:t>/</a:t>
            </a:r>
            <a:r>
              <a:rPr lang="en-CA" err="1"/>
              <a:t>relevantURL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865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-bar.eps">
            <a:extLst>
              <a:ext uri="{FF2B5EF4-FFF2-40B4-BE49-F238E27FC236}">
                <a16:creationId xmlns:a16="http://schemas.microsoft.com/office/drawing/2014/main" id="{1B0252D6-F708-0345-838E-8128E6C60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3BEA5DD-9FFA-9748-ADB6-2BEF08E12A0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0DC9FE-ED3A-6843-9789-3C03EC70A9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882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2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Colle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499510-2B45-E647-80FC-C12C02A2C3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2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Future Read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49921E-EBF0-804D-A55B-74084FB0A0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6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44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Founda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F0E11F-2B27-9D41-BA2D-E484EB69CC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3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IDEAWORK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6494BE-4088-234B-90C2-8D755C10EE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7507" y="612422"/>
            <a:ext cx="2828649" cy="5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6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/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51698" y="1803401"/>
            <a:ext cx="3474729" cy="3227685"/>
          </a:xfrm>
        </p:spPr>
        <p:txBody>
          <a:bodyPr/>
          <a:lstStyle/>
          <a:p>
            <a:r>
              <a:rPr lang="en-US" dirty="0"/>
              <a:t>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5572313" y="2336800"/>
            <a:ext cx="4682310" cy="2160887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CA"/>
              <a:t>Person’s description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Person and/or Contact Information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71722" y="1803797"/>
            <a:ext cx="4682462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Person’s Name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5571722" y="4498182"/>
            <a:ext cx="4682462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Person’s email</a:t>
            </a:r>
          </a:p>
        </p:txBody>
      </p:sp>
      <p:pic>
        <p:nvPicPr>
          <p:cNvPr id="9" name="Picture 8" descr="green-bar.eps">
            <a:extLst>
              <a:ext uri="{FF2B5EF4-FFF2-40B4-BE49-F238E27FC236}">
                <a16:creationId xmlns:a16="http://schemas.microsoft.com/office/drawing/2014/main" id="{A57FA599-400B-034A-970C-CD34B7C901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EC297452-5309-F443-A021-963AF39151E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C4D48F-7713-9841-A2FD-8064A3C3D9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94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499889"/>
            <a:ext cx="10972800" cy="11003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2800" cy="3903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First level</a:t>
            </a:r>
          </a:p>
          <a:p>
            <a:pPr lvl="2"/>
            <a:r>
              <a:rPr lang="en-CA"/>
              <a:t>Second level</a:t>
            </a:r>
          </a:p>
          <a:p>
            <a:pPr lvl="3"/>
            <a:r>
              <a:rPr lang="en-CA"/>
              <a:t>Third Level</a:t>
            </a:r>
          </a:p>
          <a:p>
            <a:pPr lvl="0"/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1" y="6356351"/>
            <a:ext cx="885052" cy="36512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75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24084-422A-4246-8522-ECCBA4948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73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</p:sldLayoutIdLst>
  <p:hf hdr="0" ftr="0" dt="0"/>
  <p:txStyles>
    <p:titleStyle>
      <a:lvl1pPr algn="l" defTabSz="586109" rtl="0" eaLnBrk="1" latinLnBrk="0" hangingPunct="1">
        <a:lnSpc>
          <a:spcPct val="80000"/>
        </a:lnSpc>
        <a:spcBef>
          <a:spcPct val="0"/>
        </a:spcBef>
        <a:buNone/>
        <a:defRPr sz="4949" b="1" kern="1200">
          <a:solidFill>
            <a:schemeClr val="accent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FontTx/>
        <a:buNone/>
        <a:defRPr sz="24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952428" indent="-366319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100000"/>
        <a:buFont typeface="Arial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515073" indent="-342854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75000"/>
        <a:buFont typeface="Wingdings" pitchFamily="2" charset="2"/>
        <a:buChar char="§"/>
        <a:defRPr sz="2400" kern="1200" baseline="0">
          <a:solidFill>
            <a:schemeClr val="accent5"/>
          </a:solidFill>
          <a:latin typeface="+mn-lt"/>
          <a:ea typeface="+mn-ea"/>
          <a:cs typeface="+mn-cs"/>
        </a:defRPr>
      </a:lvl3pPr>
      <a:lvl4pPr marL="2051383" indent="-293055" algn="l" defTabSz="586109" rtl="0" eaLnBrk="1" latinLnBrk="0" hangingPunct="1">
        <a:lnSpc>
          <a:spcPct val="120000"/>
        </a:lnSpc>
        <a:spcBef>
          <a:spcPct val="20000"/>
        </a:spcBef>
        <a:buClr>
          <a:schemeClr val="accent2"/>
        </a:buClr>
        <a:buSzPct val="100000"/>
        <a:buFont typeface="Courier New" panose="02070309020205020404" pitchFamily="49" charset="0"/>
        <a:buChar char="o"/>
        <a:defRPr sz="1575" kern="1200">
          <a:solidFill>
            <a:schemeClr val="accent4"/>
          </a:solidFill>
          <a:latin typeface="+mn-lt"/>
          <a:ea typeface="+mn-ea"/>
          <a:cs typeface="+mn-cs"/>
        </a:defRPr>
      </a:lvl4pPr>
      <a:lvl5pPr marL="2637492" indent="-293055" algn="l" defTabSz="586109" rtl="0" eaLnBrk="1" latinLnBrk="0" hangingPunct="1">
        <a:spcBef>
          <a:spcPct val="20000"/>
        </a:spcBef>
        <a:buFont typeface="Arial"/>
        <a:buChar char="»"/>
        <a:defRPr sz="2550" kern="1200">
          <a:solidFill>
            <a:schemeClr val="accent5"/>
          </a:solidFill>
          <a:latin typeface="+mn-lt"/>
          <a:ea typeface="+mn-ea"/>
          <a:cs typeface="+mn-cs"/>
        </a:defRPr>
      </a:lvl5pPr>
      <a:lvl6pPr marL="3223602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6pPr>
      <a:lvl7pPr marL="3809711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7pPr>
      <a:lvl8pPr marL="4395821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8pPr>
      <a:lvl9pPr marL="4981930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1pPr>
      <a:lvl2pPr marL="586109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2pPr>
      <a:lvl3pPr marL="1172219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3pPr>
      <a:lvl4pPr marL="1758328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4pPr>
      <a:lvl5pPr marL="2344438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5pPr>
      <a:lvl6pPr marL="2930547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6pPr>
      <a:lvl7pPr marL="3516656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7pPr>
      <a:lvl8pPr marL="4102766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8pPr>
      <a:lvl9pPr marL="4688875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846" y="2338818"/>
            <a:ext cx="8214803" cy="1635358"/>
          </a:xfrm>
        </p:spPr>
        <p:txBody>
          <a:bodyPr/>
          <a:lstStyle/>
          <a:p>
            <a:r>
              <a:rPr lang="en-US" dirty="0"/>
              <a:t>Mobile Security </a:t>
            </a:r>
          </a:p>
        </p:txBody>
      </p:sp>
    </p:spTree>
    <p:extLst>
      <p:ext uri="{BB962C8B-B14F-4D97-AF65-F5344CB8AC3E}">
        <p14:creationId xmlns:p14="http://schemas.microsoft.com/office/powerpoint/2010/main" val="6667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CD160-9572-4D1F-B32D-773A9F224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000000" cy="720000"/>
          </a:xfrm>
        </p:spPr>
        <p:txBody>
          <a:bodyPr/>
          <a:lstStyle/>
          <a:p>
            <a:r>
              <a:rPr lang="en-CA" dirty="0"/>
              <a:t>Device Lock (2 of 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A9233-8B01-4BF7-B5CA-621A073F073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934D16E-8C9E-4578-AC30-6F13E7CE59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1203604"/>
            <a:ext cx="6553200" cy="430275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An example of lock screen options available on a Samsung Android </a:t>
            </a:r>
            <a:br>
              <a:rPr lang="en-US" dirty="0"/>
            </a:br>
            <a:r>
              <a:rPr lang="en-US" dirty="0"/>
              <a:t>phone and the various security ratings for each.</a:t>
            </a:r>
          </a:p>
        </p:txBody>
      </p:sp>
      <p:pic>
        <p:nvPicPr>
          <p:cNvPr id="9" name="Picture 8" descr="Lock screen settings for a Samsung smartphone.">
            <a:extLst>
              <a:ext uri="{FF2B5EF4-FFF2-40B4-BE49-F238E27FC236}">
                <a16:creationId xmlns:a16="http://schemas.microsoft.com/office/drawing/2014/main" id="{924F72C0-9A34-4B40-86BE-7BE432B53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501" y="1086268"/>
            <a:ext cx="2207398" cy="453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78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CD160-9572-4D1F-B32D-773A9F224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000000" cy="720000"/>
          </a:xfrm>
        </p:spPr>
        <p:txBody>
          <a:bodyPr/>
          <a:lstStyle/>
          <a:p>
            <a:r>
              <a:rPr lang="en-CA" dirty="0"/>
              <a:t>Passwords and PINs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95EBE-CF60-40A9-83B2-E3582E9543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1203604"/>
            <a:ext cx="9048749" cy="430275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Passwords and PIN numbers are commonly used non-biometric security.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They protect mobile devices just as they would any account requiring them.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PIN is a set number of digits and is therefore limited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password is several characters, with longer passwords offering stronger protection.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A9233-8B01-4BF7-B5CA-621A073F073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890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CD160-9572-4D1F-B32D-773A9F224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000000" cy="720000"/>
          </a:xfrm>
        </p:spPr>
        <p:txBody>
          <a:bodyPr/>
          <a:lstStyle/>
          <a:p>
            <a:r>
              <a:rPr lang="en-CA" dirty="0"/>
              <a:t>Swipe Unlock and Pattern Unlock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95EBE-CF60-40A9-83B2-E3582E9543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1203604"/>
            <a:ext cx="9048749" cy="430275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Swipe unlock offers absolutely no security and anyone can unlock a device by dismissing the lock screen.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pattern unlock is a visual option of unlocking a device.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Using a series of swipes along a grid allows a person to unlock a device.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type of security offers less protection than a password or PIN.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A9233-8B01-4BF7-B5CA-621A073F073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496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CD160-9572-4D1F-B32D-773A9F224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000000" cy="720000"/>
          </a:xfrm>
        </p:spPr>
        <p:txBody>
          <a:bodyPr/>
          <a:lstStyle/>
          <a:p>
            <a:r>
              <a:rPr lang="en-CA" dirty="0"/>
              <a:t>Biometric Security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95EBE-CF60-40A9-83B2-E3582E9543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1203604"/>
            <a:ext cx="9048749" cy="430275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Biometric verification is being implemented in mobile devices as an alternative to passwords an PINs.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Widely used biometrics include fingerprint scanners, retinal scanners, and facial identification.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Data, such as fingerprint biometrics, are encrypted and stored so that they cannot be exported to better protect a device and its owner.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This ensures the data stays on that device alone.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A9233-8B01-4BF7-B5CA-621A073F073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7AAE7A-6FC0-4B16-9F41-FE491C31227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While biometrics offer a new level of security, there are disadvantages such as some methods that can either trick the system, or the owner of the device, into unlocking it.</a:t>
            </a:r>
          </a:p>
        </p:txBody>
      </p:sp>
    </p:spTree>
    <p:extLst>
      <p:ext uri="{BB962C8B-B14F-4D97-AF65-F5344CB8AC3E}">
        <p14:creationId xmlns:p14="http://schemas.microsoft.com/office/powerpoint/2010/main" val="1197378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4B8BC81-CF6F-438D-BE4D-5FA09F41E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000000" cy="720000"/>
          </a:xfrm>
        </p:spPr>
        <p:txBody>
          <a:bodyPr/>
          <a:lstStyle/>
          <a:p>
            <a:r>
              <a:rPr lang="en-CA" dirty="0"/>
              <a:t>Installing Apps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C7243-7E02-4886-92F8-B95D45D9CB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302" y="1296274"/>
            <a:ext cx="9012298" cy="439801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Only install first-party apps and verified third-party apps to your devices.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On Android devices only install apps through the Google Play store.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On Apple devices only install apps through the iTunes App and the App Store.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Do not enable installation from unknown sources.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Look into the publisher and review before downloading.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4AEC3-6BFB-41BB-896F-0CCBBEEA7EB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408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DA45D-4B7B-4FD8-89B6-BE6B5EFC3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000000" cy="720000"/>
          </a:xfrm>
        </p:spPr>
        <p:txBody>
          <a:bodyPr/>
          <a:lstStyle/>
          <a:p>
            <a:r>
              <a:rPr lang="en-CA" dirty="0"/>
              <a:t>NFC (Near Field Communication)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76BB7-08D5-49D9-BA82-372FBCB048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96274"/>
            <a:ext cx="8710984" cy="38481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NFC is a wireless technology that is used for either sending or receiving information without contact.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It is often used by phones or debit cards featuring tap by waving the object over a card reader.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NFC is convenient but is also a large security risk.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Hackers may try to intercept the signal sent between two devices to gain access to an individual’s personal information This is called NFC Eavesdropping.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79FF6B-ECA9-44D6-83B3-5BA9DF8D589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768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DA45D-4B7B-4FD8-89B6-BE6B5EFC3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000000" cy="720000"/>
          </a:xfrm>
        </p:spPr>
        <p:txBody>
          <a:bodyPr/>
          <a:lstStyle/>
          <a:p>
            <a:r>
              <a:rPr lang="en-CA" dirty="0"/>
              <a:t>NFC (Near Field Communication)</a:t>
            </a:r>
            <a:br>
              <a:rPr lang="en-CA" dirty="0"/>
            </a:br>
            <a:r>
              <a:rPr lang="en-CA" dirty="0"/>
              <a:t>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76BB7-08D5-49D9-BA82-372FBCB048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637564"/>
            <a:ext cx="8710984" cy="38481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To increase device security, disable NFC.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Android Devices:</a:t>
            </a:r>
            <a:br>
              <a:rPr lang="en-US" dirty="0"/>
            </a:br>
            <a:r>
              <a:rPr lang="en-US" dirty="0"/>
              <a:t>	Settings &gt; More Networks &gt; NFC &gt; Turn Off.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NFC cannot be disabled on an iPhone, just simply delete all cards on Apple Pay.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79FF6B-ECA9-44D6-83B3-5BA9DF8D589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815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DA7DB-FBFC-4587-A1C4-44602D075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000000" cy="720000"/>
          </a:xfrm>
        </p:spPr>
        <p:txBody>
          <a:bodyPr/>
          <a:lstStyle/>
          <a:p>
            <a:r>
              <a:rPr lang="en-CA" dirty="0"/>
              <a:t>Bluetooth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9E882-4ECE-46D6-9217-4CFC520EB9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302" y="1296274"/>
            <a:ext cx="8710984" cy="454659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Bluetooth technology is used to wirelessly exchange data between nearby devices.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Bluetooth has often had many security vulnerabilities.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Keeping devices updated helps ensure that vulnerabilities are properly patched.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Setup your primary device so that only trusted Bluetooth devices can connect to it.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Turn off Bluetooth when it is not in use.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02B21-54F9-42B7-8C2B-CD2ED5D4962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C8229A-BAEA-4AAE-BA9B-79BEC6714D8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Apps such as Facebook and Google also use Bluetooth to monitor location data.</a:t>
            </a:r>
          </a:p>
          <a:p>
            <a:r>
              <a:rPr lang="en-US" dirty="0"/>
              <a:t>Turning off Bluetooth stops that data from being transmitted This will also increase battery life.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28805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60C1C-8076-4FD4-9E85-EA450813B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000000" cy="720000"/>
          </a:xfrm>
        </p:spPr>
        <p:txBody>
          <a:bodyPr/>
          <a:lstStyle/>
          <a:p>
            <a:r>
              <a:rPr lang="en-CA" dirty="0"/>
              <a:t>AirDrop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C7243-7E02-4886-92F8-B95D45D9CB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302" y="1296274"/>
            <a:ext cx="8710984" cy="439801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AirDrop is a file transfer service available to </a:t>
            </a:r>
            <a:br>
              <a:rPr lang="en-CA" dirty="0"/>
            </a:br>
            <a:r>
              <a:rPr lang="en-CA" dirty="0"/>
              <a:t>Apple Devices.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It uses multiple different technologies to send files from one mobile device to another.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Bluetooth is used to find devices that you can send photos, videos, or files to.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AirDrop offers three options to determine who you can send files to.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4AEC3-6BFB-41BB-896F-0CCBBEEA7EB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850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60C1C-8076-4FD4-9E85-EA450813B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000000" cy="720000"/>
          </a:xfrm>
        </p:spPr>
        <p:txBody>
          <a:bodyPr/>
          <a:lstStyle/>
          <a:p>
            <a:r>
              <a:rPr lang="en-CA" dirty="0"/>
              <a:t>AirDrop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C7243-7E02-4886-92F8-B95D45D9CB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302" y="1229995"/>
            <a:ext cx="8710984" cy="439801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No One: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Eliminates all </a:t>
            </a:r>
            <a:r>
              <a:rPr lang="en-CA" dirty="0" err="1"/>
              <a:t>AirDrop</a:t>
            </a:r>
            <a:r>
              <a:rPr lang="en-CA" dirty="0"/>
              <a:t> access.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Contacts Only: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Displays AirDrop only for your contacts to see.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Everyone: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Anyone within range can send anything.</a:t>
            </a:r>
          </a:p>
          <a:p>
            <a:pPr marL="1295328" lvl="1" indent="-342900">
              <a:lnSpc>
                <a:spcPct val="150000"/>
              </a:lnSpc>
              <a:spcBef>
                <a:spcPts val="1200"/>
              </a:spcBef>
            </a:pPr>
            <a:r>
              <a:rPr lang="en-CA" dirty="0"/>
              <a:t>If settings are set to everyone, there are security risks of receiving unsolicited files.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4AEC3-6BFB-41BB-896F-0CCBBEEA7EB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C5D3F0-0A05-4D6F-929C-6308730267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CA" dirty="0"/>
              <a:t>To change the settings on an iPhone or iPad:</a:t>
            </a:r>
          </a:p>
          <a:p>
            <a:r>
              <a:rPr lang="en-CA" dirty="0"/>
              <a:t>Settings &gt; General &gt; AirDrop</a:t>
            </a:r>
          </a:p>
        </p:txBody>
      </p:sp>
    </p:spTree>
    <p:extLst>
      <p:ext uri="{BB962C8B-B14F-4D97-AF65-F5344CB8AC3E}">
        <p14:creationId xmlns:p14="http://schemas.microsoft.com/office/powerpoint/2010/main" val="3801388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350644" cy="1001882"/>
          </a:xfrm>
        </p:spPr>
        <p:txBody>
          <a:bodyPr/>
          <a:lstStyle/>
          <a:p>
            <a:r>
              <a:rPr lang="en-US" dirty="0"/>
              <a:t>Learning Outcomes for this Module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92575"/>
            <a:ext cx="8710984" cy="4072849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Understanding what Mobile Security is.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Properly locking and protecting your device.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How to be secure your mobile device while sharing its portable Wi-Fi hotspot.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Being secure while using Bluetooth or Airdrop.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importance of antivirus for mobile devices.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89817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CD160-9572-4D1F-B32D-773A9F224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000000" cy="720000"/>
          </a:xfrm>
        </p:spPr>
        <p:txBody>
          <a:bodyPr/>
          <a:lstStyle/>
          <a:p>
            <a:r>
              <a:rPr lang="en-CA" dirty="0"/>
              <a:t>Antivirus for Mobile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95EBE-CF60-40A9-83B2-E3582E9543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0586" y="1203604"/>
            <a:ext cx="9289014" cy="430275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Mobile devices, especially Android smartphones, are just as vulnerable to malware as computers.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Antivirus solutions for mobile offer the same protections that computers have.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Anti-malware protection is a feature that protects against infections caused by viruses and other malware.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Real-time antivirus that scans files as they are downloaded before they can infect your device.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A9233-8B01-4BF7-B5CA-621A073F073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790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CD160-9572-4D1F-B32D-773A9F224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000000" cy="720000"/>
          </a:xfrm>
        </p:spPr>
        <p:txBody>
          <a:bodyPr/>
          <a:lstStyle/>
          <a:p>
            <a:r>
              <a:rPr lang="en-CA" dirty="0"/>
              <a:t>Antivirus for Mobile 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95EBE-CF60-40A9-83B2-E3582E9543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203604"/>
            <a:ext cx="8710984" cy="430275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They can protect against fake websites that are scanned when results populate a search engine.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Antivirus software includes spyware removal.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Anti-phishing software is included that prevents hackers attempts to steal personal information.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Recommend antivirus software available on mobile: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TotalAV, McAfee, Norton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Bitdefender, Malwarebytes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A9233-8B01-4BF7-B5CA-621A073F073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7AAE7A-6FC0-4B16-9F41-FE491C31227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Spyware is a malware that is used by hackers to gather personal information about </a:t>
            </a:r>
            <a:br>
              <a:rPr lang="en-US" dirty="0"/>
            </a:br>
            <a:r>
              <a:rPr lang="en-US" dirty="0"/>
              <a:t>a device’s owner and use it for their own benefit.</a:t>
            </a:r>
          </a:p>
        </p:txBody>
      </p:sp>
    </p:spTree>
    <p:extLst>
      <p:ext uri="{BB962C8B-B14F-4D97-AF65-F5344CB8AC3E}">
        <p14:creationId xmlns:p14="http://schemas.microsoft.com/office/powerpoint/2010/main" val="429070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3BF10-ED8A-43BF-AB5E-B8747524D0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CA" sz="3300" dirty="0"/>
              <a:t>Antivirus Features - TotalAV</a:t>
            </a:r>
          </a:p>
        </p:txBody>
      </p:sp>
      <p:pic>
        <p:nvPicPr>
          <p:cNvPr id="6" name="Picture 5" descr="Descriptions of various antivirus features including anti-malware, real-time antivirus, spyware removal, and adware cleaner.">
            <a:extLst>
              <a:ext uri="{FF2B5EF4-FFF2-40B4-BE49-F238E27FC236}">
                <a16:creationId xmlns:a16="http://schemas.microsoft.com/office/drawing/2014/main" id="{E27EE038-20C6-437E-B626-170D3C612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9" y="1434997"/>
            <a:ext cx="9126849" cy="4356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094ECF-3584-427F-AEAF-10EA9399608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077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E025-5217-4B01-9CCF-D7329AA11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2110908"/>
            <a:ext cx="10179049" cy="1635358"/>
          </a:xfrm>
        </p:spPr>
        <p:txBody>
          <a:bodyPr/>
          <a:lstStyle/>
          <a:p>
            <a:r>
              <a:rPr lang="en-US" dirty="0"/>
              <a:t>Browsing on a Mobile Device</a:t>
            </a:r>
          </a:p>
        </p:txBody>
      </p:sp>
    </p:spTree>
    <p:extLst>
      <p:ext uri="{BB962C8B-B14F-4D97-AF65-F5344CB8AC3E}">
        <p14:creationId xmlns:p14="http://schemas.microsoft.com/office/powerpoint/2010/main" val="1712435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2DE16F4-A347-4036-95F7-AD0C3280B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000000" cy="720000"/>
          </a:xfrm>
        </p:spPr>
        <p:txBody>
          <a:bodyPr/>
          <a:lstStyle/>
          <a:p>
            <a:r>
              <a:rPr lang="en-US" sz="33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Fake Websites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C7BDA-3842-4DD8-8167-D90C386DDA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97000"/>
            <a:ext cx="8710984" cy="38481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 fake website is designed to spoof a real website.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They are meant to manipulate a user into either giving personal information through phishing or downloading malware.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Often fake websites are can look authentic due to stolen assets from the website they are pretending to be, but they are not perfect.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B73FF-652D-4A2D-9EB1-5FAAE507C6C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716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0029B4A-695A-4623-9BAD-B20B8B423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000000" cy="720000"/>
          </a:xfrm>
        </p:spPr>
        <p:txBody>
          <a:bodyPr/>
          <a:lstStyle/>
          <a:p>
            <a:r>
              <a:rPr lang="en-US" sz="33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Identifying Fake Websites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C7BDA-3842-4DD8-8167-D90C386DDA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189837"/>
            <a:ext cx="8710984" cy="38481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Quality of the Content on the Site</a:t>
            </a:r>
          </a:p>
          <a:p>
            <a:pPr marL="1168400" lvl="1" indent="-2746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Poor-spelling, missing words, incomplete sentences, abnormal wording, etc.</a:t>
            </a:r>
          </a:p>
          <a:p>
            <a:pPr marL="3556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Advertisements/Pop-ups</a:t>
            </a:r>
          </a:p>
          <a:p>
            <a:pPr marL="1168400" lvl="2" indent="-274638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CA" dirty="0"/>
              <a:t>Ads that make you take a survey or complete a task before continuing.</a:t>
            </a:r>
          </a:p>
          <a:p>
            <a:pPr marL="1168400" lvl="2" indent="-274638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CA" dirty="0"/>
              <a:t>Ads with explicit or suggestive content.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B73FF-652D-4A2D-9EB1-5FAAE507C6C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564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0029B4A-695A-4623-9BAD-B20B8B423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107510" cy="720000"/>
          </a:xfrm>
        </p:spPr>
        <p:txBody>
          <a:bodyPr/>
          <a:lstStyle/>
          <a:p>
            <a:r>
              <a:rPr lang="en-US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Identifying</a:t>
            </a:r>
            <a:r>
              <a:rPr lang="en-US" sz="3300" b="1" kern="1200" baseline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Fake Websites (continued)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C7BDA-3842-4DD8-8167-D90C386DDA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189837"/>
            <a:ext cx="8710984" cy="3848100"/>
          </a:xfrm>
        </p:spPr>
        <p:txBody>
          <a:bodyPr/>
          <a:lstStyle/>
          <a:p>
            <a:pPr marL="342900" lvl="1" indent="-342900">
              <a:lnSpc>
                <a:spcPct val="150000"/>
              </a:lnSpc>
            </a:pPr>
            <a:r>
              <a:rPr lang="en-CA" dirty="0">
                <a:solidFill>
                  <a:schemeClr val="accent5"/>
                </a:solidFill>
              </a:rPr>
              <a:t>Use your browser to research information about the website before clicking onto it.</a:t>
            </a:r>
          </a:p>
          <a:p>
            <a:pPr marL="342900" lvl="1" indent="-342900">
              <a:lnSpc>
                <a:spcPct val="150000"/>
              </a:lnSpc>
            </a:pPr>
            <a:r>
              <a:rPr lang="en-CA" dirty="0">
                <a:solidFill>
                  <a:schemeClr val="accent5"/>
                </a:solidFill>
              </a:rPr>
              <a:t>A fake website URL make look similar to a real website, but often direct to a different domain.</a:t>
            </a:r>
          </a:p>
          <a:p>
            <a:pPr marL="905545" lvl="2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CA" dirty="0"/>
              <a:t>Example of a real URL and a fraudulent URL:</a:t>
            </a:r>
          </a:p>
          <a:p>
            <a:pPr marL="1441855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accent5"/>
                </a:solidFill>
              </a:rPr>
              <a:t>Real: www.mohawkcollege.ca</a:t>
            </a:r>
          </a:p>
          <a:p>
            <a:pPr marL="1441855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accent5"/>
                </a:solidFill>
              </a:rPr>
              <a:t>Fake: www.mohawkcollegecasite.com</a:t>
            </a:r>
          </a:p>
          <a:p>
            <a:pPr marL="342900" lvl="1" indent="-342900">
              <a:lnSpc>
                <a:spcPct val="150000"/>
              </a:lnSpc>
            </a:pPr>
            <a:r>
              <a:rPr lang="en-CA" dirty="0">
                <a:solidFill>
                  <a:schemeClr val="accent5"/>
                </a:solidFill>
              </a:rPr>
              <a:t>Fake websites tend to have overly long URL links.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B73FF-652D-4A2D-9EB1-5FAAE507C6C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651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A6BE6-1520-45BC-86C2-CCE63CB60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000000" cy="720000"/>
          </a:xfrm>
        </p:spPr>
        <p:txBody>
          <a:bodyPr/>
          <a:lstStyle/>
          <a:p>
            <a:r>
              <a:rPr lang="en-CA" dirty="0"/>
              <a:t>Identifying a Safe Website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01618-CE68-4537-863E-C71144E134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296274"/>
            <a:ext cx="8710984" cy="38481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CA" dirty="0"/>
              <a:t>Look for the ‘s’ in HTTPS.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URL’s that use HTTPS rather than HTTP indicate that they have a certificate which protects sensitive information.</a:t>
            </a:r>
          </a:p>
          <a:p>
            <a:pPr marL="355600" lvl="1" indent="-355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Check for the website’s privacy policy.</a:t>
            </a:r>
          </a:p>
          <a:p>
            <a:pPr marL="905545" lvl="2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CA" dirty="0"/>
              <a:t>A link is often available at the bottom of a page.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D2716-B0B0-45E0-A156-D65F6F39474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5A1129-0659-4AC8-8306-89DCC809013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HTTPS stands for HyperText Transfer Protocol Secure.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34686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A6BE6-1520-45BC-86C2-CCE63CB60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216980" cy="720000"/>
          </a:xfrm>
        </p:spPr>
        <p:txBody>
          <a:bodyPr/>
          <a:lstStyle/>
          <a:p>
            <a:r>
              <a:rPr lang="en-CA" dirty="0"/>
              <a:t>Identifying a Safe Website 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01618-CE68-4537-863E-C71144E134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296274"/>
            <a:ext cx="8710984" cy="3848100"/>
          </a:xfrm>
        </p:spPr>
        <p:txBody>
          <a:bodyPr/>
          <a:lstStyle/>
          <a:p>
            <a:pPr marL="355600" lvl="1" indent="-355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Be aware of the signs of potential malware:</a:t>
            </a:r>
          </a:p>
          <a:p>
            <a:pPr marL="697830" lvl="1" indent="-2746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Suspicious pop-ups on a website.</a:t>
            </a:r>
          </a:p>
          <a:p>
            <a:pPr marL="697830" lvl="1" indent="-2746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Search engine warnings.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Some popular search engines will scan websites for malware prior to clicking any links and will warn you if a website is considered dangerous.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D2716-B0B0-45E0-A156-D65F6F39474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712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26B72D-B295-4243-AB40-3F6B48E3306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b="1" kern="1200" dirty="0">
                <a:solidFill>
                  <a:srgbClr val="333333"/>
                </a:solidFill>
                <a:effectLst/>
              </a:rPr>
              <a:t>Fake vs Real Website Example</a:t>
            </a:r>
            <a:endParaRPr lang="en-CA" sz="3300" dirty="0"/>
          </a:p>
        </p:txBody>
      </p:sp>
      <p:pic>
        <p:nvPicPr>
          <p:cNvPr id="6" name="Picture 5" descr="Example of fake and real Louboutin websites.">
            <a:extLst>
              <a:ext uri="{FF2B5EF4-FFF2-40B4-BE49-F238E27FC236}">
                <a16:creationId xmlns:a16="http://schemas.microsoft.com/office/drawing/2014/main" id="{8802F93B-9A24-4305-B7F1-A343796E0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790" y="1219889"/>
            <a:ext cx="7106078" cy="474076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06752A-625A-44E2-AFAE-3FBA5481D8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Comparing fake and real the Louboutin Websites.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AC74DC-FBFE-476D-A233-48272175991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684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366974" cy="1001882"/>
          </a:xfrm>
        </p:spPr>
        <p:txBody>
          <a:bodyPr/>
          <a:lstStyle/>
          <a:p>
            <a:r>
              <a:rPr lang="en-US" dirty="0"/>
              <a:t>Learning Outcomes for this Module</a:t>
            </a:r>
            <a:br>
              <a:rPr lang="en-US" dirty="0"/>
            </a:br>
            <a:r>
              <a:rPr lang="en-US" dirty="0"/>
              <a:t>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701668"/>
            <a:ext cx="8710984" cy="407284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Identifying a fake website versus a real website.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How to check embedded links on your mobile device.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Learning of NFC (Near Field Communications) and its potential dangers.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Knowing how to be safe on public Wi-Fi.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Understanding what two-step authentication 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5773806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1DFAA-CE5A-48B2-85FA-1ECCCB223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000000" cy="720000"/>
          </a:xfrm>
        </p:spPr>
        <p:txBody>
          <a:bodyPr/>
          <a:lstStyle/>
          <a:p>
            <a:r>
              <a:rPr lang="en-CA" dirty="0"/>
              <a:t>Checking Links on a Mobile Device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35C74-860D-4BBC-BCB3-B5A68704C0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96274"/>
            <a:ext cx="8710984" cy="38481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Unlike a desktop or laptop computer where a mouse can hover over a link to see its source, mobile devices generally use touch screen input.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When using a mobile device such as Android or Apple, press and hold down on the link with your finger.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Holding the link will not open it.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After holding the link, it will become highlighted and a menu with several prompts will display.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B9B2D-E548-4088-BCD9-9DEC73679E3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137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1DFAA-CE5A-48B2-85FA-1ECCCB223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000000" cy="720000"/>
          </a:xfrm>
        </p:spPr>
        <p:txBody>
          <a:bodyPr/>
          <a:lstStyle/>
          <a:p>
            <a:r>
              <a:rPr lang="en-CA" dirty="0"/>
              <a:t>Checking Links on a Mobile Device 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35C74-860D-4BBC-BCB3-B5A68704C0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624685"/>
            <a:ext cx="8710984" cy="38481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new menu will display the address of the link.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address can be used to verify if the link will direct to where it claims it will.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Verifying links prior to opening them is an important habit to prevent falling victim to phishing scams.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B9B2D-E548-4088-BCD9-9DEC73679E3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30EC567E-9657-4488-AAEB-72E1BE194D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/>
          <a:lstStyle/>
          <a:p>
            <a:r>
              <a:rPr lang="en-US" dirty="0"/>
              <a:t>Avoid websites that seem strange, if it looks suspicious, it most likely is.</a:t>
            </a:r>
          </a:p>
        </p:txBody>
      </p:sp>
    </p:spTree>
    <p:extLst>
      <p:ext uri="{BB962C8B-B14F-4D97-AF65-F5344CB8AC3E}">
        <p14:creationId xmlns:p14="http://schemas.microsoft.com/office/powerpoint/2010/main" val="21756881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5DA5D-C1D4-45DD-8C4F-9AD862E48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000000" cy="720000"/>
          </a:xfrm>
        </p:spPr>
        <p:txBody>
          <a:bodyPr/>
          <a:lstStyle/>
          <a:p>
            <a:r>
              <a:rPr lang="en-CA" dirty="0"/>
              <a:t>Using Cellular Data as a Wi-Fi Tether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C5EC4-B282-4885-9B13-3B97EEDAF7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1270874"/>
            <a:ext cx="9150349" cy="456969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CA" dirty="0"/>
              <a:t>Create a strong password as you would on any account.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CA" dirty="0"/>
              <a:t>Ensure your password is long, unique and hard to guess.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Make your password random if you are certain that you can remember it.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Secure your network by using at least WPA2 encryption.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Install a VPN (Virtual Private Network) on your phone This will encrypt your connection which greatly increases security against external threats.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484A9-0159-4BF2-8B12-2410C86C2C2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C9C8241-17F0-4A32-A971-AFFB898208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/>
          <a:lstStyle/>
          <a:p>
            <a:r>
              <a:rPr lang="en-US" dirty="0"/>
              <a:t>A VPN protects your identity and browsing activity by creating a secure connection to a network over the Internet.</a:t>
            </a:r>
          </a:p>
        </p:txBody>
      </p:sp>
    </p:spTree>
    <p:extLst>
      <p:ext uri="{BB962C8B-B14F-4D97-AF65-F5344CB8AC3E}">
        <p14:creationId xmlns:p14="http://schemas.microsoft.com/office/powerpoint/2010/main" val="6769798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17A85-885C-4C36-8097-8A1C43F27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Safely Using Public Wi-Fi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50C99-DD26-4601-A599-2291B53940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158240"/>
            <a:ext cx="8907885" cy="4290061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CA" dirty="0"/>
              <a:t>Public Wi-Fi or hotspots are unsecured networks.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CA" dirty="0"/>
              <a:t>Verify a network’s name before you connect to it.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CA" dirty="0"/>
              <a:t>Disable file sharing on your devices before connecting to a public network.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On an iPhone: Settings &gt; System Preferences &gt; Sharing &gt; Internet Sharing &gt; Turn off.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On an Android: Settings &gt; Network Sharing Center &gt; Change Advanced Sharing Settings &gt; Turn off options.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7C60B-2E0B-4596-98A3-AD3370D9B3D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193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17A85-885C-4C36-8097-8A1C43F27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000000" cy="720000"/>
          </a:xfrm>
        </p:spPr>
        <p:txBody>
          <a:bodyPr/>
          <a:lstStyle/>
          <a:p>
            <a:r>
              <a:rPr lang="en-CA" dirty="0"/>
              <a:t>Safely Using Public Wi-Fi 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50C99-DD26-4601-A599-2291B53940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83969"/>
            <a:ext cx="8710984" cy="4290061"/>
          </a:xfrm>
        </p:spPr>
        <p:txBody>
          <a:bodyPr/>
          <a:lstStyle/>
          <a:p>
            <a:pPr marL="342900" lvl="1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dirty="0"/>
              <a:t>Install a VPN on your mobile device This will encrypt the connection.</a:t>
            </a:r>
          </a:p>
          <a:p>
            <a:pPr marL="342900" lvl="1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dirty="0"/>
              <a:t>Visit websites that are protected with security certificates and have HTTPS in their address.</a:t>
            </a:r>
          </a:p>
          <a:p>
            <a:pPr marL="342900" lvl="2" indent="-342900">
              <a:lnSpc>
                <a:spcPct val="150000"/>
              </a:lnSpc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CA" dirty="0"/>
              <a:t>Enable or install firewall software to protect the device from external connections.</a:t>
            </a:r>
          </a:p>
          <a:p>
            <a:pPr marL="342900" lvl="2" indent="-342900">
              <a:lnSpc>
                <a:spcPct val="150000"/>
              </a:lnSpc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CA" dirty="0"/>
              <a:t>Use antivirus software.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7C60B-2E0B-4596-98A3-AD3370D9B3D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510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17A85-885C-4C36-8097-8A1C43F27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000000" cy="720000"/>
          </a:xfrm>
        </p:spPr>
        <p:txBody>
          <a:bodyPr/>
          <a:lstStyle/>
          <a:p>
            <a:r>
              <a:rPr lang="en-US" dirty="0"/>
              <a:t>Two-Step Authentication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50C99-DD26-4601-A599-2291B53940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61440"/>
            <a:ext cx="9016998" cy="4290061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Two-step (also known as two-factor) authentication adds extra security to accounts.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Codes are randomly generated at fast intervals.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If a password is compromised an account is still inaccessible without the generated code being input.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Google Authenticator is an option available to download that many services feature compatibility with.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7C60B-2E0B-4596-98A3-AD3370D9B3D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3393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17A85-885C-4C36-8097-8A1C43F27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000000" cy="720000"/>
          </a:xfrm>
        </p:spPr>
        <p:txBody>
          <a:bodyPr/>
          <a:lstStyle/>
          <a:p>
            <a:r>
              <a:rPr lang="en-US" dirty="0"/>
              <a:t>Additional </a:t>
            </a:r>
            <a:r>
              <a:rPr lang="en-CA" dirty="0"/>
              <a:t>Tips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50C99-DD26-4601-A599-2291B53940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61440"/>
            <a:ext cx="9016998" cy="4290061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Always turn off automatic connection This will prevent your device from connecting to a network accidentally.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Always forget the network after using public Wi-Fi This will remove a network from your phone’s memory.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Never share any personal information or make any financial transactions over a public network.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7C60B-2E0B-4596-98A3-AD3370D9B3D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0602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E025-5217-4B01-9CCF-D7329AA11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1799758"/>
            <a:ext cx="10942748" cy="1635358"/>
          </a:xfrm>
        </p:spPr>
        <p:txBody>
          <a:bodyPr/>
          <a:lstStyle/>
          <a:p>
            <a:r>
              <a:rPr lang="en-US" dirty="0"/>
              <a:t>Mobile Security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29837132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000000" cy="720000"/>
          </a:xfrm>
        </p:spPr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82569"/>
            <a:ext cx="9093198" cy="461218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Update your devices’ operating systems regularly.</a:t>
            </a:r>
          </a:p>
          <a:p>
            <a:pPr marL="1295282" lvl="1" indent="-342854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Consider enabling auto-updates.</a:t>
            </a:r>
          </a:p>
          <a:p>
            <a:pPr marL="342854" indent="-342854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Turn off Bluetooth, AirDrop, and Wi-Fi when not in use.</a:t>
            </a:r>
          </a:p>
          <a:p>
            <a:pPr marL="342854" indent="-342854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Disable NFC functionality on your devices.</a:t>
            </a:r>
          </a:p>
          <a:p>
            <a:pPr marL="342854" indent="-342854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Be aware of and avoid potential phishing scams.</a:t>
            </a:r>
          </a:p>
          <a:p>
            <a:pPr marL="342854" indent="-342854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Make sure to download and install an antivirus software.</a:t>
            </a:r>
          </a:p>
          <a:p>
            <a:pPr marL="342854" indent="-342854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Do not share confidential or financial information while using a public network.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38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9490718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000000" cy="720000"/>
          </a:xfrm>
        </p:spPr>
        <p:txBody>
          <a:bodyPr/>
          <a:lstStyle/>
          <a:p>
            <a:r>
              <a:rPr lang="en-US" dirty="0"/>
              <a:t>Best Practices 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82569"/>
            <a:ext cx="9093198" cy="4612189"/>
          </a:xfrm>
        </p:spPr>
        <p:txBody>
          <a:bodyPr vert="horz" lIns="0" tIns="0" rIns="0" bIns="0" rtlCol="0" anchor="t">
            <a:noAutofit/>
          </a:bodyPr>
          <a:lstStyle/>
          <a:p>
            <a:pPr marL="342265" indent="-342265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Use passcode, PIN or biometric locks for your devices.</a:t>
            </a:r>
            <a:endParaRPr lang="en-US"/>
          </a:p>
          <a:p>
            <a:pPr marL="342265" indent="-342265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Think before you install applications on your phone.</a:t>
            </a:r>
            <a:endParaRPr lang="en-US" dirty="0">
              <a:ea typeface="Verdana" panose="020B0604030504040204"/>
              <a:cs typeface="Verdana" panose="020B0604030504040204"/>
            </a:endParaRPr>
          </a:p>
          <a:p>
            <a:pPr marL="1294765" lvl="1" indent="-342265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Only download from the official app store for your device.</a:t>
            </a:r>
            <a:endParaRPr lang="en-US" dirty="0">
              <a:ea typeface="Verdana" panose="020B0604030504040204"/>
              <a:cs typeface="Verdana" panose="020B0604030504040204"/>
            </a:endParaRPr>
          </a:p>
          <a:p>
            <a:pPr marL="1294765" lvl="1" indent="-342265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Look into the publisher prior to downloading.</a:t>
            </a:r>
            <a:endParaRPr lang="en-US" dirty="0">
              <a:ea typeface="Verdana" panose="020B0604030504040204"/>
              <a:cs typeface="Verdana" panose="020B0604030504040204"/>
            </a:endParaRPr>
          </a:p>
          <a:p>
            <a:pPr marL="342265" indent="-342265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Ensure you are visiting legitimate, safe websites.</a:t>
            </a:r>
            <a:endParaRPr lang="en-US" dirty="0">
              <a:ea typeface="Verdana" panose="020B0604030504040204"/>
              <a:cs typeface="Verdana" panose="020B0604030504040204"/>
            </a:endParaRPr>
          </a:p>
          <a:p>
            <a:pPr marL="342265" indent="-342265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See our </a:t>
            </a:r>
            <a:r>
              <a:rPr lang="en-US" b="1" dirty="0"/>
              <a:t>Safe Remote Working module</a:t>
            </a:r>
            <a:r>
              <a:rPr lang="en-US" dirty="0"/>
              <a:t> for more information on some of these topics.</a:t>
            </a:r>
            <a:endParaRPr lang="en-US" dirty="0">
              <a:ea typeface="Verdana"/>
              <a:cs typeface="Verdan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39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00809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2013428"/>
            <a:ext cx="7250674" cy="1635358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6873082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2257-47FF-453F-8CC6-067FBCF39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214" y="2194145"/>
            <a:ext cx="10933572" cy="1635358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9326080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In 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77201"/>
            <a:ext cx="9000000" cy="4474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Protecting your mobile device from threats should be considered just as important as protecting it from cracks and scratches.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Properly lock devices and secure them with the offered security features.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Only install apps from trusted and verified sources.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 aware of the various communication features your mobile device has and disable unused features.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41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5429978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In Conclusion 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77201"/>
            <a:ext cx="9049126" cy="4474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Never transmit personal data over an open connection.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Understand the potential security risks when browsing the Internet with your device.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 aware of how to identify a safe site from a possibly malicious one.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Properly secure own mobile data when using it as a tether for other devices.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Connect only to verified public hotspots that are locked.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7178612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16545-3BDF-4E9E-BD22-9F7406923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Canadian Internet Registration Authority (CIRA)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62454-8E94-448D-8833-0F5FC2DD11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These modules were made possible by the contributions of CIRA and their Community Investment Program.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6B46A-9EEA-4163-9E7B-73B751A86E8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2EEBFD-C4C2-4092-9D62-C5E4CE19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44" y="2917826"/>
            <a:ext cx="4762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414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(1 of 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ED3B1-67BE-4891-8A61-B7F9C6865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9868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 rtl="0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1200" baseline="0" dirty="0">
                <a:solidFill>
                  <a:schemeClr val="accent5"/>
                </a:solidFill>
                <a:effectLst/>
              </a:rPr>
              <a:t>Baig, Anas. "5 Tips for Staying Safe on Public Wi-Fi Networks." </a:t>
            </a:r>
            <a:r>
              <a:rPr lang="en-US" sz="2000" kern="1200" baseline="0" dirty="0" err="1">
                <a:solidFill>
                  <a:schemeClr val="accent5"/>
                </a:solidFill>
                <a:effectLst/>
              </a:rPr>
              <a:t>GlobalSign</a:t>
            </a:r>
            <a:r>
              <a:rPr lang="en-US" sz="2000" kern="1200" baseline="0" dirty="0">
                <a:solidFill>
                  <a:schemeClr val="accent5"/>
                </a:solidFill>
                <a:effectLst/>
              </a:rPr>
              <a:t>, Oct. 2018, www.globalsign.com/en/blog/staying-safe-using-public-wifi. Accessed 4 Feb. 2021.</a:t>
            </a:r>
            <a:endParaRPr lang="en-CA" sz="2000" dirty="0">
              <a:effectLst/>
            </a:endParaRPr>
          </a:p>
          <a:p>
            <a:pPr marL="342900" indent="-342900" rtl="0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1200" baseline="0" dirty="0">
                <a:solidFill>
                  <a:schemeClr val="accent5"/>
                </a:solidFill>
                <a:effectLst/>
              </a:rPr>
              <a:t>Bicknell, Andin. "How to secure your phone's portable Wi-Fi hotspot." The Jakarta Post, Oct. 2019, www.thejakartapost.com/life/2019/10/29/how-to-secure-your-phones-portable-wi-fi-hotspot.html. Accessed 3 Feb. 2021.</a:t>
            </a:r>
            <a:endParaRPr lang="en-CA" sz="2000" dirty="0">
              <a:effectLst/>
            </a:endParaRPr>
          </a:p>
          <a:p>
            <a:pPr marL="342900" indent="-342900" rtl="0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1200" baseline="0" dirty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"Do You Know How to Detect a Fraudulent Website?" </a:t>
            </a:r>
            <a:r>
              <a:rPr lang="en-US" sz="2000" kern="1200" baseline="0" dirty="0" err="1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Bralin</a:t>
            </a:r>
            <a:r>
              <a:rPr lang="en-US" sz="2000" kern="1200" baseline="0" dirty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 Technology Solutions, sitelock.com/blog/is-this-website-safe/. Accessed 4 Feb. 2021.</a:t>
            </a:r>
            <a:endParaRPr lang="en-CA" sz="2000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7590568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(2 of 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ED3B1-67BE-4891-8A61-B7F9C6865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9868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Heaven, Bill. "How to Check Embedded Links on Your Mobile Device." HBK, Dec. 2018, hbkcpa.com/how-to-check-embedded-links-on-your-mobile-device/. Accessed 4 Feb. 2021.</a:t>
            </a:r>
            <a:endParaRPr lang="en-CA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Marks, </a:t>
            </a:r>
            <a:r>
              <a:rPr lang="en-US" sz="2000" dirty="0" err="1"/>
              <a:t>Tove</a:t>
            </a:r>
            <a:r>
              <a:rPr lang="en-US" sz="2000" dirty="0"/>
              <a:t>. "How Safe is a Bluetooth Connection?" </a:t>
            </a:r>
            <a:r>
              <a:rPr lang="en-US" sz="2000" dirty="0" err="1"/>
              <a:t>VPNOverview</a:t>
            </a:r>
            <a:r>
              <a:rPr lang="en-US" sz="2000" dirty="0"/>
              <a:t>, May 2020, vpnoverview.com/privacy/devices/Bluetooth/. Accessed 5 Feb. 2021.</a:t>
            </a:r>
            <a:endParaRPr lang="en-CA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McElhearn</a:t>
            </a:r>
            <a:r>
              <a:rPr lang="en-US" sz="2000" dirty="0"/>
              <a:t>, Kirk. "How to Use </a:t>
            </a:r>
            <a:r>
              <a:rPr lang="en-US" sz="2000" dirty="0" err="1"/>
              <a:t>AirDrop</a:t>
            </a:r>
            <a:r>
              <a:rPr lang="en-US" sz="2000" dirty="0"/>
              <a:t> to Securely Share or Transfer Files." The Mach Security Blog, </a:t>
            </a:r>
            <a:r>
              <a:rPr lang="en-US" sz="2000" dirty="0" err="1"/>
              <a:t>intego</a:t>
            </a:r>
            <a:r>
              <a:rPr lang="en-US" sz="2000" dirty="0"/>
              <a:t>, May 2018, www.intego.com/mac-security-blog/use-airdrop-to-securely-transfer-files-across-your-devices/. Accessed 3 Feb. 2021.</a:t>
            </a:r>
            <a:endParaRPr lang="en-CA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45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2132562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(3 of 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ED3B1-67BE-4891-8A61-B7F9C6865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9868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"Mobile security 101." Norton, ca.norton.com/internetsecurity-mobile-mobile-security-101.html. Accessed Feb. 2021.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Murphy, David. "What's the Best Way to Unlock Your iPhone?" lifehacker, G/O Media Inc., Sept. 2018, lifehacker.com/whats-the-best-way-to-unlock-your-iphone-1828864810. Accessed 5 Feb. 2021.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"NFC Frequently Asked Questions." Secure Technology Alliance, securetechalliance.org/publications-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nfc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-frequently-asked-questions/. Accessed 5 Feb. 2021.</a:t>
            </a:r>
            <a:endParaRPr lang="en-CA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46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4846353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(4 of 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ED3B1-67BE-4891-8A61-B7F9C6865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9868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Tammany, Joyce. "How Can I Tell If a Website Is Safe? Look For These 5 Signs." Site Lock, Aug. 2018, sitelock.com/blog/is-this-website-safe/. Accessed 4 Feb. 2021.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47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365933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EBAD49-373C-4625-9DA4-270D0AAA59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pPr rtl="0" eaLnBrk="1" latinLnBrk="0" hangingPunct="1"/>
            <a:r>
              <a:rPr lang="en-US" sz="33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What is Mobile Security?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54449"/>
            <a:ext cx="8710984" cy="2901321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Mobile security is the practice of properly protecting our portable devices.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Smartphones, tablets, and other devices, are all at risk if they are not protected.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Unsecured networks such as cellular data and public hotspots leave mobile devices vulnerable to hacks and malware.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5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783948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EBAD49-373C-4625-9DA4-270D0AAA59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pPr rtl="0" eaLnBrk="1" latinLnBrk="0" hangingPunct="1"/>
            <a:r>
              <a:rPr lang="en-US" sz="33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Why do we Need Mobile Security?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54449"/>
            <a:ext cx="8710984" cy="4614551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Mobile devices have become integrated into our everyday lives.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Devices that lack security are at risk of being manipulated by outside sources.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Our devices often contain personal information worth more than our devices and must be protected.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Identity theft and financial loss are among the very real threats.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6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404415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EBAD49-373C-4625-9DA4-270D0AAA59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pPr rtl="0" eaLnBrk="1" latinLnBrk="0" hangingPunct="1"/>
            <a:r>
              <a:rPr lang="en-US" sz="33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Consider This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54449"/>
            <a:ext cx="8710984" cy="4614551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 you have a smartphone? How often do you use it? Could function without it?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Your smartphone likely has your contacts, your texts, and photos all saved on it.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your device were lost or stolen, how much of your personal information could be taken?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you accidentally install spyware on your phone, all this data could still be stolen.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7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704346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E025-5217-4B01-9CCF-D7329AA11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2110908"/>
            <a:ext cx="9413288" cy="1635358"/>
          </a:xfrm>
        </p:spPr>
        <p:txBody>
          <a:bodyPr/>
          <a:lstStyle/>
          <a:p>
            <a:r>
              <a:rPr lang="en-US" dirty="0"/>
              <a:t>Mobile Device Features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16EDC86-59A7-4816-885F-AF902DFF4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Securely using the features of your devices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8381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CD160-9572-4D1F-B32D-773A9F224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000000" cy="720000"/>
          </a:xfrm>
        </p:spPr>
        <p:txBody>
          <a:bodyPr/>
          <a:lstStyle/>
          <a:p>
            <a:r>
              <a:rPr lang="en-CA" dirty="0"/>
              <a:t>Device Lock (1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95EBE-CF60-40A9-83B2-E3582E9543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1203604"/>
            <a:ext cx="9048749" cy="430275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Portable devices, such as smartphones and tablets, all feature lock screen functionality.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Devices can be unlocked through various settings including: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Passwords and PINs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Fingerprint scan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Retinal scan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Other biometric options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A9233-8B01-4BF7-B5CA-621A073F073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69521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Mohawk-">
      <a:dk1>
        <a:srgbClr val="FFFFF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990033"/>
      </a:accent2>
      <a:accent3>
        <a:srgbClr val="FF9933"/>
      </a:accent3>
      <a:accent4>
        <a:srgbClr val="990033"/>
      </a:accent4>
      <a:accent5>
        <a:srgbClr val="333333"/>
      </a:accent5>
      <a:accent6>
        <a:srgbClr val="B4B2B5"/>
      </a:accent6>
      <a:hlink>
        <a:srgbClr val="FF9933"/>
      </a:hlink>
      <a:folHlink>
        <a:srgbClr val="660033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B0EF65F9E7FC41824821C47FD36B9B" ma:contentTypeVersion="4" ma:contentTypeDescription="Create a new document." ma:contentTypeScope="" ma:versionID="8efefdf3898c059511167c75db1d4c56">
  <xsd:schema xmlns:xsd="http://www.w3.org/2001/XMLSchema" xmlns:xs="http://www.w3.org/2001/XMLSchema" xmlns:p="http://schemas.microsoft.com/office/2006/metadata/properties" xmlns:ns2="c4644cf9-6f3e-4166-a787-04f8c0d0bcf0" targetNamespace="http://schemas.microsoft.com/office/2006/metadata/properties" ma:root="true" ma:fieldsID="a0530bbcfaefda9348efd977fbd3c586" ns2:_="">
    <xsd:import namespace="c4644cf9-6f3e-4166-a787-04f8c0d0bc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44cf9-6f3e-4166-a787-04f8c0d0bc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E741DD-9EDF-484E-A991-D9FCB67B8B9E}">
  <ds:schemaRefs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c4644cf9-6f3e-4166-a787-04f8c0d0bcf0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D8BE701-44A5-48FC-94D9-19251787F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394B7C-2DBB-4D13-B212-A3AA2EC4D9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644cf9-6f3e-4166-a787-04f8c0d0bc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38438</TotalTime>
  <Words>2615</Words>
  <Application>Microsoft Office PowerPoint</Application>
  <PresentationFormat>Widescreen</PresentationFormat>
  <Paragraphs>261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1_Office Theme</vt:lpstr>
      <vt:lpstr>Mobile Security </vt:lpstr>
      <vt:lpstr>Learning Outcomes for this Module</vt:lpstr>
      <vt:lpstr>Learning Outcomes for this Module (continued)</vt:lpstr>
      <vt:lpstr>Introduction</vt:lpstr>
      <vt:lpstr>What is Mobile Security?</vt:lpstr>
      <vt:lpstr>Why do we Need Mobile Security?</vt:lpstr>
      <vt:lpstr>Consider This</vt:lpstr>
      <vt:lpstr>Mobile Device Features</vt:lpstr>
      <vt:lpstr>Device Lock (1 of 2)</vt:lpstr>
      <vt:lpstr>Device Lock (2 of 2)</vt:lpstr>
      <vt:lpstr>Passwords and PINs</vt:lpstr>
      <vt:lpstr>Swipe Unlock and Pattern Unlock</vt:lpstr>
      <vt:lpstr>Biometric Security</vt:lpstr>
      <vt:lpstr>Installing Apps</vt:lpstr>
      <vt:lpstr>NFC (Near Field Communication)</vt:lpstr>
      <vt:lpstr>NFC (Near Field Communication) (continued)</vt:lpstr>
      <vt:lpstr>Bluetooth</vt:lpstr>
      <vt:lpstr>AirDrop</vt:lpstr>
      <vt:lpstr>AirDrop Options</vt:lpstr>
      <vt:lpstr>Antivirus for Mobile</vt:lpstr>
      <vt:lpstr>Antivirus for Mobile (continued)</vt:lpstr>
      <vt:lpstr>Antivirus Features - TotalAV</vt:lpstr>
      <vt:lpstr>Browsing on a Mobile Device</vt:lpstr>
      <vt:lpstr>Fake Websites</vt:lpstr>
      <vt:lpstr>Identifying Fake Websites</vt:lpstr>
      <vt:lpstr>Identifying Fake Websites (continued)</vt:lpstr>
      <vt:lpstr>Identifying a Safe Website</vt:lpstr>
      <vt:lpstr>Identifying a Safe Website (continued)</vt:lpstr>
      <vt:lpstr>Fake vs Real Website Example</vt:lpstr>
      <vt:lpstr>Checking Links on a Mobile Device</vt:lpstr>
      <vt:lpstr>Checking Links on a Mobile Device (continued)</vt:lpstr>
      <vt:lpstr>Using Cellular Data as a Wi-Fi Tether</vt:lpstr>
      <vt:lpstr>Safely Using Public Wi-Fi</vt:lpstr>
      <vt:lpstr>Safely Using Public Wi-Fi (continued)</vt:lpstr>
      <vt:lpstr>Two-Step Authentication</vt:lpstr>
      <vt:lpstr>Additional Tips</vt:lpstr>
      <vt:lpstr>Mobile Security Best Practices</vt:lpstr>
      <vt:lpstr>Best Practices</vt:lpstr>
      <vt:lpstr>Best Practices (continued)</vt:lpstr>
      <vt:lpstr>Conclusions</vt:lpstr>
      <vt:lpstr>In Conclusion</vt:lpstr>
      <vt:lpstr>In Conclusion (continued)</vt:lpstr>
      <vt:lpstr>Canadian Internet Registration Authority (CIRA)</vt:lpstr>
      <vt:lpstr>References (1 of 4)</vt:lpstr>
      <vt:lpstr>References (2 of 4)</vt:lpstr>
      <vt:lpstr>References (3 of 4)</vt:lpstr>
      <vt:lpstr>References (4 of 4)</vt:lpstr>
    </vt:vector>
  </TitlesOfParts>
  <Company>Mohawk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Security</dc:title>
  <dc:creator>Robinson, Lucas</dc:creator>
  <cp:keywords>mobile security, security module, training</cp:keywords>
  <cp:lastModifiedBy>Dunda, Brian [Student]</cp:lastModifiedBy>
  <cp:revision>171</cp:revision>
  <dcterms:created xsi:type="dcterms:W3CDTF">2020-10-21T19:20:52Z</dcterms:created>
  <dcterms:modified xsi:type="dcterms:W3CDTF">2021-04-07T15:31:04Z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0x01010069B0EF65F9E7FC41824821C47FD36B9B</vt:lpwstr>
  </property>
</Properties>
</file>