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1"/>
  </p:notesMasterIdLst>
  <p:sldIdLst>
    <p:sldId id="305" r:id="rId5"/>
    <p:sldId id="315" r:id="rId6"/>
    <p:sldId id="317" r:id="rId7"/>
    <p:sldId id="566" r:id="rId8"/>
    <p:sldId id="567" r:id="rId9"/>
    <p:sldId id="590" r:id="rId10"/>
    <p:sldId id="467" r:id="rId11"/>
    <p:sldId id="610" r:id="rId12"/>
    <p:sldId id="629" r:id="rId13"/>
    <p:sldId id="612" r:id="rId14"/>
    <p:sldId id="627" r:id="rId15"/>
    <p:sldId id="611" r:id="rId16"/>
    <p:sldId id="613" r:id="rId17"/>
    <p:sldId id="591" r:id="rId18"/>
    <p:sldId id="634" r:id="rId19"/>
    <p:sldId id="600" r:id="rId20"/>
    <p:sldId id="635" r:id="rId21"/>
    <p:sldId id="630" r:id="rId22"/>
    <p:sldId id="631" r:id="rId23"/>
    <p:sldId id="603" r:id="rId24"/>
    <p:sldId id="597" r:id="rId25"/>
    <p:sldId id="617" r:id="rId26"/>
    <p:sldId id="378" r:id="rId27"/>
    <p:sldId id="599" r:id="rId28"/>
    <p:sldId id="638" r:id="rId29"/>
    <p:sldId id="639" r:id="rId30"/>
    <p:sldId id="641" r:id="rId31"/>
    <p:sldId id="398" r:id="rId32"/>
    <p:sldId id="569" r:id="rId33"/>
    <p:sldId id="570" r:id="rId34"/>
    <p:sldId id="571" r:id="rId35"/>
    <p:sldId id="632" r:id="rId36"/>
    <p:sldId id="572" r:id="rId37"/>
    <p:sldId id="594" r:id="rId38"/>
    <p:sldId id="604" r:id="rId39"/>
    <p:sldId id="618" r:id="rId40"/>
    <p:sldId id="380" r:id="rId41"/>
    <p:sldId id="620" r:id="rId42"/>
    <p:sldId id="621" r:id="rId43"/>
    <p:sldId id="622" r:id="rId44"/>
    <p:sldId id="623" r:id="rId45"/>
    <p:sldId id="441" r:id="rId46"/>
    <p:sldId id="565" r:id="rId47"/>
    <p:sldId id="643" r:id="rId48"/>
    <p:sldId id="644" r:id="rId49"/>
    <p:sldId id="64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80B3B-2855-44B8-8D12-20647640C7A0}" v="35" dt="2021-04-01T23:23:38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b963ae9c-5f15-4b55-a858-19aff3f98de0" providerId="ADAL" clId="{2C780B3B-2855-44B8-8D12-20647640C7A0}"/>
    <pc:docChg chg="undo custSel modSld">
      <pc:chgData name="Dunda, Brian [Student]" userId="b963ae9c-5f15-4b55-a858-19aff3f98de0" providerId="ADAL" clId="{2C780B3B-2855-44B8-8D12-20647640C7A0}" dt="2021-04-01T23:23:38.329" v="34" actId="20577"/>
      <pc:docMkLst>
        <pc:docMk/>
      </pc:docMkLst>
      <pc:sldChg chg="modSp mod">
        <pc:chgData name="Dunda, Brian [Student]" userId="b963ae9c-5f15-4b55-a858-19aff3f98de0" providerId="ADAL" clId="{2C780B3B-2855-44B8-8D12-20647640C7A0}" dt="2021-04-01T23:23:24.802" v="33" actId="20577"/>
        <pc:sldMkLst>
          <pc:docMk/>
          <pc:sldMk cId="2479023235" sldId="570"/>
        </pc:sldMkLst>
        <pc:spChg chg="mod">
          <ac:chgData name="Dunda, Brian [Student]" userId="b963ae9c-5f15-4b55-a858-19aff3f98de0" providerId="ADAL" clId="{2C780B3B-2855-44B8-8D12-20647640C7A0}" dt="2021-04-01T23:23:24.802" v="33" actId="20577"/>
          <ac:spMkLst>
            <pc:docMk/>
            <pc:sldMk cId="2479023235" sldId="570"/>
            <ac:spMk id="3" creationId="{1F0BC0B7-3D1E-4AEB-A78B-99628D145EAD}"/>
          </ac:spMkLst>
        </pc:spChg>
      </pc:sldChg>
      <pc:sldChg chg="modSp mod">
        <pc:chgData name="Dunda, Brian [Student]" userId="b963ae9c-5f15-4b55-a858-19aff3f98de0" providerId="ADAL" clId="{2C780B3B-2855-44B8-8D12-20647640C7A0}" dt="2021-04-01T23:23:38.329" v="34" actId="20577"/>
        <pc:sldMkLst>
          <pc:docMk/>
          <pc:sldMk cId="3318158690" sldId="571"/>
        </pc:sldMkLst>
        <pc:spChg chg="mod">
          <ac:chgData name="Dunda, Brian [Student]" userId="b963ae9c-5f15-4b55-a858-19aff3f98de0" providerId="ADAL" clId="{2C780B3B-2855-44B8-8D12-20647640C7A0}" dt="2021-04-01T23:23:38.329" v="34" actId="20577"/>
          <ac:spMkLst>
            <pc:docMk/>
            <pc:sldMk cId="3318158690" sldId="571"/>
            <ac:spMk id="3" creationId="{1F0BC0B7-3D1E-4AEB-A78B-99628D145EAD}"/>
          </ac:spMkLst>
        </pc:spChg>
      </pc:sldChg>
    </pc:docChg>
  </pc:docChgLst>
  <pc:docChgLst>
    <pc:chgData name="Robinson, Lucas" userId="S::000294390@mohawkcollege.ca::8f7da5c6-b34a-4840-b8d3-f7e8cea08d37" providerId="AD" clId="Web-{B1B24F3F-E165-42D5-B99B-96BC8541BB0B}"/>
    <pc:docChg chg="modSld">
      <pc:chgData name="Robinson, Lucas" userId="S::000294390@mohawkcollege.ca::8f7da5c6-b34a-4840-b8d3-f7e8cea08d37" providerId="AD" clId="Web-{B1B24F3F-E165-42D5-B99B-96BC8541BB0B}" dt="2021-03-23T04:16:40.561" v="1" actId="20577"/>
      <pc:docMkLst>
        <pc:docMk/>
      </pc:docMkLst>
      <pc:sldChg chg="modSp">
        <pc:chgData name="Robinson, Lucas" userId="S::000294390@mohawkcollege.ca::8f7da5c6-b34a-4840-b8d3-f7e8cea08d37" providerId="AD" clId="Web-{B1B24F3F-E165-42D5-B99B-96BC8541BB0B}" dt="2021-03-23T04:16:40.561" v="1" actId="20577"/>
        <pc:sldMkLst>
          <pc:docMk/>
          <pc:sldMk cId="2203087811" sldId="631"/>
        </pc:sldMkLst>
        <pc:spChg chg="mod">
          <ac:chgData name="Robinson, Lucas" userId="S::000294390@mohawkcollege.ca::8f7da5c6-b34a-4840-b8d3-f7e8cea08d37" providerId="AD" clId="Web-{B1B24F3F-E165-42D5-B99B-96BC8541BB0B}" dt="2021-03-23T04:16:40.561" v="1" actId="20577"/>
          <ac:spMkLst>
            <pc:docMk/>
            <pc:sldMk cId="2203087811" sldId="631"/>
            <ac:spMk id="3" creationId="{1F0BC0B7-3D1E-4AEB-A78B-99628D145E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611321"/>
            <a:ext cx="8676040" cy="1635358"/>
          </a:xfrm>
        </p:spPr>
        <p:txBody>
          <a:bodyPr/>
          <a:lstStyle/>
          <a:p>
            <a:r>
              <a:rPr lang="en-US"/>
              <a:t>Secure Remote Working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But I Only Have My One Device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access non-work-related applications: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When connected to an organization’s network.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When important documents are open.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storing all work material on a backup drive only, and not on your system’s primary hard drive.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sure nothing work related is open when you return your device to personal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93DED-18F4-46E1-A724-1037A2E915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Storing important files on an external drive only will ensure those files remain secure, even if a system is compromised if the device is not connected.</a:t>
            </a:r>
          </a:p>
        </p:txBody>
      </p:sp>
    </p:spTree>
    <p:extLst>
      <p:ext uri="{BB962C8B-B14F-4D97-AF65-F5344CB8AC3E}">
        <p14:creationId xmlns:p14="http://schemas.microsoft.com/office/powerpoint/2010/main" val="124437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But I Only Have My One Device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having a professional setup a</a:t>
            </a:r>
            <a:br>
              <a:rPr lang="en-US"/>
            </a:br>
            <a:r>
              <a:rPr lang="en-US"/>
              <a:t>virtual machine as a work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virtual machine is a self-contained system installed on your main system.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your main system becomes compromised, the virtual machine can remain safe from attack.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4173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Social Media and Risks for Work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websites embed cookies in a browser to track a user’s browsing habits.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Malware is often spread through social media websites and messaging.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your system becomes infected by malware, you risk spreading it to your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is full of a variety of social engineering scams that individuals may not recognize.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9FAF4-A945-4796-A975-5CA2DD6B95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Social Engineering is a method employed by cybercriminals to trick someone into divulging sensitive personal and private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0358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Social Media and Risks for Work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Possibility of phishing and spear phishing attempts.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Individuals may be targeted by cybercriminals claiming to be related to their organization.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Theft of a social media account could cause great harm to an organization’s image.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need a social media account for your organization, consider having separate work and personal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9FAF4-A945-4796-A975-5CA2DD6B95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Phishing is a cybercrime involving contacting someone through email, phone, websites or text messaging.</a:t>
            </a:r>
          </a:p>
        </p:txBody>
      </p:sp>
    </p:spTree>
    <p:extLst>
      <p:ext uri="{BB962C8B-B14F-4D97-AF65-F5344CB8AC3E}">
        <p14:creationId xmlns:p14="http://schemas.microsoft.com/office/powerpoint/2010/main" val="282919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Public Hotspots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710984" cy="46992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Public Wi-Fi is a completely unsecured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public hotspot introduces major security risks.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Connecting to a public hotspot makes your device visible to any other device on the same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enter any confidential information on a public hotspot.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915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For Consideration – Public Wi-Fi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11550"/>
            <a:ext cx="8710984" cy="4592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 understand that a lot of people may need to use public Wi-Fi for one of many reasons: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Bad internet or cellular coverage.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Small data plans for cellular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No access to devices or Wi-Fi.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Sudden outages or dropped connections.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could include accessing Wi-Fi at a Tim Horton’s or Library.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4453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Public Hotspot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the name of the network you are connecting 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Is the Wi-Fi network you are connecting to legitimate?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Some cybercriminals may spoof network IDs in order to get people to connect to their fake network and make their device vulnerable.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B8E9F-6849-48FB-A5A3-6D0092AD55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If connecting to a hotel’s Wi-Fi, confirm the name of the network with the hotel prior to connecting.</a:t>
            </a:r>
          </a:p>
        </p:txBody>
      </p:sp>
    </p:spTree>
    <p:extLst>
      <p:ext uri="{BB962C8B-B14F-4D97-AF65-F5344CB8AC3E}">
        <p14:creationId xmlns:p14="http://schemas.microsoft.com/office/powerpoint/2010/main" val="22832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Public Wi-Fi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4260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need to use public Wi-Fi, avoid entering any confidential or financial information if possible.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absolutely need to connect to a public hotspot, use a VPN. This will secure your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Look for the lock to verify it is a secured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925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CA" b="1"/>
              <a:t>Cellular Data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Using your phone’s cellular data may prevent others from sharing the network, but the connection still is not secure.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still preferable to using a public hotspot, however.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issue is that both cellular data, and public hotspots can both leave you open to something called a Wi-Fi Pineapple.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218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CA" b="1"/>
              <a:t>What is a Wi-Fi Pineapple?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Wi-Fi Pineapple is a device that is used to intercept data flowing between a device, and a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Wi-Fi Pineapple can deauthorize you from your current network and can connect you to theirs if you are not paying attention.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allows the attacker to see everything you are doing and access your information.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B8E9F-6849-48FB-A5A3-6D0092AD55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CA" b="1"/>
              <a:t>🍍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91820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Gain a better understanding of how to protect your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advantages of good antivirus and firewall software.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Learn how to secure your network with a VPN.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Importance of separating your work and personal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Explore methods of backing up your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Understanding that secure remote working goes beyond the computer screen.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Physical Awareness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important to be aware of our surroundings when working remotely.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both a safety and a security concern.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Lock your doors if working from home.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Lock your devices when they are not in 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Not all remote working is done from the home.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81558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Physical Awareness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Doing work in a public location, even offline has its own share of security risks.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Avoid sightlines to your devices’ screens, as you never know who may be looking over your shoulder.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keep your devices with you.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leave your laptop, cell phone, or USB drives in your vehicle or otherwise unattended.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9975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Physical Awareness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Security is not limited to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share confidential and personal information in a public setting.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careful regarding what information you are talking about in public.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never know who may be around that are listening or recording.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May become a target of social engineering.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7439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478231"/>
            <a:ext cx="10933572" cy="1635358"/>
          </a:xfrm>
        </p:spPr>
        <p:txBody>
          <a:bodyPr/>
          <a:lstStyle/>
          <a:p>
            <a:r>
              <a:rPr lang="en-US"/>
              <a:t>Story – Sales Meeting at Tim Horton’s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Sales Meeting at Tim Horton’s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At a previous role, there financial meetings every couple of weeks with a group of salespeople.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One of them would often go to a local Tim Horton’s to join the call on their cell phone.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As this was a sales meeting, important business information including client finances were being discussed.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5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What Could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Someone around the employee could be recording their conversation.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the employee was using the public Wi-Fi, the information on their device could be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Someone may be able to look at the information on screen.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devices were not locked when they were not present, and left unattended, they could be stolen.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2236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How was this Mitigated?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As mentioned, the employee took these calls on a cell phone, to avoid having a large screen for an onlooker to view.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employee used the company VPN to avoid the security risks of public Wi-Fi.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employee wore headphones while on the call and sent all their updates via chat on the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2256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How was this Mitigated?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0784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employee was positioned in a corner near a wall, stopping someone from being able to look over their shoulder.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locked their device when not in use and carried it with them at all times.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Realistically, the employee was going to take the calls there either way, while risks can’t always be prevented, they can be mitigated.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3605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Using Strong Passwords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84765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use the same password for multiple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uppercase and lowercase characters</a:t>
            </a:r>
            <a:br>
              <a:rPr lang="en-US"/>
            </a:br>
            <a:r>
              <a:rPr lang="en-US"/>
              <a:t>(Example: ABCDefgh).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symbols and numbers (Example: 123$%@).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Length greater than eight characters.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More characters, more security.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using passphrases consisting of multiple words that are hard to guess.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Using Strong Passwords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7735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share your password with others.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Update passwords frequently.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investing in a third-party password manager that can securely create, remember, and automatically fill in passwords.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Examples are LastPass and 1Password.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6898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Use Two-Step/Two-Factor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86757"/>
            <a:ext cx="9118598" cy="431755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randomly generated code that changes approximately every minute.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Adds a strong second layer of security to an account or system.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a password becomes exposed, this will significantly help in preventing unauthorized access.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See our </a:t>
            </a:r>
            <a:r>
              <a:rPr lang="en-US" b="1"/>
              <a:t>Password Security module</a:t>
            </a:r>
            <a:r>
              <a:rPr lang="en-US"/>
              <a:t> to learn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3E0576-EB2A-4620-A9E3-3AE349E851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An authentication code is often received via an authenticator app</a:t>
            </a:r>
            <a:br>
              <a:rPr lang="en-US"/>
            </a:br>
            <a:r>
              <a:rPr lang="en-US"/>
              <a:t>or through a push notification on</a:t>
            </a:r>
            <a:br>
              <a:rPr lang="en-US"/>
            </a:br>
            <a:r>
              <a:rPr lang="en-US"/>
              <a:t>your phone.</a:t>
            </a:r>
          </a:p>
        </p:txBody>
      </p:sp>
    </p:spTree>
    <p:extLst>
      <p:ext uri="{BB962C8B-B14F-4D97-AF65-F5344CB8AC3E}">
        <p14:creationId xmlns:p14="http://schemas.microsoft.com/office/powerpoint/2010/main" val="2479023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Backup Data Regularly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Data loss is possible through human error, hardware damage, and cyberattacks.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Portable devices, such as laptops, are far more at risk for hardware damage.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Regular backups ensure that minimal data loss will occur in the event something happens.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18158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Ensure you have Antivirus Software and a Firewall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42369"/>
            <a:ext cx="8543276" cy="436193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Having a firewall installed, and turned on is incredibly important to secure remote working.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also important to have antivirus software installed and up to date.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Ensure you have periodic scans running automatically.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19990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1853"/>
            <a:ext cx="8710984" cy="474396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turn off or disable security applications such as your firewall or antivirus.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Install security updates regularly.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Enable login notifications on your accounts to be alerted of suspicious activity.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Lock your devices whenever you step away.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Turn on automatic device locking, so the device will lock itself if idle after a period of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83805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Best Practices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Adhere to any policies that your organization may have established.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only computer applications approved and provided by your organization.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cheaper alternative program, such as for remote desktop access, could be unsecure and place both your system and your organization’s network at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4846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4771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(1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have a firewall, it is your first line of protection against malware and cybercriminals.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Firewalls are not perfect and will not prevent all malware from getting onto your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Have at least one antivirus software installed, having multiple is encouraged.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turn off or disable security software.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Keep your software updated.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3325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(2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VPN can greatly improve your security and privacy on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VPNs can secure your connection, even on unsecured public networks.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connect to a public hotspot without a VPN if you plan to work, lookup financial information, or browse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Using a VPN can help protect against identity theft.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(3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VPN will prevent websites from tracking your browsing and online shopping habits.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use your organization’s VPN for work if they have one.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Keep your home network secure.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Change your router’s default password and ensure your Wi-Fi network has a strong encrypted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15695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(4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keep your work and personal data separate.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use a work device for personal usage.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only have one device: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Ensure all work-related documents are closed when in personal use.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storing all work documents on an external drive only to secure them in the event your device becomes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2178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A1311-C46C-4DCA-B564-4A4656A9B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Secure Remote Working – What?</a:t>
            </a:r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Working remotely has become essential for</a:t>
            </a:r>
            <a:br>
              <a:rPr lang="en-US"/>
            </a:br>
            <a:r>
              <a:rPr lang="en-US"/>
              <a:t>modern businesses.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Remote work environments, such as the home, often lack the same safeguards the office provides.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lack of proper security tools, such as an antivirus, increases the risk of malware getting into a computer.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Many individuals access networks without understanding the risks of an unsecure connection.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(5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Regularly backup your data, both physical storage and cloud storage options are available.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Block sightlines in public and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leave a device such as a laptop unattended.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Remote security goes beyond our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Think about your surroundings when discussing personal and private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51520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(6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different strong passwords for all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two-factor authentication whenever possible.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Stay alerted of suspicious activity by enabling security alerts on all of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Only use software and hardware approved by your organization.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64808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"Secure remote work."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Microsoft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www.microsoft.com/security/blog/secure-remote-work/. Accessed 19 Jan. 2021.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Laws, Alex. "8 Best Practices for Working Remotely."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CI Security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ci.security/resources/news/article/8-best-practices-for-working-remotely. Accessed 19 Jan. 2021. </a:t>
            </a:r>
            <a:endParaRPr lang="en-CA" sz="200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Raywood, Dan. "Top Ten: Ways to Secure Remote Workers." </a:t>
            </a:r>
            <a:r>
              <a:rPr lang="en-US" sz="2000" i="1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info security group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Sept. 2020, www.infosecurity-magazine.com/magazine-features/top-ten-secure-remote-workers/. Accessed 20 Jan. 2021.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Martins, Andrew. "Cybersecurity Tips for Working From Home."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Business News Daily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June 2020, www.businessnewsdaily.com/15701-coronavirus-remote-cybersecurity.html. Accessed 20 Jan. 2021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Rivera, Andreas. "8 Benefits of Online Data Storage."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Business News Daily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Jan. 2019, www.businessnewsdaily.com/6294-benefits-of-online-data-storage.html. Accessed 20 Jan. 2021.</a:t>
            </a:r>
            <a:endParaRPr lang="en-CA" sz="200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"What is a virtual machine?" </a:t>
            </a:r>
            <a:r>
              <a:rPr lang="en-US" sz="2000" i="1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vmware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www.vmware.com/topics/glossary/content/virtual-machine. Accessed 25 Jan. 2021.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59969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O'Driscoll, Aimee. "13 cybersecurity tips for staff working remotely."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comparitech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Mar. 2020, www.comparitech.com/blog/information-security/security-remote-working/. Accessed 21 Jan. 2021. 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"What is a firewall?"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Cisco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2020, www.cisco.com/c/en_ca/products/security/firewalls/what-is-a-firewall.html. Accessed 21 Jan. 2021. </a:t>
            </a:r>
            <a:endParaRPr lang="en-CA" sz="200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Johansen, Alison G. "What is antivirus software?" </a:t>
            </a:r>
            <a:r>
              <a:rPr lang="en-US" sz="2000" i="1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Norton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Feb. 2019, us.norton.com/internetsecurity-malware-what-is-antivirus.html. Accessed 21 Jan. 2021.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43314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Symanovich, Steve. "What is a VPN?" </a:t>
            </a:r>
            <a:r>
              <a:rPr lang="en-US" sz="2000" i="1"/>
              <a:t>Norton</a:t>
            </a:r>
            <a:r>
              <a:rPr lang="en-US" sz="2000"/>
              <a:t>, Jan. 2021, us.norton.com/internetsecurity-privacy-what-is-a-vpn.html. Accessed 21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Tunggal, Abi T. "25 Working from Home Security Tips for Staff and Employers." </a:t>
            </a:r>
            <a:r>
              <a:rPr lang="en-US" sz="2000" i="1"/>
              <a:t>UpGuard</a:t>
            </a:r>
            <a:r>
              <a:rPr lang="en-US" sz="2000"/>
              <a:t>, Oct. 2020, www.upguard.com/blog/working-from-home-security-tips. Accessed 22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Hodge, Rae, and David Gewirtz. "Best VPN service of 2021." </a:t>
            </a:r>
            <a:r>
              <a:rPr lang="en-US" sz="2000" i="1"/>
              <a:t>CNET</a:t>
            </a:r>
            <a:r>
              <a:rPr lang="en-US" sz="2000"/>
              <a:t>, Jan. 2021, www.cnet.com/news/best-vpn/. Accessed 23 Jan.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5991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20EA7C-3A50-4357-8D0D-979BE9D147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Secure Remote Working – Why?</a:t>
            </a:r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your responsibility to protect yourself and your organization’s information when working.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Working with a vulnerable network can have</a:t>
            </a:r>
            <a:br>
              <a:rPr lang="en-US"/>
            </a:br>
            <a:r>
              <a:rPr lang="en-US"/>
              <a:t>severe consequences.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Access to personal and corporate information can cause a lot of damage.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Damages can include stolen data, harm to an organization’s image, and costly legal fees.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8913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/>
              <a:t>Self Check-Up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you use public Wi-Fi?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Have you accessed your social media accounts or financial accounts on a work device?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Have you ever accepted an incoming connection on a website without verifying the connection?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Answering “yes” to any of these could be a potential security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8122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231200"/>
            <a:ext cx="9413288" cy="1635358"/>
          </a:xfrm>
        </p:spPr>
        <p:txBody>
          <a:bodyPr/>
          <a:lstStyle/>
          <a:p>
            <a:r>
              <a:rPr lang="en-US"/>
              <a:t>Best Practices for </a:t>
            </a:r>
            <a:br>
              <a:rPr lang="en-US"/>
            </a:br>
            <a:r>
              <a:rPr lang="en-US"/>
              <a:t>Remote 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Best practices for keeping your data secure when on a remote network.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576274"/>
            <a:ext cx="9453093" cy="1001980"/>
          </a:xfrm>
        </p:spPr>
        <p:txBody>
          <a:bodyPr/>
          <a:lstStyle/>
          <a:p>
            <a:r>
              <a:rPr lang="en-US"/>
              <a:t>Separating Work from Personal Data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13390"/>
            <a:ext cx="8710984" cy="39133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Your work computer is for work data only.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do not want your personal computer infecting your work’s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 addition, you do not want your personal information and data on a work computer.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7162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7" y="576274"/>
            <a:ext cx="9433775" cy="720000"/>
          </a:xfrm>
        </p:spPr>
        <p:txBody>
          <a:bodyPr/>
          <a:lstStyle/>
          <a:p>
            <a:r>
              <a:rPr lang="en-US"/>
              <a:t>Separating Work from Personal Data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04849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Accessing work data on a personal computer where you may lack proper safeguards for is a security risk.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Even though you may keep your personal computer updated it is very possible there are activities your organization’s IT department takes care of you are unaware of.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11516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352E8-C860-4DA5-A7AF-C77F9C6EC3C3}">
  <ds:schemaRefs>
    <ds:schemaRef ds:uri="c4644cf9-6f3e-4166-a787-04f8c0d0bc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c4644cf9-6f3e-4166-a787-04f8c0d0bc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Secure Remote Working</vt:lpstr>
      <vt:lpstr>Learning Outcomes for this Module</vt:lpstr>
      <vt:lpstr>Introduction</vt:lpstr>
      <vt:lpstr>Secure Remote Working – What?</vt:lpstr>
      <vt:lpstr>Secure Remote Working – Why?</vt:lpstr>
      <vt:lpstr>Self Check-Up</vt:lpstr>
      <vt:lpstr>Best Practices for  Remote Working</vt:lpstr>
      <vt:lpstr>Separating Work from Personal Data - 1</vt:lpstr>
      <vt:lpstr>Separating Work from Personal Data - 2</vt:lpstr>
      <vt:lpstr>But I Only Have My One Device - 1</vt:lpstr>
      <vt:lpstr>But I Only Have My One Device - 2</vt:lpstr>
      <vt:lpstr>Social Media and Risks for Work - 1</vt:lpstr>
      <vt:lpstr>Social Media and Risks for Work - 2</vt:lpstr>
      <vt:lpstr>Public Hotspots</vt:lpstr>
      <vt:lpstr>For Consideration – Public Wi-Fi</vt:lpstr>
      <vt:lpstr>Public Hotspot Best Practices</vt:lpstr>
      <vt:lpstr>Public Wi-Fi Best Practices</vt:lpstr>
      <vt:lpstr>Cellular Data</vt:lpstr>
      <vt:lpstr>What is a Wi-Fi Pineapple?</vt:lpstr>
      <vt:lpstr>Physical Awareness (1 of 3)</vt:lpstr>
      <vt:lpstr>Physical Awareness (2 of 3)</vt:lpstr>
      <vt:lpstr>Physical Awareness (3 of 3)</vt:lpstr>
      <vt:lpstr>Story – Sales Meeting at Tim Horton’s</vt:lpstr>
      <vt:lpstr>Sales Meeting at Tim Horton’s</vt:lpstr>
      <vt:lpstr>What Could Happen?</vt:lpstr>
      <vt:lpstr>How was this Mitigated?</vt:lpstr>
      <vt:lpstr>How was this Mitigated? (cont.)</vt:lpstr>
      <vt:lpstr>Using Strong Passwords</vt:lpstr>
      <vt:lpstr>Using Strong Passwords (cont.)</vt:lpstr>
      <vt:lpstr>Use Two-Step/Two-Factor Authentication</vt:lpstr>
      <vt:lpstr>Backup Data Regularly</vt:lpstr>
      <vt:lpstr>Ensure you have Antivirus Software and a Firewall</vt:lpstr>
      <vt:lpstr>Best Practices</vt:lpstr>
      <vt:lpstr>Best Practices (cont.)</vt:lpstr>
      <vt:lpstr>Conclusions</vt:lpstr>
      <vt:lpstr>In Conclusion (1 of 6)</vt:lpstr>
      <vt:lpstr>In Conclusion (2 of 6)</vt:lpstr>
      <vt:lpstr>In Conclusion (3 of 6)</vt:lpstr>
      <vt:lpstr>In Conclusion (4 of 6)</vt:lpstr>
      <vt:lpstr>In Conclusion (5 of 6)</vt:lpstr>
      <vt:lpstr>In Conclusion (6 of 6)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Remote Working</dc:title>
  <dc:creator>Robinson, Lucas</dc:creator>
  <cp:keywords>remote working, security module, training</cp:keywords>
  <cp:revision>1</cp:revision>
  <dcterms:created xsi:type="dcterms:W3CDTF">2020-10-21T19:20:52Z</dcterms:created>
  <dcterms:modified xsi:type="dcterms:W3CDTF">2021-04-01T23:23:48Z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