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6"/>
  </p:notesMasterIdLst>
  <p:sldIdLst>
    <p:sldId id="305" r:id="rId5"/>
    <p:sldId id="315" r:id="rId6"/>
    <p:sldId id="317" r:id="rId7"/>
    <p:sldId id="566" r:id="rId8"/>
    <p:sldId id="567" r:id="rId9"/>
    <p:sldId id="590" r:id="rId10"/>
    <p:sldId id="461" r:id="rId11"/>
    <p:sldId id="607" r:id="rId12"/>
    <p:sldId id="579" r:id="rId13"/>
    <p:sldId id="580" r:id="rId14"/>
    <p:sldId id="581" r:id="rId15"/>
    <p:sldId id="573" r:id="rId16"/>
    <p:sldId id="608" r:id="rId17"/>
    <p:sldId id="625" r:id="rId18"/>
    <p:sldId id="575" r:id="rId19"/>
    <p:sldId id="574" r:id="rId20"/>
    <p:sldId id="576" r:id="rId21"/>
    <p:sldId id="577" r:id="rId22"/>
    <p:sldId id="578" r:id="rId23"/>
    <p:sldId id="583" r:id="rId24"/>
    <p:sldId id="609" r:id="rId25"/>
    <p:sldId id="582" r:id="rId26"/>
    <p:sldId id="584" r:id="rId27"/>
    <p:sldId id="585" r:id="rId28"/>
    <p:sldId id="586" r:id="rId29"/>
    <p:sldId id="587" r:id="rId30"/>
    <p:sldId id="588" r:id="rId31"/>
    <p:sldId id="589" r:id="rId32"/>
    <p:sldId id="624" r:id="rId33"/>
    <p:sldId id="598" r:id="rId34"/>
    <p:sldId id="606" r:id="rId35"/>
    <p:sldId id="605" r:id="rId36"/>
    <p:sldId id="592" r:id="rId37"/>
    <p:sldId id="596" r:id="rId38"/>
    <p:sldId id="614" r:id="rId39"/>
    <p:sldId id="593" r:id="rId40"/>
    <p:sldId id="602" r:id="rId41"/>
    <p:sldId id="615" r:id="rId42"/>
    <p:sldId id="616" r:id="rId43"/>
    <p:sldId id="604" r:id="rId44"/>
    <p:sldId id="618" r:id="rId45"/>
    <p:sldId id="380" r:id="rId46"/>
    <p:sldId id="620" r:id="rId47"/>
    <p:sldId id="621" r:id="rId48"/>
    <p:sldId id="622" r:id="rId49"/>
    <p:sldId id="623" r:id="rId50"/>
    <p:sldId id="441" r:id="rId51"/>
    <p:sldId id="565" r:id="rId52"/>
    <p:sldId id="643" r:id="rId53"/>
    <p:sldId id="644" r:id="rId54"/>
    <p:sldId id="645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CEE85A-5E0C-4919-98A2-8B096EDF519E}" v="3" dt="2021-03-24T18:32:12.455"/>
    <p1510:client id="{DA189779-BCC6-4D7F-8D56-6E19744802EB}" v="3" dt="2021-03-22T17:34:29.797"/>
    <p1510:client id="{FA63C1A1-3FE5-477D-AB9B-9F24EB0E8FAA}" v="2" dt="2021-03-22T17:37:08.7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1" autoAdjust="0"/>
    <p:restoredTop sz="97440" autoAdjust="0"/>
  </p:normalViewPr>
  <p:slideViewPr>
    <p:cSldViewPr snapToGrid="0">
      <p:cViewPr>
        <p:scale>
          <a:sx n="150" d="100"/>
          <a:sy n="150" d="100"/>
        </p:scale>
        <p:origin x="684" y="3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son, Lucas" userId="S::000294390@mohawkcollege.ca::8f7da5c6-b34a-4840-b8d3-f7e8cea08d37" providerId="AD" clId="Web-{FA63C1A1-3FE5-477D-AB9B-9F24EB0E8FAA}"/>
    <pc:docChg chg="modSld">
      <pc:chgData name="Robinson, Lucas" userId="S::000294390@mohawkcollege.ca::8f7da5c6-b34a-4840-b8d3-f7e8cea08d37" providerId="AD" clId="Web-{FA63C1A1-3FE5-477D-AB9B-9F24EB0E8FAA}" dt="2021-03-22T17:37:05.461" v="0" actId="20577"/>
      <pc:docMkLst>
        <pc:docMk/>
      </pc:docMkLst>
      <pc:sldChg chg="modSp">
        <pc:chgData name="Robinson, Lucas" userId="S::000294390@mohawkcollege.ca::8f7da5c6-b34a-4840-b8d3-f7e8cea08d37" providerId="AD" clId="Web-{FA63C1A1-3FE5-477D-AB9B-9F24EB0E8FAA}" dt="2021-03-22T17:37:05.461" v="0" actId="20577"/>
        <pc:sldMkLst>
          <pc:docMk/>
          <pc:sldMk cId="1348879692" sldId="573"/>
        </pc:sldMkLst>
        <pc:spChg chg="mod">
          <ac:chgData name="Robinson, Lucas" userId="S::000294390@mohawkcollege.ca::8f7da5c6-b34a-4840-b8d3-f7e8cea08d37" providerId="AD" clId="Web-{FA63C1A1-3FE5-477D-AB9B-9F24EB0E8FAA}" dt="2021-03-22T17:37:05.461" v="0" actId="20577"/>
          <ac:spMkLst>
            <pc:docMk/>
            <pc:sldMk cId="1348879692" sldId="573"/>
            <ac:spMk id="3" creationId="{1F0BC0B7-3D1E-4AEB-A78B-99628D145EAD}"/>
          </ac:spMkLst>
        </pc:spChg>
      </pc:sldChg>
    </pc:docChg>
  </pc:docChgLst>
  <pc:docChgLst>
    <pc:chgData name="Dunda, Brian [Student]" userId="S::000815866@mohawkcollege.ca::b963ae9c-5f15-4b55-a858-19aff3f98de0" providerId="AD" clId="Web-{97CEE85A-5E0C-4919-98A2-8B096EDF519E}"/>
    <pc:docChg chg="modSld">
      <pc:chgData name="Dunda, Brian [Student]" userId="S::000815866@mohawkcollege.ca::b963ae9c-5f15-4b55-a858-19aff3f98de0" providerId="AD" clId="Web-{97CEE85A-5E0C-4919-98A2-8B096EDF519E}" dt="2021-03-24T18:32:10.205" v="1" actId="20577"/>
      <pc:docMkLst>
        <pc:docMk/>
      </pc:docMkLst>
      <pc:sldChg chg="modSp">
        <pc:chgData name="Dunda, Brian [Student]" userId="S::000815866@mohawkcollege.ca::b963ae9c-5f15-4b55-a858-19aff3f98de0" providerId="AD" clId="Web-{97CEE85A-5E0C-4919-98A2-8B096EDF519E}" dt="2021-03-24T18:32:10.205" v="1" actId="20577"/>
        <pc:sldMkLst>
          <pc:docMk/>
          <pc:sldMk cId="2968016383" sldId="582"/>
        </pc:sldMkLst>
        <pc:spChg chg="mod">
          <ac:chgData name="Dunda, Brian [Student]" userId="S::000815866@mohawkcollege.ca::b963ae9c-5f15-4b55-a858-19aff3f98de0" providerId="AD" clId="Web-{97CEE85A-5E0C-4919-98A2-8B096EDF519E}" dt="2021-03-24T18:32:10.205" v="1" actId="20577"/>
          <ac:spMkLst>
            <pc:docMk/>
            <pc:sldMk cId="2968016383" sldId="582"/>
            <ac:spMk id="3" creationId="{1F0BC0B7-3D1E-4AEB-A78B-99628D145EAD}"/>
          </ac:spMkLst>
        </pc:spChg>
      </pc:sldChg>
    </pc:docChg>
  </pc:docChgLst>
  <pc:docChgLst>
    <pc:chgData name="Robinson, Lucas" userId="S::000294390@mohawkcollege.ca::8f7da5c6-b34a-4840-b8d3-f7e8cea08d37" providerId="AD" clId="Web-{DA189779-BCC6-4D7F-8D56-6E19744802EB}"/>
    <pc:docChg chg="modSld">
      <pc:chgData name="Robinson, Lucas" userId="S::000294390@mohawkcollege.ca::8f7da5c6-b34a-4840-b8d3-f7e8cea08d37" providerId="AD" clId="Web-{DA189779-BCC6-4D7F-8D56-6E19744802EB}" dt="2021-03-22T17:34:29.797" v="2" actId="20577"/>
      <pc:docMkLst>
        <pc:docMk/>
      </pc:docMkLst>
      <pc:sldChg chg="modSp">
        <pc:chgData name="Robinson, Lucas" userId="S::000294390@mohawkcollege.ca::8f7da5c6-b34a-4840-b8d3-f7e8cea08d37" providerId="AD" clId="Web-{DA189779-BCC6-4D7F-8D56-6E19744802EB}" dt="2021-03-22T17:34:29.797" v="2" actId="20577"/>
        <pc:sldMkLst>
          <pc:docMk/>
          <pc:sldMk cId="1348879692" sldId="573"/>
        </pc:sldMkLst>
        <pc:spChg chg="mod">
          <ac:chgData name="Robinson, Lucas" userId="S::000294390@mohawkcollege.ca::8f7da5c6-b34a-4840-b8d3-f7e8cea08d37" providerId="AD" clId="Web-{DA189779-BCC6-4D7F-8D56-6E19744802EB}" dt="2021-03-22T17:34:29.797" v="2" actId="20577"/>
          <ac:spMkLst>
            <pc:docMk/>
            <pc:sldMk cId="1348879692" sldId="573"/>
            <ac:spMk id="3" creationId="{1F0BC0B7-3D1E-4AEB-A78B-99628D145EA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1F3BC-A040-4C1D-87D2-571CD0B93AFB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834D4-0902-4D49-8A0D-42006443E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2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834D4-0902-4D49-8A0D-42006443E7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4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le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CC196-060E-C946-9E5C-A1DFF0DF2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34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22300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488956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/>
              <a:t>Person 1’s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People and/or Contact Information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488365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Name 1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2488365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 1’s email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6222271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Photo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8088927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/>
              <a:t>Person 2’s description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336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Name 2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088336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 2’s email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63EB3FF2-BAE3-FE49-BE4D-3122F7F54E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F205B07A-6648-734F-B148-586E9FBD2D2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DDFB09-91AF-4C47-B5CF-E1E430D98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64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EEA199-C81E-A549-8964-BA5D6F293C11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1 column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14" name="Picture 13" descr="green-bar.eps"/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6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00226-79E1-4049-9CCC-5EE0F169DF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D2A2CF-A6FE-2942-9758-91AD075952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41497EF-504D-5646-B224-6AD4C966C02E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1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defRPr/>
            </a:lvl2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This is a basic 1-column key point slide with no title.</a:t>
            </a:r>
          </a:p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485ACF11-C8A3-E04C-82D1-7DDED121A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50201519-3898-3A4C-9D34-AB4EC75892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A20C37-5ED8-BA4E-B834-08A5D5EAC0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E9519BD-6206-1840-8A63-B2837E58EE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06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99B8C52-4549-FF47-AFF2-EEE89FEF63A5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0F73EEF-C61E-7448-9B30-113D37F315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5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1 column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20A9900C-2C75-A64C-A17C-6171105E5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210707-0B3A-0E4D-ACBE-2957FDA6B14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6289DB-5AE0-A949-8079-E4CF67414B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19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0DDC5C6-9F6D-694A-B292-91AC0120324D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5BE7696-88A8-B94E-9460-B9C3D6AE24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2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This is a bulk content slide without a title for long content.</a:t>
            </a:r>
          </a:p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7" name="Picture 6" descr="green-bar.eps">
            <a:extLst>
              <a:ext uri="{FF2B5EF4-FFF2-40B4-BE49-F238E27FC236}">
                <a16:creationId xmlns:a16="http://schemas.microsoft.com/office/drawing/2014/main" id="{61F4DBC9-6617-604E-8D69-676F33D984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2816F32-CCC8-0D46-B094-140C3E8CD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8C4A99-17E2-064E-997B-F383D187D7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53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2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5371319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1803401"/>
            <a:ext cx="5360131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5C77805F-2E1B-7E4A-9F32-8B3E3A088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A67CA-D2C6-A642-9A41-94681E24F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461B0D-74BA-0447-BFEA-E80A68223F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9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2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5371319" cy="3314701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2336799"/>
            <a:ext cx="5360131" cy="3314702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5371319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222270" y="1803797"/>
            <a:ext cx="536013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17" name="Picture 16" descr="green-bar.eps">
            <a:extLst>
              <a:ext uri="{FF2B5EF4-FFF2-40B4-BE49-F238E27FC236}">
                <a16:creationId xmlns:a16="http://schemas.microsoft.com/office/drawing/2014/main" id="{4FC318EF-9169-BB45-9B8D-9D01EE287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900AC72B-BFE5-7047-A693-C6B7870B55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5C2C1B0-CF14-0F44-9371-1B8AEBA5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26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3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F2FDDE00-7E19-444D-8A26-EB3F89154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012BAF0E-179A-B449-9796-7742DA779D1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58908B-FCB8-B24D-8C8F-5F5FDDEFB2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3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3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3504662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799"/>
            <a:ext cx="3482660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799"/>
            <a:ext cx="3504744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ADB75CBA-7175-0F41-99C4-A11320D13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B435AE46-8D48-3041-BCF5-289ED0FE7FD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C4DFB6-0588-064A-A617-7E635A6692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01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6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8481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8481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38481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878C3C72-C6B1-F941-8DFD-4D1654508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4CC9CD17-5A53-844D-BC07-10E4B7AA27C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D46AE30-F9CD-F741-81EC-6338BB06A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1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ture Read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433DC9-609F-DD43-A00F-6A5E0989DE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36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 w/ 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6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800"/>
            <a:ext cx="3504662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800"/>
            <a:ext cx="3482660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800"/>
            <a:ext cx="3504744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4393805"/>
            <a:ext cx="3504662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4393805"/>
            <a:ext cx="3482660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4393805"/>
            <a:ext cx="3504744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3" y="3860802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8088847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26" name="Picture 25" descr="green-bar.eps">
            <a:extLst>
              <a:ext uri="{FF2B5EF4-FFF2-40B4-BE49-F238E27FC236}">
                <a16:creationId xmlns:a16="http://schemas.microsoft.com/office/drawing/2014/main" id="{FCC4D77F-6C6A-6F4B-A950-D5B4204DF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A2FCCD5B-747A-8C4F-9B76-B65F8A8D20E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5EC9731-A1BB-C846-859C-58660BC19D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21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2 columns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537131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2269" y="2447365"/>
            <a:ext cx="5360131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2" y="1803797"/>
            <a:ext cx="5371318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222268" y="1803797"/>
            <a:ext cx="5360131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1" name="Picture 10" descr="green-bar.eps">
            <a:extLst>
              <a:ext uri="{FF2B5EF4-FFF2-40B4-BE49-F238E27FC236}">
                <a16:creationId xmlns:a16="http://schemas.microsoft.com/office/drawing/2014/main" id="{999AF7C8-0E81-FA41-9B39-A041649C7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0EEFCD9-0F09-8D4D-83CD-5AC22078CE6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4AF296-9251-FA41-846F-8D4E3EAAAA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33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3 columns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349527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47365"/>
            <a:ext cx="3493552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495278" cy="533003"/>
          </a:xfrm>
        </p:spPr>
        <p:txBody>
          <a:bodyPr/>
          <a:lstStyle>
            <a:lvl1pPr>
              <a:lnSpc>
                <a:spcPct val="100000"/>
              </a:lnSpc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48474" y="2447365"/>
            <a:ext cx="3496780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48473" y="1803797"/>
            <a:ext cx="3496780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3" name="Picture 12" descr="green-bar.eps">
            <a:extLst>
              <a:ext uri="{FF2B5EF4-FFF2-40B4-BE49-F238E27FC236}">
                <a16:creationId xmlns:a16="http://schemas.microsoft.com/office/drawing/2014/main" id="{FDADADAB-0B55-214C-87C3-CA3A3013C8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76DFFD5C-2C85-7D47-B6CA-1EF7E481464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74E91A0-1395-E54D-AB9B-8DAD15DF4D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57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09602" y="4479364"/>
            <a:ext cx="350466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8088848" y="4479364"/>
            <a:ext cx="349355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8088847" y="3860802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4355535" y="4479364"/>
            <a:ext cx="3482658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355534" y="3860802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6 columns for long content.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60811"/>
            <a:ext cx="350466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60811"/>
            <a:ext cx="349355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55535" y="2460811"/>
            <a:ext cx="3482658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4" y="1803797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28FE1AB5-AC7F-AE40-A61A-7F262E3AC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D2C18550-15E2-EE42-A7EF-E134E10DC12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F4B0470-9393-1344-A683-CE3B571CA1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92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2895600"/>
            <a:ext cx="3482660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the number above.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1" y="1856581"/>
            <a:ext cx="3495278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#,###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numbers slide for short numbers</a:t>
            </a:r>
            <a:endParaRPr lang="en-US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25E7D01D-D1CF-3346-961A-491CD68E68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C2F1051B-9E90-884E-B29B-99E40CEA5DD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5F8EC9-B05A-8E4C-9ABD-3DD7BFF5B3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51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Med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2" y="1831182"/>
            <a:ext cx="3495277" cy="945146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$##,###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#,####%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#,###,####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numbers slide for long numbers</a:t>
            </a:r>
            <a:endParaRPr lang="en-US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661C218B-EA66-4D4A-A696-E02171FD4C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2A0B311D-AC46-0149-9182-30954973D35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3D25A2-74ED-854F-8269-E9851244D3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3EBC2BC-912A-144C-9948-7F5C6D4BCD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E410635-2E13-4045-8D35-6D46D6B8C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5534" y="2895600"/>
            <a:ext cx="3482659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6E96E0E-619C-4F45-8CF2-5B29EAE871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the number above.</a:t>
            </a:r>
          </a:p>
        </p:txBody>
      </p:sp>
    </p:spTree>
    <p:extLst>
      <p:ext uri="{BB962C8B-B14F-4D97-AF65-F5344CB8AC3E}">
        <p14:creationId xmlns:p14="http://schemas.microsoft.com/office/powerpoint/2010/main" val="3434108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/>
              <a:t>This is a key point slide with icons to illustrate points.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47CED48-AA47-2242-A171-515EB31D4E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Tip: Icons can be found at the end of the presentation.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99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/>
              <a:t>This is a key point slide with icons to illustrate points.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/>
              </a:solidFill>
            </a:endParaRPr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/>
              </a:solidFill>
            </a:endParaRPr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/>
              </a:solidFill>
            </a:endParaRPr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DBEE48E-EDA7-2242-9888-6B872D27D4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Tip: Icons can be found at the end of the presentation.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56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2465067" y="622300"/>
            <a:ext cx="7261866" cy="5626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this icon to insert a video</a:t>
            </a:r>
          </a:p>
        </p:txBody>
      </p:sp>
    </p:spTree>
    <p:extLst>
      <p:ext uri="{BB962C8B-B14F-4D97-AF65-F5344CB8AC3E}">
        <p14:creationId xmlns:p14="http://schemas.microsoft.com/office/powerpoint/2010/main" val="92258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3966" y="628650"/>
            <a:ext cx="10984069" cy="5600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Enter an impressive </a:t>
            </a:r>
            <a:br>
              <a:rPr lang="en-CA"/>
            </a:br>
            <a:r>
              <a:rPr lang="en-CA"/>
              <a:t>statistic or fact.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6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ounda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8AF60A-41A6-BB49-AF53-170637E2F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7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Enter an impressive </a:t>
            </a:r>
            <a:br>
              <a:rPr lang="en-CA"/>
            </a:br>
            <a:r>
              <a:rPr lang="en-CA"/>
              <a:t>statistic or fact.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82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Enter an impressive statistic or fact. Highlight a number or key word by making it bold.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00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accent2"/>
                </a:solidFill>
              </a:defRPr>
            </a:lvl1pPr>
          </a:lstStyle>
          <a:p>
            <a:r>
              <a:rPr lang="en-CA"/>
              <a:t>Enter an impressive statistic or fact. Highlight a number or key word by making it bold.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13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Lar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235377" y="1914188"/>
            <a:ext cx="7721246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5999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76178" y="2259471"/>
            <a:ext cx="7239644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76178" y="4232939"/>
            <a:ext cx="7239644" cy="291603"/>
          </a:xfrm>
        </p:spPr>
        <p:txBody>
          <a:bodyPr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965B152-D01A-1C4B-9BBB-9DB81CFF20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3653073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600561" y="1914188"/>
            <a:ext cx="4256229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84080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884080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4F0ECD-C2EB-364E-826B-0EFCC87CAF6B}"/>
              </a:ext>
            </a:extLst>
          </p:cNvPr>
          <p:cNvSpPr txBox="1">
            <a:spLocks/>
          </p:cNvSpPr>
          <p:nvPr userDrawn="1"/>
        </p:nvSpPr>
        <p:spPr>
          <a:xfrm>
            <a:off x="6343548" y="1914188"/>
            <a:ext cx="4256229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3600"/>
              <a:t>$#,###,###</a:t>
            </a:r>
            <a:endParaRPr lang="en-US" sz="36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77FBAB-0FE4-CC48-B529-9971D0BE7E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27066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21191CD-852C-2047-99FD-E88980A67D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27066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7F9D59F-EA0B-5140-A4C4-5C2C5075D2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1271801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09108" y="1914188"/>
            <a:ext cx="3405290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92627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6585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C1DF821-41D8-9A43-B202-A1AC3741F9B6}"/>
              </a:ext>
            </a:extLst>
          </p:cNvPr>
          <p:cNvSpPr txBox="1">
            <a:spLocks/>
          </p:cNvSpPr>
          <p:nvPr userDrawn="1"/>
        </p:nvSpPr>
        <p:spPr>
          <a:xfrm>
            <a:off x="4397917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/>
              <a:t>$#,###,###</a:t>
            </a:r>
            <a:endParaRPr lang="en-US" sz="270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5B87D8C-8654-9640-A3D3-428F28F68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1436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A260049-866F-BB4B-9C07-1D1B313A8B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65394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6BCED1-E891-C345-8A14-F9A0F86B3394}"/>
              </a:ext>
            </a:extLst>
          </p:cNvPr>
          <p:cNvSpPr txBox="1">
            <a:spLocks/>
          </p:cNvSpPr>
          <p:nvPr userDrawn="1"/>
        </p:nvSpPr>
        <p:spPr>
          <a:xfrm>
            <a:off x="8086725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/>
              <a:t>$#,###,###</a:t>
            </a:r>
            <a:endParaRPr lang="en-US" sz="270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5ADEC7D-6148-5240-899B-0393590B8C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70244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63D1D7E-7FEC-8B4D-87F3-735BFE626D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4202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77A712EB-9EC2-9A4B-A49A-A88A435999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3124082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</a:t>
            </a:r>
          </a:p>
          <a:p>
            <a:pPr lvl="0"/>
            <a:r>
              <a:rPr lang="en-CA"/>
              <a:t>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slide with a right-aligned image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009488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on the icon to insert a photo.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420591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B25032EA-09AB-6443-9E9B-4AA40EC066F1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289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FA0F771-B34B-A449-9CCE-B7B65D7454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3700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slide with a left-aligned image</a:t>
            </a:r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B00FDF1-C5E7-A547-BFBF-CFFC7147FA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93701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</a:t>
            </a:r>
          </a:p>
          <a:p>
            <a:pPr lvl="0"/>
            <a:r>
              <a:rPr lang="en-CA"/>
              <a:t>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0025B528-57CF-6E4E-B4EA-A1E84904FF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on the icon to insert a photo.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4719CEA-644A-5C4F-AF21-AC48B529E9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11104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3DDE7EC7-7720-034F-A499-E1FC342F64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3700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950A6328-D96A-1E4F-A63C-28564DBB095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87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89" y="0"/>
            <a:ext cx="12191111" cy="6858000"/>
          </a:xfrm>
        </p:spPr>
        <p:txBody>
          <a:bodyPr/>
          <a:lstStyle>
            <a:lvl1pPr marL="0" indent="0">
              <a:buNone/>
              <a:defRPr sz="3000" baseline="0"/>
            </a:lvl1pPr>
            <a:lvl2pPr marL="586109" indent="0">
              <a:buNone/>
              <a:defRPr sz="3600"/>
            </a:lvl2pPr>
            <a:lvl3pPr marL="1172219" indent="0">
              <a:buNone/>
              <a:defRPr sz="3075"/>
            </a:lvl3pPr>
            <a:lvl4pPr marL="1758328" indent="0">
              <a:buNone/>
              <a:defRPr sz="2550"/>
            </a:lvl4pPr>
            <a:lvl5pPr marL="2344438" indent="0">
              <a:buNone/>
              <a:defRPr sz="2550"/>
            </a:lvl5pPr>
            <a:lvl6pPr marL="2930547" indent="0">
              <a:buNone/>
              <a:defRPr sz="2550"/>
            </a:lvl6pPr>
            <a:lvl7pPr marL="3516656" indent="0">
              <a:buNone/>
              <a:defRPr sz="2550"/>
            </a:lvl7pPr>
            <a:lvl8pPr marL="4102766" indent="0">
              <a:buNone/>
              <a:defRPr sz="2550"/>
            </a:lvl8pPr>
            <a:lvl9pPr marL="4688875" indent="0">
              <a:buNone/>
              <a:defRPr sz="2550"/>
            </a:lvl9pPr>
          </a:lstStyle>
          <a:p>
            <a:r>
              <a:rPr lang="en-US"/>
              <a:t>Click on the icon to insert a photo.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6BAF3DF-8C60-744C-9875-A2DDB0E7B2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9523" y="5605156"/>
            <a:ext cx="5532477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E13BE4A3-6693-0C44-9A5F-DCD4629FAF2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78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157207" y="635489"/>
            <a:ext cx="5358134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/>
              <a:t>Click on the icon to insert a photo.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35489"/>
            <a:ext cx="5358701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/>
              <a:t>Click on the icon to insert a photo.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E68C47B-F40A-D749-BA8A-BE1574238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51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3DE2794-D63E-6345-97E4-20E48F83FE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5229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4A4BA4F2-F909-BE49-91F7-2D1B976AED8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C4BED5-F02F-A542-BCEF-50A2662CA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10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DEAWORK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173A6-0ABD-EC48-A0BF-4B8978843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28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22301"/>
            <a:ext cx="8698367" cy="5022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on the icon to insert a photo.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16A0F2-11C2-3D49-8F3E-AAAABDA9557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01CE34A-094D-6845-9103-C540E60A9A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9177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492E8-43A9-2E41-8001-87E177A778F2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C5D5D1F-CBDF-2241-A62B-13C551558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2BF134A-80E9-EC4D-BD4C-08F14EE35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64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+ Title and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9FF189-D254-354B-B9E8-4DB4699D081A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1D7017C-A13A-3D40-AC90-31BF01FC15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1803401"/>
            <a:ext cx="7093623" cy="3840900"/>
          </a:xfrm>
        </p:spPr>
        <p:txBody>
          <a:bodyPr/>
          <a:lstStyle/>
          <a:p>
            <a:r>
              <a:rPr lang="en-US"/>
              <a:t>Click on the icon to insert a graphic.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graphic slide with a title and optional annotation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7CF2C8-2C4D-F84B-ADC8-6602C0D57B3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A5659BC-24E4-8844-ADAE-DA7249D0C5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94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chart or table slide with optional annotation</a:t>
            </a:r>
            <a:endParaRPr lang="en-US"/>
          </a:p>
        </p:txBody>
      </p:sp>
      <p:sp>
        <p:nvSpPr>
          <p:cNvPr id="17" name="Table Placeholder 3"/>
          <p:cNvSpPr>
            <a:spLocks noGrp="1"/>
          </p:cNvSpPr>
          <p:nvPr>
            <p:ph type="tbl" sz="quarter" idx="20" hasCustomPrompt="1"/>
          </p:nvPr>
        </p:nvSpPr>
        <p:spPr>
          <a:xfrm>
            <a:off x="609540" y="1803798"/>
            <a:ext cx="7106147" cy="384095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on the icon to insert a table or select “Insert” ➝ “Chart” from the menu bar to choose a stylized chart.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D1272B-C9AF-8444-8332-AE8FC5DEFDB4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A7117C-5B58-1B45-8D83-D1BB793AF3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27478ECE-6837-EF44-BB21-71529ACDC70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0ACA93D-E602-DE40-9F7D-78FE14C392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information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12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F4B205-D8E9-D548-B10E-F9A821BC13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1488" y="1086707"/>
            <a:ext cx="689024" cy="4228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11100" y="2801043"/>
            <a:ext cx="7769800" cy="165156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3000" baseline="0">
                <a:solidFill>
                  <a:schemeClr val="accent5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Questions? Place a contact prompt message and your email here.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90464" y="2053168"/>
            <a:ext cx="7211074" cy="763559"/>
          </a:xfrm>
        </p:spPr>
        <p:txBody>
          <a:bodyPr anchor="b"/>
          <a:lstStyle>
            <a:lvl1pPr algn="ctr">
              <a:defRPr sz="4049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Thank you message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B353F63-F63D-784B-B247-AB8894BFB4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0208" y="4405737"/>
            <a:ext cx="5851584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 algn="ctr"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err="1"/>
              <a:t>www.mohawkcollege.ca</a:t>
            </a:r>
            <a:r>
              <a:rPr lang="en-CA"/>
              <a:t>/</a:t>
            </a:r>
            <a:r>
              <a:rPr lang="en-CA" err="1"/>
              <a:t>relevantURL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86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-bar.eps">
            <a:extLst>
              <a:ext uri="{FF2B5EF4-FFF2-40B4-BE49-F238E27FC236}">
                <a16:creationId xmlns:a16="http://schemas.microsoft.com/office/drawing/2014/main" id="{1B0252D6-F708-0345-838E-8128E6C60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3BEA5DD-9FFA-9748-ADB6-2BEF08E12A0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DC9FE-ED3A-6843-9789-3C03EC70A9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88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2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Colle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499510-2B45-E647-80FC-C12C02A2C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2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uture Read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9921E-EBF0-804D-A55B-74084FB0A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4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ound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0E11F-2B27-9D41-BA2D-E484EB69CC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IDEAWORK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494BE-4088-234B-90C2-8D755C10EE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6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51698" y="1803401"/>
            <a:ext cx="3474729" cy="3227685"/>
          </a:xfrm>
        </p:spPr>
        <p:txBody>
          <a:bodyPr/>
          <a:lstStyle/>
          <a:p>
            <a:r>
              <a:rPr lang="en-US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5572313" y="2336800"/>
            <a:ext cx="4682310" cy="216088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CA"/>
              <a:t>Person’s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Person and/or Contact Information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71722" y="1803797"/>
            <a:ext cx="4682462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Person’s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571722" y="4498182"/>
            <a:ext cx="4682462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Person’s email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A57FA599-400B-034A-970C-CD34B7C90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C297452-5309-F443-A021-963AF39151E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C4D48F-7713-9841-A2FD-8064A3C3D9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94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499889"/>
            <a:ext cx="10972800" cy="11003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2800" cy="3903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First level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  <a:p>
            <a:pPr lv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1" y="6356351"/>
            <a:ext cx="885052" cy="3651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75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4084-422A-4246-8522-ECCBA4948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3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</p:sldLayoutIdLst>
  <p:hf hdr="0" ftr="0" dt="0"/>
  <p:txStyles>
    <p:titleStyle>
      <a:lvl1pPr algn="l" defTabSz="586109" rtl="0" eaLnBrk="1" latinLnBrk="0" hangingPunct="1">
        <a:lnSpc>
          <a:spcPct val="80000"/>
        </a:lnSpc>
        <a:spcBef>
          <a:spcPct val="0"/>
        </a:spcBef>
        <a:buNone/>
        <a:defRPr sz="4949" b="1" kern="1200">
          <a:solidFill>
            <a:schemeClr val="accent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FontTx/>
        <a:buNone/>
        <a:defRPr sz="24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952428" indent="-366319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515073" indent="-342854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75000"/>
        <a:buFont typeface="Wingdings" pitchFamily="2" charset="2"/>
        <a:buChar char="§"/>
        <a:defRPr sz="2400" kern="1200" baseline="0">
          <a:solidFill>
            <a:schemeClr val="accent5"/>
          </a:solidFill>
          <a:latin typeface="+mn-lt"/>
          <a:ea typeface="+mn-ea"/>
          <a:cs typeface="+mn-cs"/>
        </a:defRPr>
      </a:lvl3pPr>
      <a:lvl4pPr marL="2051383" indent="-293055" algn="l" defTabSz="586109" rtl="0" eaLnBrk="1" latinLnBrk="0" hangingPunct="1">
        <a:lnSpc>
          <a:spcPct val="120000"/>
        </a:lnSpc>
        <a:spcBef>
          <a:spcPct val="20000"/>
        </a:spcBef>
        <a:buClr>
          <a:schemeClr val="accent2"/>
        </a:buClr>
        <a:buSzPct val="100000"/>
        <a:buFont typeface="Courier New" panose="02070309020205020404" pitchFamily="49" charset="0"/>
        <a:buChar char="o"/>
        <a:defRPr sz="1575" kern="1200">
          <a:solidFill>
            <a:schemeClr val="accent4"/>
          </a:solidFill>
          <a:latin typeface="+mn-lt"/>
          <a:ea typeface="+mn-ea"/>
          <a:cs typeface="+mn-cs"/>
        </a:defRPr>
      </a:lvl4pPr>
      <a:lvl5pPr marL="2637492" indent="-293055" algn="l" defTabSz="586109" rtl="0" eaLnBrk="1" latinLnBrk="0" hangingPunct="1">
        <a:spcBef>
          <a:spcPct val="20000"/>
        </a:spcBef>
        <a:buFont typeface="Arial"/>
        <a:buChar char="»"/>
        <a:defRPr sz="2550" kern="1200">
          <a:solidFill>
            <a:schemeClr val="accent5"/>
          </a:solidFill>
          <a:latin typeface="+mn-lt"/>
          <a:ea typeface="+mn-ea"/>
          <a:cs typeface="+mn-cs"/>
        </a:defRPr>
      </a:lvl5pPr>
      <a:lvl6pPr marL="3223602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6pPr>
      <a:lvl7pPr marL="380971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7pPr>
      <a:lvl8pPr marL="439582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8pPr>
      <a:lvl9pPr marL="4981930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1pPr>
      <a:lvl2pPr marL="58610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2pPr>
      <a:lvl3pPr marL="117221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3pPr>
      <a:lvl4pPr marL="175832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4pPr>
      <a:lvl5pPr marL="234443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5pPr>
      <a:lvl6pPr marL="2930547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6pPr>
      <a:lvl7pPr marL="351665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7pPr>
      <a:lvl8pPr marL="410276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8pPr>
      <a:lvl9pPr marL="4688875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-watch.org/2015/06/18/un-expert-urges-encryption-anonymity-online-to-preserve-freedom-of-expression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creativecommons.org/licenses/by-nc-sa/3.0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positek.net/new-laptop-setup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creativecommons.org/licenses/by-sa/3.0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2D8959-7A4E-437E-8343-03AD78AC6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398476"/>
            <a:ext cx="8853181" cy="1635518"/>
          </a:xfrm>
        </p:spPr>
        <p:txBody>
          <a:bodyPr/>
          <a:lstStyle/>
          <a:p>
            <a:r>
              <a:rPr lang="en-US" sz="4950" b="1" i="0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Secure Remote Working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67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How do I get a Firewall?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05018"/>
            <a:ext cx="8710984" cy="468159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are many firewalls available.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might already have one!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Certain operating systems come pre-installed with their own.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Some firewalls are provided by: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computer’s operating system.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Included within an antivirus software.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Some are a hardware device.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179546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Check Firewall Status</a:t>
            </a:r>
          </a:p>
        </p:txBody>
      </p:sp>
      <p:pic>
        <p:nvPicPr>
          <p:cNvPr id="7" name="Picture 6" descr="Visual example of firewall and network settings in Windows 10.">
            <a:extLst>
              <a:ext uri="{FF2B5EF4-FFF2-40B4-BE49-F238E27FC236}">
                <a16:creationId xmlns:a16="http://schemas.microsoft.com/office/drawing/2014/main" id="{404ED9F3-1B9E-4AFF-9929-4B86D6544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723" y="1174920"/>
            <a:ext cx="6471593" cy="502867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9D6898-C1D9-4BC9-9324-2BC451E1C55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On Windows 10 you can see if you have an active firewall in the Windows Security Centre.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5145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Do you have Antivirus Software?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 vert="horz" lIns="0" tIns="0" rIns="0" bIns="0" rtlCol="0" anchor="t">
            <a:noAutofit/>
          </a:bodyPr>
          <a:lstStyle/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Despite the security provided, a firewall is not guaranteed to stop all forms of malware.</a:t>
            </a:r>
            <a:endParaRPr lang="en-US"/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malware has infected your device, then you will need to use an antivirus program to scan your system to remove it.</a:t>
            </a:r>
            <a:endParaRPr lang="en-US" dirty="0">
              <a:ea typeface="Verdana" panose="020B0604030504040204"/>
              <a:cs typeface="Verdana" panose="020B060403050404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It is encouraged to have a primary antivirus scanner, as well as a secondary, portable antivirus for the best chance of removing unwanted viruses and malware.</a:t>
            </a:r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ea typeface="Verdana"/>
              <a:cs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348879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Antivirus Software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Antivirus software helps to detect, isolate, and remove viruses, malware, and other security threats that made it onto a device.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are many types of antivirus software available.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Some are rated higher than others depending on features.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Some may have different tiers of protection based on pricing, or other associated products.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264232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Common Antivirus Features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Anti-Phishing and Anti-Fraud: Automatic scans of email and websites while browsing.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Web Attack Prevention: Filters out websites so they are hidden from view when doing a web search.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Vulnerability Assessment: Checks your device for outdated and vulnerable software.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640016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How to Run an Antivirus Scan (1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Many antivirus software tends to automatically setup routine scans to better protect your computer.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Running multiple scans with different programs is</a:t>
            </a:r>
            <a:br>
              <a:rPr lang="en-US" dirty="0"/>
            </a:br>
            <a:r>
              <a:rPr lang="en-US" dirty="0"/>
              <a:t>also encouraged.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 manually run a scan, open the antivirus program that is installed.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468207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How to Run an Antivirus Scan (2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After opening, usually greeted with a splash screen and a “Scan” button.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can vary depending on the software.</a:t>
            </a:r>
          </a:p>
        </p:txBody>
      </p:sp>
      <p:pic>
        <p:nvPicPr>
          <p:cNvPr id="7" name="Picture 6" descr="Example of an antivirus splash screen">
            <a:extLst>
              <a:ext uri="{FF2B5EF4-FFF2-40B4-BE49-F238E27FC236}">
                <a16:creationId xmlns:a16="http://schemas.microsoft.com/office/drawing/2014/main" id="{5A10AB57-971C-41C1-A098-EC830FA13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778" y="3162366"/>
            <a:ext cx="4047960" cy="293363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612C7E-68D5-4670-BD8C-90367D1148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Consider having a professional help run a more</a:t>
            </a:r>
            <a:br>
              <a:rPr lang="en-US" dirty="0"/>
            </a:br>
            <a:r>
              <a:rPr lang="en-US" dirty="0"/>
              <a:t>in-depth scan.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929664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How to Run an Antivirus Scan (3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If Something is Detected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 summary screen will show what was</a:t>
            </a:r>
            <a:br>
              <a:rPr lang="en-US" dirty="0"/>
            </a:br>
            <a:r>
              <a:rPr lang="en-US" dirty="0"/>
              <a:t>deemed suspicious.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Read the list of detected items to verify the files.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Ensure all suspicious files are checked.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Quarantine the checked items by clicking the appropriate button.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139451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How to Run an Antivirus Scan (4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If Something is Detected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Restart your system.</a:t>
            </a:r>
          </a:p>
          <a:p>
            <a:pPr lvl="2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Ensures no lingering malware that was quarantined is still running in the background.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Delete/Clean the quarantined malware to fully remove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411149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What are my Antivirus Options?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Some of the most well received antivirus software available on Windows, Mac, and Linux operating systems are: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Norton Antivirus Plus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Bitdefender Antivirus Plus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Webroot </a:t>
            </a:r>
            <a:r>
              <a:rPr lang="en-US" dirty="0" err="1"/>
              <a:t>SecureAnywhere</a:t>
            </a:r>
            <a:r>
              <a:rPr lang="en-US" dirty="0"/>
              <a:t> Antivirus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McAfee Antivirus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Malwarebytes Anti-malware (PC/Mac only)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966291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350644" cy="1001882"/>
          </a:xfrm>
        </p:spPr>
        <p:txBody>
          <a:bodyPr/>
          <a:lstStyle/>
          <a:p>
            <a:r>
              <a:rPr lang="en-US" dirty="0"/>
              <a:t>Learning Outcomes for this Module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78434"/>
            <a:ext cx="9224740" cy="407284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Gain a better understanding of how to protect your data.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advantages of good antivirus and firewall software.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Learn how to secure your network with a VPN.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Importance of separating your work and personal data.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Explore methods of backing up your data.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Understanding that secure remote working goes beyond the computer screen.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89817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What is a VPN?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 have likely seen advertisements for numerous VPN services online.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Ask yourself: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Will I be accessing anything that requires my personal information?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Would I prefer enhanced security and privacy options when browsing the Internet?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I often use public hotspots?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021215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VPN – Virtual Private Network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VPN, short for a Virtual Private Network, which gives your device a higher level of Internet security and privacy.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856E98-09F6-4C24-A8ED-69F145604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32344" y="2724351"/>
            <a:ext cx="4065500" cy="3279957"/>
            <a:chOff x="3001366" y="2724351"/>
            <a:chExt cx="4065500" cy="3279957"/>
          </a:xfrm>
        </p:grpSpPr>
        <p:pic>
          <p:nvPicPr>
            <p:cNvPr id="6" name="Picture 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C50DF6A-8506-449F-9DFA-73FB69F8004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3001366" y="2724351"/>
              <a:ext cx="4065500" cy="304912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B4FDD62-4627-46CC-9B73-A677B35528B0}"/>
                </a:ext>
              </a:extLst>
            </p:cNvPr>
            <p:cNvSpPr txBox="1"/>
            <p:nvPr/>
          </p:nvSpPr>
          <p:spPr>
            <a:xfrm>
              <a:off x="3001366" y="5773476"/>
              <a:ext cx="40655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900" dirty="0">
                  <a:hlinkClick r:id="rId3" tooltip="http://www.ip-watch.org/2015/06/18/un-expert-urges-encryption-anonymity-online-to-preserve-freedom-of-expression/"/>
                </a:rPr>
                <a:t>This Photo</a:t>
              </a:r>
              <a:r>
                <a:rPr lang="en-CA" sz="900" dirty="0"/>
                <a:t> </a:t>
              </a:r>
              <a:r>
                <a:rPr lang="en-CA" sz="900" dirty="0">
                  <a:solidFill>
                    <a:schemeClr val="tx2"/>
                  </a:solidFill>
                </a:rPr>
                <a:t>by Unknown Author is licensed under </a:t>
              </a:r>
              <a:r>
                <a:rPr lang="en-CA" sz="900" dirty="0">
                  <a:hlinkClick r:id="rId4" tooltip="https://creativecommons.org/licenses/by-nc-sa/3.0/"/>
                </a:rPr>
                <a:t>CC BY-SA-NC</a:t>
              </a:r>
              <a:endParaRPr lang="en-CA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638461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What Does a VPN do? (1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masks and encrypts your Internet’s home address:</a:t>
            </a: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Your Internet’s home address is referred to as an Internet Protocol or IP.</a:t>
            </a:r>
            <a:endParaRPr lang="en-US" dirty="0">
              <a:ea typeface="Verdana" panose="020B0604030504040204"/>
              <a:cs typeface="Verdana" panose="020B0604030504040204"/>
            </a:endParaRP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 IP is made up of numbers, but an easier way to imagine it is instead of your address being: “123 Main Street”</a:t>
            </a:r>
            <a:br>
              <a:rPr lang="en-US" dirty="0"/>
            </a:br>
            <a:r>
              <a:rPr lang="en-US" dirty="0"/>
              <a:t>the Internet sees it as: “789 Fake Road” while using a VPN.</a:t>
            </a:r>
            <a:endParaRPr lang="en-US" dirty="0">
              <a:ea typeface="Verdana"/>
              <a:cs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968016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What Does a VPN do? (2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Connecting to the Internet and browsing without a VPN enables any site or network you access to see your IP Address.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Enables secure private browsing even on unsecured public Wi-Fi.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Can help protect against identity theft by protecting any private and personal information sent and received over a network.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936384-02AE-4775-B351-03B707963E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Browsing the Internet without a secure connection can expose our browsing habits and possibly private information.</a:t>
            </a:r>
          </a:p>
        </p:txBody>
      </p:sp>
    </p:spTree>
    <p:extLst>
      <p:ext uri="{BB962C8B-B14F-4D97-AF65-F5344CB8AC3E}">
        <p14:creationId xmlns:p14="http://schemas.microsoft.com/office/powerpoint/2010/main" val="1084175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What Does a VPN do? (3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84116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Encrypts your data and adds protection to all your online actions including: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Browsing websites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Sending emails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Video conferencing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Accessing financial accounts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Online shopping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765997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What Does a VPN do? (4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Blocks others on the same network from accessing your data.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Your data is scrambled through encryption, making it unreadable to outside sources.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your organization provides a VPN, be certain to use only theirs when accessing their network.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Your organization may block your connection otherwise as an additional level of security.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943366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What Should I Look for in a VPN?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“Do you want to be able to surf the web anonymously by masking your IP address? Are you afraid that your information could be stolen on public Wi-Fi? Are you a frequent traveler who wants to be able to watch your favorite shows while you’re on the go? A good VPN can help you check all three boxes.” – Norton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F404EC-F835-49CE-A0A1-CC77985A2E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Not all VPN services are made equal, but most of the well-known services will generally offer what you should require.</a:t>
            </a:r>
          </a:p>
        </p:txBody>
      </p:sp>
    </p:spTree>
    <p:extLst>
      <p:ext uri="{BB962C8B-B14F-4D97-AF65-F5344CB8AC3E}">
        <p14:creationId xmlns:p14="http://schemas.microsoft.com/office/powerpoint/2010/main" val="514977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What VPN Services are Available? - 1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Some of the top recommended dedicated VPN services, rated for security, speed, and pricing are: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ExpressVPN</a:t>
            </a:r>
            <a:endParaRPr lang="en-US" dirty="0"/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NordVPN</a:t>
            </a:r>
            <a:endParaRPr lang="en-US" dirty="0"/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Surfshark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Each provides easy one-click setup and multiple device compatibility including mobile devices.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316337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What VPN Services are Available? - 2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Alternatively, many antivirus and firewall software, such as Norton, offer plans that include their own</a:t>
            </a:r>
            <a:br>
              <a:rPr lang="en-US" dirty="0"/>
            </a:br>
            <a:r>
              <a:rPr lang="en-US" dirty="0"/>
              <a:t>VPN solutions.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Relying on a free VPN solution is not recommended.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Often lack the latest security protocols.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They have slow connection speeds.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Lack support for troubleshooting.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119294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Example Features - </a:t>
            </a:r>
            <a:r>
              <a:rPr lang="en-US" dirty="0" err="1"/>
              <a:t>ExpressVPN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47462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Private browsing through encrypted connection.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Network lock and kill-switch.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Blocks all Internet traffic if the VPN</a:t>
            </a:r>
            <a:br>
              <a:rPr lang="en-US" dirty="0"/>
            </a:br>
            <a:r>
              <a:rPr lang="en-US" dirty="0"/>
              <a:t>connection drops.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Split tunneling.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feature that allows a device or some data to be encrypted through VPN and others directly connected to the Internet.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0BFA8D-C9A1-4DDE-91AA-D4F352EC4A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2041183" cy="5075227"/>
          </a:xfrm>
        </p:spPr>
        <p:txBody>
          <a:bodyPr/>
          <a:lstStyle/>
          <a:p>
            <a:r>
              <a:rPr lang="en-US" dirty="0"/>
              <a:t>A network lock ensures that there is no accidental use of the Internet while a device is on an unsecure connection.</a:t>
            </a:r>
          </a:p>
        </p:txBody>
      </p:sp>
    </p:spTree>
    <p:extLst>
      <p:ext uri="{BB962C8B-B14F-4D97-AF65-F5344CB8AC3E}">
        <p14:creationId xmlns:p14="http://schemas.microsoft.com/office/powerpoint/2010/main" val="333431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406233"/>
            <a:ext cx="7250674" cy="1635358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687308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Your Home Network - Routers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When setting up a network in a home it is most common to have a router.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Routers allow for multiple devices to connect to a network through both wired ethernet and wireless.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Wireless routers are necessary for creating a</a:t>
            </a:r>
            <a:br>
              <a:rPr lang="en-US" dirty="0"/>
            </a:br>
            <a:r>
              <a:rPr lang="en-US" dirty="0"/>
              <a:t>Wi-Fi network.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Include multiple security options for safe networking.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212252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Types of Routers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53209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are many types of routers designed for different purposes.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Most modern routers are designed to be wireless with various speed options.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Popular brands include ASUS, Linksys, </a:t>
            </a:r>
            <a:r>
              <a:rPr lang="en-US" dirty="0" err="1"/>
              <a:t>Netgear</a:t>
            </a:r>
            <a:r>
              <a:rPr lang="en-US" dirty="0"/>
              <a:t>, and D-Link routers.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215440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How to Secure your Home Router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Ensure Wi-Fi is encrypted with a strong password.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Settings will show either WPA2 or WPA3 as the encryption method.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Change your router’s password from the default one provided.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Disable WPS or similar features, that allows for a one-button operation to connect to a network, ignoring security keys.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9C0B7B-CD5E-43B3-8218-BF372578603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Many individuals never change their router’s password, so while the network itself is protected, untrusted sources could still potentially access the router’s main settings.</a:t>
            </a:r>
          </a:p>
        </p:txBody>
      </p:sp>
    </p:spTree>
    <p:extLst>
      <p:ext uri="{BB962C8B-B14F-4D97-AF65-F5344CB8AC3E}">
        <p14:creationId xmlns:p14="http://schemas.microsoft.com/office/powerpoint/2010/main" val="3027761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102570" cy="1001980"/>
          </a:xfrm>
        </p:spPr>
        <p:txBody>
          <a:bodyPr/>
          <a:lstStyle/>
          <a:p>
            <a:r>
              <a:rPr lang="en-US" dirty="0"/>
              <a:t>Data Backup Options – Physical Drives</a:t>
            </a:r>
            <a:br>
              <a:rPr lang="en-US" dirty="0"/>
            </a:br>
            <a:r>
              <a:rPr lang="en-US" dirty="0"/>
              <a:t>(1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669537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USB Flash Drives and External Hard Disk Drives.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Are easy plug-and-play solutions for moving data between devices without a network.</a:t>
            </a:r>
          </a:p>
        </p:txBody>
      </p:sp>
      <p:pic>
        <p:nvPicPr>
          <p:cNvPr id="6" name="Picture 5" descr="Picture of a USB stick and an external hard drive.">
            <a:extLst>
              <a:ext uri="{FF2B5EF4-FFF2-40B4-BE49-F238E27FC236}">
                <a16:creationId xmlns:a16="http://schemas.microsoft.com/office/drawing/2014/main" id="{3468FD04-E3CB-4DBA-A90C-8BCA2DCC1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00000" y="3429000"/>
            <a:ext cx="3764283" cy="22836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482E02-AF3E-4F13-81FB-DB59DD81DC2A}"/>
              </a:ext>
            </a:extLst>
          </p:cNvPr>
          <p:cNvSpPr txBox="1"/>
          <p:nvPr/>
        </p:nvSpPr>
        <p:spPr>
          <a:xfrm>
            <a:off x="5767686" y="5791456"/>
            <a:ext cx="36616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>
                <a:hlinkClick r:id="rId3" tooltip="https://positek.net/new-laptop-setup/"/>
              </a:rPr>
              <a:t>This Photo</a:t>
            </a:r>
            <a:r>
              <a:rPr lang="en-CA" sz="900" dirty="0"/>
              <a:t> </a:t>
            </a:r>
            <a:r>
              <a:rPr lang="en-CA" sz="900" dirty="0">
                <a:solidFill>
                  <a:schemeClr val="tx2"/>
                </a:solidFill>
              </a:rPr>
              <a:t>by Unknown Author is licensed under </a:t>
            </a:r>
            <a:r>
              <a:rPr lang="en-CA" sz="900" dirty="0">
                <a:hlinkClick r:id="rId4" tooltip="https://creativecommons.org/licenses/by-sa/3.0/"/>
              </a:rPr>
              <a:t>CC BY-SA</a:t>
            </a:r>
            <a:endParaRPr lang="en-CA" sz="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64078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102570" cy="1001980"/>
          </a:xfrm>
        </p:spPr>
        <p:txBody>
          <a:bodyPr/>
          <a:lstStyle/>
          <a:p>
            <a:r>
              <a:rPr lang="en-US" dirty="0"/>
              <a:t>Data Backup Options – Physical Drives</a:t>
            </a:r>
            <a:br>
              <a:rPr lang="en-US" dirty="0"/>
            </a:br>
            <a:r>
              <a:rPr lang="en-US" dirty="0"/>
              <a:t>(2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669537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Compatible with most computers.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Many modern drives have Wi-Fi capabilities, allowing for personalized cloud storage.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Avoid cheap drives that have a higher risk of failure.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Can be misplaced and lost.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Easy to damage or break and lose data as a result.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5757660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Physical Drive Brands You Can Trust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56725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USB Flash Drives: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Lexar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SanDisk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Kingston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External Hard Disk Drives (HDD):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Western Digital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Seagate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LaCie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62687A-D1F9-4C6B-B250-2F8BF029F15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11117" y="576274"/>
            <a:ext cx="1996245" cy="5075227"/>
          </a:xfrm>
        </p:spPr>
        <p:txBody>
          <a:bodyPr/>
          <a:lstStyle/>
          <a:p>
            <a:r>
              <a:rPr lang="en-US" dirty="0"/>
              <a:t>Do not insert an unknown USB device into your computer. It may contain malware.</a:t>
            </a:r>
          </a:p>
        </p:txBody>
      </p:sp>
    </p:spTree>
    <p:extLst>
      <p:ext uri="{BB962C8B-B14F-4D97-AF65-F5344CB8AC3E}">
        <p14:creationId xmlns:p14="http://schemas.microsoft.com/office/powerpoint/2010/main" val="19487085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Data Backup – Cloud Storage - Good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Online storage that is accessible if your device is connected to the Internet.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No need to carry around a physical drive.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Data is easily sharable between multiple devices</a:t>
            </a:r>
            <a:br>
              <a:rPr lang="en-US" dirty="0"/>
            </a:br>
            <a:r>
              <a:rPr lang="en-US" dirty="0"/>
              <a:t>and users.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Very unlikely for any data loss to occur.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0418490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Data Backup – Cloud Storage - Bad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Security and privacy concerns by relying on a third-party for data storage.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Internet connection speed determines how quickly files are transferred.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Costs of cloud storage and bandwidth usage.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37185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Cloud Storage Security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When looking for a cloud storage solution, ask the following questions: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Does the data reside in Canada?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Does the service properly encrypt data?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Is password protection offered per file?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Are there security access level options?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Has the company ever experienced a data breach in the past?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1647714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Cloud Storage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Some popular cloud storage options for business and personal use are: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Dropbox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Microsoft OneDrive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Google Drive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IDrive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99152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AB91C5-B4F2-4EEF-ABA4-06DF0A1BE7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Secure Remote Working – What?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76039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Working remotely has become essential for</a:t>
            </a:r>
            <a:br>
              <a:rPr lang="en-US" dirty="0"/>
            </a:br>
            <a:r>
              <a:rPr lang="en-US" dirty="0"/>
              <a:t>modern businesses.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Remote work environments, such as the home, often lack the same safeguards the office provides.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lack of proper security tools, such as an antivirus, increases the risk of malware getting into a computer.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Many individuals access networks without understanding the risks of an unsecure connection.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7839481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2257-47FF-453F-8CC6-067FBCF39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214" y="2194145"/>
            <a:ext cx="10933572" cy="1635358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9477174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In Conclusion (1 of 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8960526" cy="4474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Always have a firewall, it is your first line of protection against malware and cybercriminals.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Firewalls are not perfect and will not prevent all malware from getting onto your device.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Have at least one antivirus software installed, having multiple is encouraged.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Never turn off or disable security software.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Keep your software updated.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41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033252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In Conclusion (2 of 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8960526" cy="4474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VPN can greatly improve your security and privacy on the Internet.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VPNs can secure your connection, even on unsecured public networks.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Never connect to a public hotspot without a VPN if you plan to work, lookup financial information, or browse social media.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Using a VPN can help protect against identity theft.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42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5429978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In Conclusion (3 of 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8960526" cy="4474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VPN will prevent websites from tracking your browsing and online shopping habits.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Always use your organization’s VPN for work if they have one.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Keep your home network secure.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Change your router’s default password and ensure your Wi-Fi network has a strong encrypted password.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43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9156950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In Conclusion (4 of 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8960526" cy="4474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Always keep your work and personal data separate.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use a work device for personal usage.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 only have one device: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Ensure all work-related documents are closed when in personal use.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Consider storing all work documents on an external drive only to secure them in the event your device becomes compromised.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44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2217845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In Conclusion (5 of 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8960526" cy="4474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Regularly backup your data, both physical storage and cloud storage options are available.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Block sightlines in public and lock your devices when not in use.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Never leave a device such as a laptop unattended.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Remote security goes beyond our devices.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Think about your surroundings when discussing personal and private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45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1515208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In Conclusion (6 of 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8960526" cy="447408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different strong passwords for all your accounts.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two-factor authentication whenever possible.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Stay alerted of suspicious activity by enabling security alerts on all of your accounts.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Only use software and hardware approved by your organization.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46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1648080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16545-3BDF-4E9E-BD22-9F740692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Canadian Internet Registration Authority (CIRA)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62454-8E94-448D-8833-0F5FC2DD11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These modules were made possible by the contributions of CIRA and their Community Investment Program.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6B46A-9EEA-4163-9E7B-73B751A86E8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2EEBFD-C4C2-4092-9D62-C5E4CE19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44" y="2917826"/>
            <a:ext cx="4762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414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(1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 dirty="0">
                <a:solidFill>
                  <a:schemeClr val="accent5"/>
                </a:solidFill>
                <a:effectLst/>
              </a:rPr>
              <a:t>"Secure remote work." </a:t>
            </a:r>
            <a:r>
              <a:rPr lang="en-US" sz="2000" i="1" kern="1200" baseline="0" dirty="0">
                <a:solidFill>
                  <a:schemeClr val="accent5"/>
                </a:solidFill>
                <a:effectLst/>
              </a:rPr>
              <a:t>Microsoft</a:t>
            </a:r>
            <a:r>
              <a:rPr lang="en-US" sz="2000" kern="1200" baseline="0" dirty="0">
                <a:solidFill>
                  <a:schemeClr val="accent5"/>
                </a:solidFill>
                <a:effectLst/>
              </a:rPr>
              <a:t>, www.microsoft.com/security/blog/secure-remote-work/. Accessed 19 Jan. 2021.</a:t>
            </a:r>
            <a:endParaRPr lang="en-CA" sz="2000" dirty="0">
              <a:effectLst/>
            </a:endParaRPr>
          </a:p>
          <a:p>
            <a:pPr marL="342900" indent="-3429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 dirty="0">
                <a:solidFill>
                  <a:schemeClr val="accent5"/>
                </a:solidFill>
                <a:effectLst/>
              </a:rPr>
              <a:t>Laws, Alex. "8 Best Practices for Working Remotely." </a:t>
            </a:r>
            <a:r>
              <a:rPr lang="en-US" sz="2000" i="1" kern="1200" baseline="0" dirty="0">
                <a:solidFill>
                  <a:schemeClr val="accent5"/>
                </a:solidFill>
                <a:effectLst/>
              </a:rPr>
              <a:t>CI Security</a:t>
            </a:r>
            <a:r>
              <a:rPr lang="en-US" sz="2000" kern="1200" baseline="0" dirty="0">
                <a:solidFill>
                  <a:schemeClr val="accent5"/>
                </a:solidFill>
                <a:effectLst/>
              </a:rPr>
              <a:t>, </a:t>
            </a:r>
            <a:r>
              <a:rPr lang="en-US" sz="2000" kern="1200" baseline="0" dirty="0" err="1">
                <a:solidFill>
                  <a:schemeClr val="accent5"/>
                </a:solidFill>
                <a:effectLst/>
              </a:rPr>
              <a:t>ci.security</a:t>
            </a:r>
            <a:r>
              <a:rPr lang="en-US" sz="2000" kern="1200" baseline="0" dirty="0">
                <a:solidFill>
                  <a:schemeClr val="accent5"/>
                </a:solidFill>
                <a:effectLst/>
              </a:rPr>
              <a:t>/resources/news/article/8-best-practices-for-working-remotely. Accessed 19 Jan. 2021. </a:t>
            </a:r>
            <a:endParaRPr lang="en-CA" sz="2000" dirty="0">
              <a:effectLst/>
            </a:endParaRPr>
          </a:p>
          <a:p>
            <a:pPr marL="342900" indent="-3429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Raywood, Dan. "Top Ten: Ways to Secure Remote Workers." </a:t>
            </a:r>
            <a:r>
              <a:rPr lang="en-US" sz="2000" i="1" kern="1200" baseline="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info security group</a:t>
            </a:r>
            <a:r>
              <a:rPr lang="en-US" sz="2000" kern="1200" baseline="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, Sept. 2020, www.infosecurity-magazine.com/magazine-features/top-ten-secure-remote-workers/. Accessed 20 Jan. 2021.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48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8436652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(2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 dirty="0">
                <a:solidFill>
                  <a:schemeClr val="accent5"/>
                </a:solidFill>
                <a:effectLst/>
              </a:rPr>
              <a:t>Martins, Andrew. "Cybersecurity Tips for Working From Home." </a:t>
            </a:r>
            <a:r>
              <a:rPr lang="en-US" sz="2000" i="1" kern="1200" baseline="0" dirty="0">
                <a:solidFill>
                  <a:schemeClr val="accent5"/>
                </a:solidFill>
                <a:effectLst/>
              </a:rPr>
              <a:t>Business News Daily</a:t>
            </a:r>
            <a:r>
              <a:rPr lang="en-US" sz="2000" kern="1200" baseline="0" dirty="0">
                <a:solidFill>
                  <a:schemeClr val="accent5"/>
                </a:solidFill>
                <a:effectLst/>
              </a:rPr>
              <a:t>, June 2020, www.businessnewsdaily.com/15701-coronavirus-remote-cybersecurity.html. Accessed 20 Jan. 2021</a:t>
            </a:r>
            <a:endParaRPr lang="en-CA" sz="2000" dirty="0">
              <a:effectLst/>
            </a:endParaRPr>
          </a:p>
          <a:p>
            <a:pPr marL="342900" indent="-3429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 dirty="0">
                <a:solidFill>
                  <a:schemeClr val="accent5"/>
                </a:solidFill>
                <a:effectLst/>
              </a:rPr>
              <a:t>Rivera, Andreas. "8 Benefits of Online Data Storage." </a:t>
            </a:r>
            <a:r>
              <a:rPr lang="en-US" sz="2000" i="1" kern="1200" baseline="0" dirty="0">
                <a:solidFill>
                  <a:schemeClr val="accent5"/>
                </a:solidFill>
                <a:effectLst/>
              </a:rPr>
              <a:t>Business News Daily</a:t>
            </a:r>
            <a:r>
              <a:rPr lang="en-US" sz="2000" kern="1200" baseline="0" dirty="0">
                <a:solidFill>
                  <a:schemeClr val="accent5"/>
                </a:solidFill>
                <a:effectLst/>
              </a:rPr>
              <a:t>, Jan. 2019, www.businessnewsdaily.com/6294-benefits-of-online-data-storage.html. Accessed 20 Jan. 2021.</a:t>
            </a:r>
            <a:endParaRPr lang="en-CA" sz="2000" dirty="0">
              <a:effectLst/>
            </a:endParaRPr>
          </a:p>
          <a:p>
            <a:pPr marL="342900" indent="-3429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"What is a virtual machine?" </a:t>
            </a:r>
            <a:r>
              <a:rPr lang="en-US" sz="2000" i="1" kern="1200" baseline="0" dirty="0" err="1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vmware</a:t>
            </a:r>
            <a:r>
              <a:rPr lang="en-US" sz="2000" kern="1200" baseline="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, www.vmware.com/topics/glossary/content/virtual-machine. Accessed 25 Jan. 2021.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49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559969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1A00BA-69D1-4AD7-B9F6-C085194780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1" y="499889"/>
            <a:ext cx="9000000" cy="720000"/>
          </a:xfrm>
        </p:spPr>
        <p:txBody>
          <a:bodyPr/>
          <a:lstStyle/>
          <a:p>
            <a:pPr rtl="0" eaLnBrk="1" latinLnBrk="0" hangingPunct="1"/>
            <a:r>
              <a:rPr lang="en-US" sz="3300" kern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Secure Remote Working – Why?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3C4FD-5208-4896-847E-5608E8C2DB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76039"/>
            <a:ext cx="8710984" cy="427524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is your responsibility to protect yourself and your organization’s information when working.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Working with a vulnerable network can have</a:t>
            </a:r>
            <a:br>
              <a:rPr lang="en-US" dirty="0"/>
            </a:br>
            <a:r>
              <a:rPr lang="en-US" dirty="0"/>
              <a:t>severe consequences.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Access to personal and corporate information can cause a lot of damage.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Damages can include stolen data, harm to an organization’s image, and costly legal fees.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4C283-661F-4F67-B31F-D54720693C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891376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(3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 dirty="0">
                <a:solidFill>
                  <a:schemeClr val="accent5"/>
                </a:solidFill>
                <a:effectLst/>
              </a:rPr>
              <a:t>O'Driscoll, Aimee. "13 cybersecurity tips for staff working remotely." </a:t>
            </a:r>
            <a:r>
              <a:rPr lang="en-US" sz="2000" i="1" kern="1200" baseline="0" dirty="0" err="1">
                <a:solidFill>
                  <a:schemeClr val="accent5"/>
                </a:solidFill>
                <a:effectLst/>
              </a:rPr>
              <a:t>comparitech</a:t>
            </a:r>
            <a:r>
              <a:rPr lang="en-US" sz="2000" kern="1200" baseline="0" dirty="0">
                <a:solidFill>
                  <a:schemeClr val="accent5"/>
                </a:solidFill>
                <a:effectLst/>
              </a:rPr>
              <a:t>, Mar. 2020, www.comparitech.com/blog/information-security/security-remote-working/. Accessed 21 Jan. 2021. </a:t>
            </a:r>
            <a:endParaRPr lang="en-CA" sz="2000" dirty="0">
              <a:effectLst/>
            </a:endParaRPr>
          </a:p>
          <a:p>
            <a:pPr marL="342900" indent="-3429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 dirty="0">
                <a:solidFill>
                  <a:schemeClr val="accent5"/>
                </a:solidFill>
                <a:effectLst/>
              </a:rPr>
              <a:t>"What is a firewall?" </a:t>
            </a:r>
            <a:r>
              <a:rPr lang="en-US" sz="2000" i="1" kern="1200" baseline="0" dirty="0">
                <a:solidFill>
                  <a:schemeClr val="accent5"/>
                </a:solidFill>
                <a:effectLst/>
              </a:rPr>
              <a:t>Cisco</a:t>
            </a:r>
            <a:r>
              <a:rPr lang="en-US" sz="2000" kern="1200" baseline="0" dirty="0">
                <a:solidFill>
                  <a:schemeClr val="accent5"/>
                </a:solidFill>
                <a:effectLst/>
              </a:rPr>
              <a:t>, 2020, www.cisco.com/c/en_ca/products/security/firewalls/what-is-a-firewall.html. Accessed 21 Jan. 2021. </a:t>
            </a:r>
            <a:endParaRPr lang="en-CA" sz="2000" dirty="0">
              <a:effectLst/>
            </a:endParaRPr>
          </a:p>
          <a:p>
            <a:pPr marL="342900" indent="-3429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Johansen, Alison G. "What is antivirus software?" </a:t>
            </a:r>
            <a:r>
              <a:rPr lang="en-US" sz="2000" i="1" kern="1200" baseline="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Norton</a:t>
            </a:r>
            <a:r>
              <a:rPr lang="en-US" sz="2000" kern="1200" baseline="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, Feb. 2019, us.norton.com/internetsecurity-malware-what-is-antivirus.html. Accessed 21 Jan. 2021.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50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0433143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(4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 dirty="0" err="1">
                <a:solidFill>
                  <a:schemeClr val="accent5"/>
                </a:solidFill>
                <a:effectLst/>
              </a:rPr>
              <a:t>Symanovich</a:t>
            </a:r>
            <a:r>
              <a:rPr lang="en-US" sz="2000" kern="1200" baseline="0" dirty="0">
                <a:solidFill>
                  <a:schemeClr val="accent5"/>
                </a:solidFill>
                <a:effectLst/>
              </a:rPr>
              <a:t>, Steve. "What is a VPN?" </a:t>
            </a:r>
            <a:r>
              <a:rPr lang="en-US" sz="2000" i="1" kern="1200" baseline="0" dirty="0">
                <a:solidFill>
                  <a:schemeClr val="accent5"/>
                </a:solidFill>
                <a:effectLst/>
              </a:rPr>
              <a:t>Norton</a:t>
            </a:r>
            <a:r>
              <a:rPr lang="en-US" sz="2000" kern="1200" baseline="0" dirty="0">
                <a:solidFill>
                  <a:schemeClr val="accent5"/>
                </a:solidFill>
                <a:effectLst/>
              </a:rPr>
              <a:t>, Jan. 2021, us.norton.com/internetsecurity-privacy-what-is-a-vpn.html. Accessed 21 Jan. 2021. </a:t>
            </a:r>
            <a:endParaRPr lang="en-CA" sz="2000" dirty="0">
              <a:effectLst/>
            </a:endParaRPr>
          </a:p>
          <a:p>
            <a:pPr marL="342900" indent="-342900" rtl="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 dirty="0">
                <a:solidFill>
                  <a:schemeClr val="accent5"/>
                </a:solidFill>
                <a:effectLst/>
              </a:rPr>
              <a:t>Tunggal, Abi T. "25 Working from Home Security Tips for Staff and Employers." </a:t>
            </a:r>
            <a:r>
              <a:rPr lang="en-US" sz="2000" i="1" kern="1200" baseline="0" dirty="0" err="1">
                <a:solidFill>
                  <a:schemeClr val="accent5"/>
                </a:solidFill>
                <a:effectLst/>
              </a:rPr>
              <a:t>UpGuard</a:t>
            </a:r>
            <a:r>
              <a:rPr lang="en-US" sz="2000" kern="1200" baseline="0" dirty="0">
                <a:solidFill>
                  <a:schemeClr val="accent5"/>
                </a:solidFill>
                <a:effectLst/>
              </a:rPr>
              <a:t>, Oct. 2020, www.upguard.com/blog/working-from-home-security-tips. Accessed 22 Jan. 2021. </a:t>
            </a:r>
            <a:endParaRPr lang="en-CA" sz="2000" dirty="0">
              <a:effectLst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200" baseline="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Hodge, Rae, and David Gewirtz. "Best VPN service of 2021." </a:t>
            </a:r>
            <a:r>
              <a:rPr lang="en-US" sz="2000" i="1" kern="1200" baseline="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CNET</a:t>
            </a:r>
            <a:r>
              <a:rPr lang="en-US" sz="2000" kern="1200" baseline="0" dirty="0">
                <a:solidFill>
                  <a:schemeClr val="accent5"/>
                </a:solidFill>
                <a:effectLst/>
                <a:latin typeface="+mn-lt"/>
                <a:ea typeface="+mn-ea"/>
                <a:cs typeface="+mn-cs"/>
              </a:rPr>
              <a:t>, Jan. 2021, www.cnet.com/news/best-vpn/. Accessed 23 Jan. 2021.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51</a:t>
            </a:fld>
            <a:endParaRPr lang="en-US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759913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Self Check-Up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you use public Wi-Fi?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Have you accessed your social media accounts or financial accounts on a work device?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Have you ever accepted an incoming connection on a website without verifying the connection?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Answering “yes” to any of these could be a potential security risk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381229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E025-5217-4B01-9CCF-D7329AA11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1799758"/>
            <a:ext cx="9413288" cy="1635358"/>
          </a:xfrm>
        </p:spPr>
        <p:txBody>
          <a:bodyPr/>
          <a:lstStyle/>
          <a:p>
            <a:r>
              <a:rPr lang="en-US" dirty="0"/>
              <a:t>Tools for Remote 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2729C-69D5-4B0F-9C74-FA39ED571A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Software to use and actions to take to improve your security while working remotely</a:t>
            </a:r>
          </a:p>
        </p:txBody>
      </p:sp>
    </p:spTree>
    <p:extLst>
      <p:ext uri="{BB962C8B-B14F-4D97-AF65-F5344CB8AC3E}">
        <p14:creationId xmlns:p14="http://schemas.microsoft.com/office/powerpoint/2010/main" val="32617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Firewall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Firewalls exist to prevent security threats such as malware and cybercriminals from being able to gain access to a network or device.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is a security tool for a network that monitors incoming and outgoing traffic and will allow, or block connections based on the set security rules.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Consider it the first line of defense against threats to your devices and network.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062889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Firewall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Imagine your network is an island surrounded by a wall of flames: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Approved connections, such as your organization’s remote network, can safely pass through the flames with no difficulty.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Unapproved connections, such as a random site on the Internet, find the flames too hot and cannot pass through.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6969365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ohawk-">
      <a:dk1>
        <a:srgbClr val="FFFFF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990033"/>
      </a:accent2>
      <a:accent3>
        <a:srgbClr val="FF9933"/>
      </a:accent3>
      <a:accent4>
        <a:srgbClr val="990033"/>
      </a:accent4>
      <a:accent5>
        <a:srgbClr val="333333"/>
      </a:accent5>
      <a:accent6>
        <a:srgbClr val="B4B2B5"/>
      </a:accent6>
      <a:hlink>
        <a:srgbClr val="FF9933"/>
      </a:hlink>
      <a:folHlink>
        <a:srgbClr val="660033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B0EF65F9E7FC41824821C47FD36B9B" ma:contentTypeVersion="4" ma:contentTypeDescription="Create a new document." ma:contentTypeScope="" ma:versionID="8efefdf3898c059511167c75db1d4c56">
  <xsd:schema xmlns:xsd="http://www.w3.org/2001/XMLSchema" xmlns:xs="http://www.w3.org/2001/XMLSchema" xmlns:p="http://schemas.microsoft.com/office/2006/metadata/properties" xmlns:ns2="c4644cf9-6f3e-4166-a787-04f8c0d0bcf0" targetNamespace="http://schemas.microsoft.com/office/2006/metadata/properties" ma:root="true" ma:fieldsID="a0530bbcfaefda9348efd977fbd3c586" ns2:_="">
    <xsd:import namespace="c4644cf9-6f3e-4166-a787-04f8c0d0bc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44cf9-6f3e-4166-a787-04f8c0d0bc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5C3451-28C3-44CE-89D3-6939EA6A5A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644cf9-6f3e-4166-a787-04f8c0d0bc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E741DD-9EDF-484E-A991-D9FCB67B8B9E}">
  <ds:schemaRefs>
    <ds:schemaRef ds:uri="http://schemas.microsoft.com/office/infopath/2007/PartnerControls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c4644cf9-6f3e-4166-a787-04f8c0d0bcf0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D8BE701-44A5-48FC-94D9-19251787F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27222</TotalTime>
  <Words>2864</Words>
  <Application>Microsoft Office PowerPoint</Application>
  <PresentationFormat>Widescreen</PresentationFormat>
  <Paragraphs>292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1_Office Theme</vt:lpstr>
      <vt:lpstr>Secure Remote Working</vt:lpstr>
      <vt:lpstr>Learning Outcomes for this Module</vt:lpstr>
      <vt:lpstr>Introduction</vt:lpstr>
      <vt:lpstr>Secure Remote Working – What?</vt:lpstr>
      <vt:lpstr>Secure Remote Working – Why?</vt:lpstr>
      <vt:lpstr>Self Check-Up</vt:lpstr>
      <vt:lpstr>Tools for Remote Security</vt:lpstr>
      <vt:lpstr>Firewall</vt:lpstr>
      <vt:lpstr>Firewall (continued)</vt:lpstr>
      <vt:lpstr>How do I get a Firewall?</vt:lpstr>
      <vt:lpstr>Check Firewall Status</vt:lpstr>
      <vt:lpstr>Do you have Antivirus Software?</vt:lpstr>
      <vt:lpstr>Antivirus Software</vt:lpstr>
      <vt:lpstr>Common Antivirus Features</vt:lpstr>
      <vt:lpstr>How to Run an Antivirus Scan (1 of 4)</vt:lpstr>
      <vt:lpstr>How to Run an Antivirus Scan (2 of 4)</vt:lpstr>
      <vt:lpstr>How to Run an Antivirus Scan (3 of 4)</vt:lpstr>
      <vt:lpstr>How to Run an Antivirus Scan (4 of 4)</vt:lpstr>
      <vt:lpstr>What are my Antivirus Options?</vt:lpstr>
      <vt:lpstr>What is a VPN?</vt:lpstr>
      <vt:lpstr>VPN – Virtual Private Network</vt:lpstr>
      <vt:lpstr>What Does a VPN do? (1 of 4)</vt:lpstr>
      <vt:lpstr>What Does a VPN do? (2 of 4)</vt:lpstr>
      <vt:lpstr>What Does a VPN do? (3 of 4)</vt:lpstr>
      <vt:lpstr>What Does a VPN do? (4 of 4)</vt:lpstr>
      <vt:lpstr>What Should I Look for in a VPN?</vt:lpstr>
      <vt:lpstr>What VPN Services are Available? - 1</vt:lpstr>
      <vt:lpstr>What VPN Services are Available? - 2</vt:lpstr>
      <vt:lpstr>Example Features - ExpressVPN</vt:lpstr>
      <vt:lpstr>Your Home Network - Routers</vt:lpstr>
      <vt:lpstr>Types of Routers</vt:lpstr>
      <vt:lpstr>How to Secure your Home Router</vt:lpstr>
      <vt:lpstr>Data Backup Options – Physical Drives (1 of 2)</vt:lpstr>
      <vt:lpstr>Data Backup Options – Physical Drives (2 of 2)</vt:lpstr>
      <vt:lpstr>Physical Drive Brands You Can Trust</vt:lpstr>
      <vt:lpstr>Data Backup – Cloud Storage - Good</vt:lpstr>
      <vt:lpstr>Data Backup – Cloud Storage - Bad</vt:lpstr>
      <vt:lpstr>Cloud Storage Security</vt:lpstr>
      <vt:lpstr>Cloud Storage Options</vt:lpstr>
      <vt:lpstr>Conclusions</vt:lpstr>
      <vt:lpstr>In Conclusion (1 of 6)</vt:lpstr>
      <vt:lpstr>In Conclusion (2 of 6)</vt:lpstr>
      <vt:lpstr>In Conclusion (3 of 6)</vt:lpstr>
      <vt:lpstr>In Conclusion (4 of 6)</vt:lpstr>
      <vt:lpstr>In Conclusion (5 of 6)</vt:lpstr>
      <vt:lpstr>In Conclusion (6 of 6)</vt:lpstr>
      <vt:lpstr>Canadian Internet Registration Authority (CIRA)</vt:lpstr>
      <vt:lpstr>References (1 of 4)</vt:lpstr>
      <vt:lpstr>References (2 of 4)</vt:lpstr>
      <vt:lpstr>References (3 of 4)</vt:lpstr>
      <vt:lpstr>References (4 of 4)</vt:lpstr>
    </vt:vector>
  </TitlesOfParts>
  <Company>Mohawk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Secure Working</dc:title>
  <dc:creator>Robinson, Lucas</dc:creator>
  <cp:keywords>remote working, security module, training</cp:keywords>
  <cp:lastModifiedBy>Dunda, Brian [Student]</cp:lastModifiedBy>
  <cp:revision>227</cp:revision>
  <dcterms:created xsi:type="dcterms:W3CDTF">2020-10-21T19:20:52Z</dcterms:created>
  <dcterms:modified xsi:type="dcterms:W3CDTF">2021-03-24T18:32:13Z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0x01010069B0EF65F9E7FC41824821C47FD36B9B</vt:lpwstr>
  </property>
</Properties>
</file>