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5" r:id="rId2"/>
    <p:sldId id="306" r:id="rId3"/>
    <p:sldId id="377" r:id="rId4"/>
    <p:sldId id="378" r:id="rId5"/>
    <p:sldId id="379" r:id="rId6"/>
    <p:sldId id="380" r:id="rId7"/>
    <p:sldId id="381" r:id="rId8"/>
    <p:sldId id="390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91" r:id="rId17"/>
    <p:sldId id="389" r:id="rId18"/>
    <p:sldId id="394" r:id="rId19"/>
    <p:sldId id="395" r:id="rId20"/>
    <p:sldId id="396" r:id="rId21"/>
    <p:sldId id="408" r:id="rId22"/>
    <p:sldId id="398" r:id="rId23"/>
    <p:sldId id="397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</p:sldIdLst>
  <p:sldSz cx="16257588" cy="9144000"/>
  <p:notesSz cx="6858000" cy="9144000"/>
  <p:defaultTextStyle>
    <a:defPPr>
      <a:defRPr lang="en-US"/>
    </a:defPPr>
    <a:lvl1pPr marL="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267A52"/>
    <a:srgbClr val="00673E"/>
    <a:srgbClr val="006643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2" autoAdjust="0"/>
    <p:restoredTop sz="90286" autoAdjust="0"/>
  </p:normalViewPr>
  <p:slideViewPr>
    <p:cSldViewPr snapToGrid="0" snapToObjects="1">
      <p:cViewPr varScale="1">
        <p:scale>
          <a:sx n="59" d="100"/>
          <a:sy n="59" d="100"/>
        </p:scale>
        <p:origin x="912" y="62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3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9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0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7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9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9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9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4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36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0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0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0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0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2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2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9814" y="2405062"/>
            <a:ext cx="2167288" cy="20130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18933" y="3115733"/>
            <a:ext cx="4673448" cy="3554008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CA" dirty="0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People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45" y="2405062"/>
            <a:ext cx="46736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18145" y="6824794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297171" y="2405062"/>
            <a:ext cx="2167288" cy="20130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0786290" y="3115733"/>
            <a:ext cx="4673448" cy="3554008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CA" dirty="0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5502" y="2405062"/>
            <a:ext cx="46736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785502" y="6824794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1 column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2pPr>
              <a:defRPr/>
            </a:lvl2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basic 1-column key point slide with no title.</a:t>
            </a:r>
          </a:p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768365"/>
            <a:ext cx="10434239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1 column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6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bulk content slide without a title for long content.</a:t>
            </a:r>
          </a:p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162458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2404534"/>
            <a:ext cx="7147539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7162458" cy="4419601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3115732"/>
            <a:ext cx="7147539" cy="4419602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716245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297170" y="2405062"/>
            <a:ext cx="7147539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2"/>
            <a:ext cx="4644000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2"/>
            <a:ext cx="4673448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130801"/>
            <a:ext cx="4673339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130801"/>
            <a:ext cx="4644000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130801"/>
            <a:ext cx="4673448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0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3"/>
            <a:ext cx="4673339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3"/>
            <a:ext cx="4644000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3"/>
            <a:ext cx="4673448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858406"/>
            <a:ext cx="4673339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858406"/>
            <a:ext cx="4644000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858406"/>
            <a:ext cx="4673448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5" y="5147735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0786183" y="5147735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2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63153"/>
            <a:ext cx="7162458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169" y="3263153"/>
            <a:ext cx="7147539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2" y="2405062"/>
            <a:ext cx="7162457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97168" y="2405062"/>
            <a:ext cx="7147539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3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63153"/>
            <a:ext cx="4660827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263153"/>
            <a:ext cx="4658525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60826" cy="710671"/>
          </a:xfrm>
        </p:spPr>
        <p:txBody>
          <a:bodyPr/>
          <a:lstStyle>
            <a:lvl1pPr>
              <a:lnSpc>
                <a:spcPct val="100000"/>
              </a:lnSpc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798531" y="3263153"/>
            <a:ext cx="4662829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798530" y="2405062"/>
            <a:ext cx="4662829" cy="710671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12882" y="5972486"/>
            <a:ext cx="4673339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0786183" y="5972486"/>
            <a:ext cx="4658525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0786182" y="5147735"/>
            <a:ext cx="4658525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807947" y="5972486"/>
            <a:ext cx="4643998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5807946" y="5147735"/>
            <a:ext cx="4643998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6 columns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81082"/>
            <a:ext cx="4673339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281082"/>
            <a:ext cx="4658525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07947" y="3281082"/>
            <a:ext cx="4643998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6" y="2405062"/>
            <a:ext cx="4643998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3860800"/>
            <a:ext cx="4660825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4000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75441"/>
            <a:ext cx="4660826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41575"/>
            <a:ext cx="4660825" cy="1260195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3860800"/>
            <a:ext cx="4660824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3999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70120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715616" y="2900693"/>
            <a:ext cx="864783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207036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52532" y="2900693"/>
            <a:ext cx="864782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2143953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2589840" y="2900693"/>
            <a:ext cx="864000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8024100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70120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715616" y="2900693"/>
            <a:ext cx="864783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207036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52532" y="2900693"/>
            <a:ext cx="864782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2143953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2589840" y="2900693"/>
            <a:ext cx="864000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8024100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3287077" y="829734"/>
            <a:ext cx="9683434" cy="75014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5366" y="838200"/>
            <a:ext cx="14646856" cy="7467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80794" y="2552251"/>
            <a:ext cx="1029600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01893" y="3012628"/>
            <a:ext cx="9653802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1893" y="5643918"/>
            <a:ext cx="9653802" cy="388804"/>
          </a:xfrm>
        </p:spPr>
        <p:txBody>
          <a:bodyPr anchor="ctr"/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34290" y="2552251"/>
            <a:ext cx="5675526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2351" y="3027868"/>
            <a:ext cx="4919405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12351" y="5702027"/>
            <a:ext cx="4919405" cy="388804"/>
          </a:xfrm>
        </p:spPr>
        <p:txBody>
          <a:bodyPr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8458890" y="2552251"/>
            <a:ext cx="5675526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36951" y="3027868"/>
            <a:ext cx="4919405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6951" y="5702027"/>
            <a:ext cx="4919405" cy="388804"/>
          </a:xfrm>
        </p:spPr>
        <p:txBody>
          <a:bodyPr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207715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45570" y="2552251"/>
            <a:ext cx="454083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23632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2240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5864462" y="2552251"/>
            <a:ext cx="4540830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2524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1132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10783354" y="2552251"/>
            <a:ext cx="4540830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1416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40024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99467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7484182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right-aligned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346896" y="0"/>
            <a:ext cx="6910691" cy="914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228551" y="7552975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2380" y="768365"/>
            <a:ext cx="7484182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left-aligned image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2381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910691" cy="914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1655" y="7552975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2380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86" y="0"/>
            <a:ext cx="16256402" cy="9144000"/>
          </a:xfrm>
        </p:spPr>
        <p:txBody>
          <a:bodyPr/>
          <a:lstStyle>
            <a:lvl1pPr marL="0" indent="0">
              <a:buNone/>
              <a:defRPr sz="4000" baseline="0"/>
            </a:lvl1pPr>
            <a:lvl2pPr marL="781583" indent="0">
              <a:buNone/>
              <a:defRPr sz="4800"/>
            </a:lvl2pPr>
            <a:lvl3pPr marL="1563167" indent="0">
              <a:buNone/>
              <a:defRPr sz="4100"/>
            </a:lvl3pPr>
            <a:lvl4pPr marL="2344750" indent="0">
              <a:buNone/>
              <a:defRPr sz="3400"/>
            </a:lvl4pPr>
            <a:lvl5pPr marL="3126334" indent="0">
              <a:buNone/>
              <a:defRPr sz="3400"/>
            </a:lvl5pPr>
            <a:lvl6pPr marL="3907917" indent="0">
              <a:buNone/>
              <a:defRPr sz="3400"/>
            </a:lvl6pPr>
            <a:lvl7pPr marL="4689500" indent="0">
              <a:buNone/>
              <a:defRPr sz="3400"/>
            </a:lvl7pPr>
            <a:lvl8pPr marL="5471084" indent="0">
              <a:buNone/>
              <a:defRPr sz="3400"/>
            </a:lvl8pPr>
            <a:lvl9pPr marL="6252667" indent="0">
              <a:buNone/>
              <a:defRPr sz="340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0231" y="7552975"/>
            <a:ext cx="737735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210410" y="847319"/>
            <a:ext cx="7144877" cy="6696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47319"/>
            <a:ext cx="7145633" cy="6696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6303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37399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817" y="816563"/>
            <a:ext cx="3771900" cy="7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29734"/>
            <a:ext cx="11598955" cy="669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9625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8" y="2404534"/>
            <a:ext cx="9459088" cy="51212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graphic slide with a title and optional annotation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chart or table slide with optional annotation</a:t>
            </a:r>
            <a:endParaRPr lang="en-US" dirty="0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812800" y="2405063"/>
            <a:ext cx="9475788" cy="51212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information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400" y="1448943"/>
            <a:ext cx="918788" cy="5638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8421" y="3734724"/>
            <a:ext cx="10360746" cy="220209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 baseline="0">
                <a:solidFill>
                  <a:schemeClr val="accent5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Place a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0943" y="2737557"/>
            <a:ext cx="9615704" cy="1018079"/>
          </a:xfrm>
        </p:spPr>
        <p:txBody>
          <a:bodyPr anchor="b"/>
          <a:lstStyle>
            <a:lvl1pPr algn="ctr"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7357" y="5953749"/>
            <a:ext cx="7802874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err="1"/>
              <a:t>www.mohawkcollege.ca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4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817" y="816563"/>
            <a:ext cx="3771900" cy="7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469172" y="2404534"/>
            <a:ext cx="4633424" cy="4303580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430477" y="3115733"/>
            <a:ext cx="6243690" cy="288118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 dirty="0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Person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29688" y="2405062"/>
            <a:ext cx="6243893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429688" y="5997575"/>
            <a:ext cx="6243893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666518"/>
            <a:ext cx="14631829" cy="14670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0"/>
            <a:ext cx="14631829" cy="5204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80" y="8475135"/>
            <a:ext cx="1180185" cy="4868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706" r:id="rId3"/>
    <p:sldLayoutId id="2147483707" r:id="rId4"/>
    <p:sldLayoutId id="2147483651" r:id="rId5"/>
    <p:sldLayoutId id="2147483708" r:id="rId6"/>
    <p:sldLayoutId id="2147483709" r:id="rId7"/>
    <p:sldLayoutId id="2147483710" r:id="rId8"/>
    <p:sldLayoutId id="2147483679" r:id="rId9"/>
    <p:sldLayoutId id="2147483686" r:id="rId10"/>
    <p:sldLayoutId id="2147483650" r:id="rId11"/>
    <p:sldLayoutId id="2147483693" r:id="rId12"/>
    <p:sldLayoutId id="2147483692" r:id="rId13"/>
    <p:sldLayoutId id="2147483694" r:id="rId14"/>
    <p:sldLayoutId id="2147483685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5" r:id="rId21"/>
    <p:sldLayoutId id="2147483696" r:id="rId22"/>
    <p:sldLayoutId id="2147483697" r:id="rId23"/>
    <p:sldLayoutId id="2147483677" r:id="rId24"/>
    <p:sldLayoutId id="2147483698" r:id="rId25"/>
    <p:sldLayoutId id="2147483699" r:id="rId26"/>
    <p:sldLayoutId id="2147483704" r:id="rId27"/>
    <p:sldLayoutId id="2147483682" r:id="rId28"/>
    <p:sldLayoutId id="2147483654" r:id="rId29"/>
    <p:sldLayoutId id="2147483662" r:id="rId30"/>
    <p:sldLayoutId id="2147483683" r:id="rId31"/>
    <p:sldLayoutId id="2147483684" r:id="rId32"/>
    <p:sldLayoutId id="2147483664" r:id="rId33"/>
    <p:sldLayoutId id="2147483711" r:id="rId34"/>
    <p:sldLayoutId id="2147483712" r:id="rId35"/>
    <p:sldLayoutId id="2147483700" r:id="rId36"/>
    <p:sldLayoutId id="2147483701" r:id="rId37"/>
    <p:sldLayoutId id="2147483657" r:id="rId38"/>
    <p:sldLayoutId id="2147483674" r:id="rId39"/>
    <p:sldLayoutId id="2147483675" r:id="rId40"/>
    <p:sldLayoutId id="2147483681" r:id="rId41"/>
    <p:sldLayoutId id="2147483667" r:id="rId42"/>
    <p:sldLayoutId id="2147483680" r:id="rId43"/>
    <p:sldLayoutId id="2147483703" r:id="rId44"/>
    <p:sldLayoutId id="2147483702" r:id="rId45"/>
  </p:sldLayoutIdLst>
  <p:hf hdr="0" ftr="0" dt="0"/>
  <p:txStyles>
    <p:titleStyle>
      <a:lvl1pPr algn="l" defTabSz="781583" rtl="0" eaLnBrk="1" latinLnBrk="0" hangingPunct="1">
        <a:lnSpc>
          <a:spcPct val="80000"/>
        </a:lnSpc>
        <a:spcBef>
          <a:spcPct val="0"/>
        </a:spcBef>
        <a:buNone/>
        <a:defRPr sz="6600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270073" indent="-48849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2020367" indent="-45720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32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735542" indent="-390792" algn="l" defTabSz="781583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21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3517125" indent="-390792" algn="l" defTabSz="781583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429870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0292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61876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4345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583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31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475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633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791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950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108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526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82" y="3687366"/>
            <a:ext cx="10107668" cy="2180690"/>
          </a:xfrm>
        </p:spPr>
        <p:txBody>
          <a:bodyPr/>
          <a:lstStyle/>
          <a:p>
            <a:r>
              <a:rPr lang="en-US" dirty="0"/>
              <a:t>Cyber Security Introduction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IN" dirty="0"/>
              <a:t>Sources of Cyber Threats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 threats can come from a wide variety of sources, some notable examples include: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National governments.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Terrorists.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Industrial secret agents.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Rogue employees.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Hackers.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Business competitors.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Organization insiders.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68F7F-124F-48C0-A234-D1B4FFB4F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349460" y="768365"/>
            <a:ext cx="2661920" cy="6766969"/>
          </a:xfrm>
        </p:spPr>
        <p:txBody>
          <a:bodyPr/>
          <a:lstStyle/>
          <a:p>
            <a:r>
              <a:rPr lang="en-US" sz="2400" dirty="0"/>
              <a:t>Anyone with a motive and the needed technology can create cyber threats.</a:t>
            </a:r>
          </a:p>
        </p:txBody>
      </p:sp>
    </p:spTree>
    <p:extLst>
      <p:ext uri="{BB962C8B-B14F-4D97-AF65-F5344CB8AC3E}">
        <p14:creationId xmlns:p14="http://schemas.microsoft.com/office/powerpoint/2010/main" val="270320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IN" dirty="0"/>
              <a:t>Cyber Threat Classifications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Threats can be classified by multiple criteria: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Attacker's Resources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Attacker's Organization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Attacker's Funding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On basis of these criteria, threats are of 3 types: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Unstructured Threats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Structured Threats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Highly Structured threats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IN" dirty="0"/>
              <a:t>Unstructured Cyber Threats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1881051"/>
            <a:ext cx="11615780" cy="565428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Resources: </a:t>
            </a:r>
            <a:r>
              <a:rPr lang="en-US" dirty="0"/>
              <a:t>Individual or small group.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Organization: </a:t>
            </a:r>
            <a:r>
              <a:rPr lang="en-US" dirty="0"/>
              <a:t>Little or no organization.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Funding: </a:t>
            </a:r>
            <a:r>
              <a:rPr lang="en-US" dirty="0"/>
              <a:t>Negligible.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Attack: </a:t>
            </a:r>
            <a:r>
              <a:rPr lang="en-US" dirty="0"/>
              <a:t>Easy to detect and make use of freely available cyberattack tool.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Exploitation based on documented vulnerabilities.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4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IN" dirty="0"/>
              <a:t>Structured Cyber Threats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1881051"/>
            <a:ext cx="11615780" cy="565428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Resources: </a:t>
            </a:r>
            <a:r>
              <a:rPr lang="en-US" dirty="0"/>
              <a:t>Well trained individual or group.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Organization: </a:t>
            </a:r>
            <a:r>
              <a:rPr lang="en-US" dirty="0"/>
              <a:t>Well planned.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Funding: </a:t>
            </a:r>
            <a:r>
              <a:rPr lang="en-US" dirty="0"/>
              <a:t>Available.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Attack: </a:t>
            </a:r>
            <a:r>
              <a:rPr lang="en-US" dirty="0"/>
              <a:t>Against particular individual or organizations.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Exploitation based on information Gathering.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IN" dirty="0"/>
              <a:t>Highly Structured Cyber Threats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1881051"/>
            <a:ext cx="11615780" cy="565428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Extensive organization, resources and planning over time.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Attack: Long term attack on particular machine or data.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Exploitation with multiple methods: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Technical, social and insider help.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5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Cyber Security Threat Index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1881051"/>
            <a:ext cx="11615780" cy="565428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 threats are evaluated daily by the CTU (counter threat unit) and associated with an threat index level.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threat index levels are: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Level 1: Guarded.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Level 2: Elevated.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Level 3: High.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Level 4:Critical.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5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Attacks</a:t>
            </a:r>
          </a:p>
        </p:txBody>
      </p:sp>
      <p:pic>
        <p:nvPicPr>
          <p:cNvPr id="3074" name="Picture 2" descr="hackstudentlogo-grey">
            <a:extLst>
              <a:ext uri="{FF2B5EF4-FFF2-40B4-BE49-F238E27FC236}">
                <a16:creationId xmlns:a16="http://schemas.microsoft.com/office/drawing/2014/main" id="{0463B39F-4E5C-45B0-BA24-E36CD0C1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1062854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3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Cyber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Advanced Persistent Threat (APT):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network attack in which an unauthorized person gains access to network and stays there undetected for a long period of time.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Backdoor: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Method of bypassing normal authentication and gaining access in OS or application.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6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Cyber Attacks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Buffer Overflow: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exploit that takes advantage of the program that is waiting for a user’s input.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Man-in-the-middle Attack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attack intercepts and relays messages between two parties who are communicating directly with each other.</a:t>
            </a:r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3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Cyber Attacks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Cross-Site Scripting (XSS):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code injection attack that allows an attacker to execute malicious JavaScript in another user’s browser.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Denial of Service Attack: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attack where the attackers attempt to prevent the authorized users from accessing the service.</a:t>
            </a:r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5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Principles</a:t>
            </a:r>
          </a:p>
        </p:txBody>
      </p:sp>
      <p:pic>
        <p:nvPicPr>
          <p:cNvPr id="1026" name="Picture 2" descr="hackstudentlogo-grey">
            <a:extLst>
              <a:ext uri="{FF2B5EF4-FFF2-40B4-BE49-F238E27FC236}">
                <a16:creationId xmlns:a16="http://schemas.microsoft.com/office/drawing/2014/main" id="{AB5E6734-EE1E-4819-AC27-D264213E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893037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3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Cyber Attacks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SQL injection: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very common exploited web application vulnerability that allows malicious hacker to steal and alter data in website’s database.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Zero-day exploit: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vulnerability in a system or device that has been disclosed but is not yet patched.</a:t>
            </a:r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Impacts of Cyber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successful cyber attack can cause major damage to organizations or systems, as well as to business reputation and consumer trust.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potential results include: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Financial loss.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Reputational damage.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Legal consequences.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2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Code</a:t>
            </a:r>
          </a:p>
        </p:txBody>
      </p:sp>
      <p:pic>
        <p:nvPicPr>
          <p:cNvPr id="4098" name="Picture 2" descr="hackstudentlogo-grey">
            <a:extLst>
              <a:ext uri="{FF2B5EF4-FFF2-40B4-BE49-F238E27FC236}">
                <a16:creationId xmlns:a16="http://schemas.microsoft.com/office/drawing/2014/main" id="{B716C8EC-DBBD-46C2-9AC4-B7F3A6F4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971414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2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Malicious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Virus: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Malicious software program, when it is executed, it replicates itself by modifying other computer programs and inserting its own code.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Network Worm: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Standalone malware which replicates itself in order to spread to other computers.</a:t>
            </a:r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6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Malicious Code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Trojan Horse: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program that claims to free your computer from viruses but instead introduces viruses onto your system.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Botnet: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Used to perform distributed denial-of-service attack (DDoS attack), steal data, send spam, and allow the attacker access to the device and its connection.</a:t>
            </a:r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lvl="1" indent="0">
              <a:lnSpc>
                <a:spcPct val="90000"/>
              </a:lnSpc>
              <a:buNone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45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Malicious Code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Keylogger: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type of surveillance technology used to monitor and record each keystroke typed on specific computer’s keyboard.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Rootkit: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Collection of tools or programs that enable administrator-level access to computer or computer network.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Malicious Code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Software that is hidden from the user in order to gather information about internet interaction, keystrokes, passwords, and other valuable data.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Adware: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Designed to display advertisements on your computer and redirect your search requests to advertising websites to collect marketing data about you.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3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Types of Malicious Code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Ransomware: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IN" dirty="0"/>
              <a:t>Malware that prevents or limits users from accessing their system, either by locking the system’s screen or by locking the user’s files unless a ransom is paid.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9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pic>
        <p:nvPicPr>
          <p:cNvPr id="5122" name="Picture 2" descr="hackstudentlogo-grey">
            <a:extLst>
              <a:ext uri="{FF2B5EF4-FFF2-40B4-BE49-F238E27FC236}">
                <a16:creationId xmlns:a16="http://schemas.microsoft.com/office/drawing/2014/main" id="{EF323E0D-9B05-4F1E-A6E8-F5237660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893037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4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What is a Vulnerability?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A cyber-security term that refers to a flaw in a system that can leave it open to attack.</a:t>
            </a:r>
          </a:p>
          <a:p>
            <a:endParaRPr lang="en-I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Vulnerability is the composition of three elements:</a:t>
            </a:r>
          </a:p>
          <a:p>
            <a:pPr marL="1784423" lvl="1" indent="-514350">
              <a:buFont typeface="+mj-lt"/>
              <a:buAutoNum type="arabicPeriod"/>
            </a:pPr>
            <a:r>
              <a:rPr lang="en-IN" dirty="0"/>
              <a:t>A flaw in system.</a:t>
            </a:r>
          </a:p>
          <a:p>
            <a:pPr marL="1784423" lvl="1" indent="-514350">
              <a:buFont typeface="+mj-lt"/>
              <a:buAutoNum type="arabicPeriod"/>
            </a:pPr>
            <a:r>
              <a:rPr lang="en-IN" dirty="0"/>
              <a:t>Access of attacker to that flaw.</a:t>
            </a:r>
          </a:p>
          <a:p>
            <a:pPr marL="1784423" lvl="1" indent="-514350">
              <a:buFont typeface="+mj-lt"/>
              <a:buAutoNum type="arabicPeriod"/>
            </a:pPr>
            <a:r>
              <a:rPr lang="en-IN" dirty="0"/>
              <a:t>Capability of attacker to exploit the flaw.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1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Cyber Crime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 crimes are, as the name implies, crimes committed using computers, phones or the internet.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types of cyber crime include: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Illegal interception of data.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System interferences.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Copyrights infringements.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Sale of illegal items.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Classification of 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Vulnerabilities are classified according to the asset: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IN" dirty="0"/>
              <a:t>Hardware.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IN" dirty="0"/>
              <a:t>Software.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IN" dirty="0"/>
              <a:t>Network.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IN" dirty="0"/>
              <a:t>Personal.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IN" dirty="0"/>
              <a:t>Physical site.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IN" dirty="0"/>
              <a:t>Organizational.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27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364377"/>
            <a:ext cx="11615780" cy="51709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of the vulnerability in the system occur due to: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Missing patches.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Cleartext credentials.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Using unencrypted channels.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RF Emanation.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6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Cyber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 security is the body of technologies, processes and practices involved in protecting individuals and organizations from cyber crime.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designed to protect integrity of networks, computers, programs and data from attack, damage or unauthorized access.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3C4804-0057-457F-823E-54F2706B46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349460" y="768365"/>
            <a:ext cx="2661920" cy="6766969"/>
          </a:xfrm>
        </p:spPr>
        <p:txBody>
          <a:bodyPr/>
          <a:lstStyle/>
          <a:p>
            <a:r>
              <a:rPr lang="en-US" sz="2400" dirty="0"/>
              <a:t>Kill Chain, Zero-day attack, ransomware, alert fatigue and Man-in the middle attack are just a few examples of common cyber attacks.</a:t>
            </a:r>
          </a:p>
        </p:txBody>
      </p:sp>
    </p:spTree>
    <p:extLst>
      <p:ext uri="{BB962C8B-B14F-4D97-AF65-F5344CB8AC3E}">
        <p14:creationId xmlns:p14="http://schemas.microsoft.com/office/powerpoint/2010/main" val="27406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US" dirty="0"/>
              <a:t>Cyber Security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 are five key principles in cyber security: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Confidentiality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Integrity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Availability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Accountability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Auditability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2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1218011" cy="1335973"/>
          </a:xfrm>
        </p:spPr>
        <p:txBody>
          <a:bodyPr/>
          <a:lstStyle/>
          <a:p>
            <a:r>
              <a:rPr lang="en-US" dirty="0"/>
              <a:t>Cyber Security Principle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104338"/>
            <a:ext cx="11615780" cy="5430996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Confidentiality: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set of rules that limits access or place restrictions on certain type of information.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Integrity: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Assurance that the information is trustworthy and accurate.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Availability: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guarantee of reliable access to the information by authorized people.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1218011" cy="1335973"/>
          </a:xfrm>
        </p:spPr>
        <p:txBody>
          <a:bodyPr/>
          <a:lstStyle/>
          <a:p>
            <a:r>
              <a:rPr lang="en-US" dirty="0"/>
              <a:t>Cyber Security Principle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104338"/>
            <a:ext cx="11615780" cy="5430996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Accountability: 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Is an assurance that an individual or an organization will be evaluated on their performance or </a:t>
            </a:r>
            <a:r>
              <a:rPr lang="en-US" dirty="0" err="1"/>
              <a:t>behaviour</a:t>
            </a:r>
            <a:r>
              <a:rPr lang="en-US" dirty="0"/>
              <a:t> related to something for which they are responsible.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Auditability:</a:t>
            </a:r>
          </a:p>
          <a:p>
            <a:pPr marL="172727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security audit is a systematic evaluation of the security of a company’s information system by measuring how well it conforms to a set of established criteria.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8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Threats</a:t>
            </a:r>
          </a:p>
        </p:txBody>
      </p:sp>
      <p:pic>
        <p:nvPicPr>
          <p:cNvPr id="2050" name="Picture 2" descr="hackstudentlogo-grey">
            <a:extLst>
              <a:ext uri="{FF2B5EF4-FFF2-40B4-BE49-F238E27FC236}">
                <a16:creationId xmlns:a16="http://schemas.microsoft.com/office/drawing/2014/main" id="{01447327-CACA-4024-8072-FE037586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971414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3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768365"/>
            <a:ext cx="10917565" cy="1335973"/>
          </a:xfrm>
        </p:spPr>
        <p:txBody>
          <a:bodyPr/>
          <a:lstStyle/>
          <a:p>
            <a:r>
              <a:rPr lang="en-IN" dirty="0"/>
              <a:t>Cyber Threat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Cyber threat is any malicious act that attempts to gain access to a computer network without authorization or permission from the owners.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It refers to the wide range of malicious activities that can damage or disrupt a computer system, a network or the information it contain.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common cyber threats: Social Engineered Trojans, Unpatched Software, Phishing, Network worms, etc.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1191</Words>
  <Application>Microsoft Office PowerPoint</Application>
  <PresentationFormat>Custom</PresentationFormat>
  <Paragraphs>238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Verdana</vt:lpstr>
      <vt:lpstr>Wingdings</vt:lpstr>
      <vt:lpstr>Office Theme</vt:lpstr>
      <vt:lpstr>Cyber Security Introduction</vt:lpstr>
      <vt:lpstr>Definitions and Principles</vt:lpstr>
      <vt:lpstr>Cyber Crime</vt:lpstr>
      <vt:lpstr>Cyber Security</vt:lpstr>
      <vt:lpstr>Cyber Security Principles</vt:lpstr>
      <vt:lpstr>Cyber Security Principle Definitions</vt:lpstr>
      <vt:lpstr>Cyber Security Principle Definitions</vt:lpstr>
      <vt:lpstr>Cyber Threats</vt:lpstr>
      <vt:lpstr>Cyber Threat</vt:lpstr>
      <vt:lpstr>Sources of Cyber Threats</vt:lpstr>
      <vt:lpstr>Cyber Threat Classifications</vt:lpstr>
      <vt:lpstr>Unstructured Cyber Threats</vt:lpstr>
      <vt:lpstr>Structured Cyber Threats</vt:lpstr>
      <vt:lpstr>Highly Structured Cyber Threats</vt:lpstr>
      <vt:lpstr>Cyber Security Threat Index Level</vt:lpstr>
      <vt:lpstr>Cyber Attacks</vt:lpstr>
      <vt:lpstr>Types of Cyber Attacks</vt:lpstr>
      <vt:lpstr>Types of Cyber Attacks Continued</vt:lpstr>
      <vt:lpstr>Types of Cyber Attacks Continued</vt:lpstr>
      <vt:lpstr>Types of Cyber Attacks Continued</vt:lpstr>
      <vt:lpstr>Impacts of Cyber Attacks</vt:lpstr>
      <vt:lpstr>Malicious Code</vt:lpstr>
      <vt:lpstr>Types of Malicious Code</vt:lpstr>
      <vt:lpstr>Types of Malicious Code Continued</vt:lpstr>
      <vt:lpstr>Types of Malicious Code Continued</vt:lpstr>
      <vt:lpstr>Types of Malicious Code Continued</vt:lpstr>
      <vt:lpstr>Types of Malicious Code Continued</vt:lpstr>
      <vt:lpstr>Vulnerabilities</vt:lpstr>
      <vt:lpstr>What is a Vulnerability?</vt:lpstr>
      <vt:lpstr>Classification of Vulnerabilities</vt:lpstr>
      <vt:lpstr>Causes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Robinson, Lucas</cp:lastModifiedBy>
  <cp:revision>243</cp:revision>
  <dcterms:created xsi:type="dcterms:W3CDTF">2016-12-21T16:02:28Z</dcterms:created>
  <dcterms:modified xsi:type="dcterms:W3CDTF">2020-05-10T02:17:19Z</dcterms:modified>
</cp:coreProperties>
</file>