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5" r:id="rId2"/>
    <p:sldId id="366" r:id="rId3"/>
    <p:sldId id="367" r:id="rId4"/>
    <p:sldId id="368" r:id="rId5"/>
    <p:sldId id="369" r:id="rId6"/>
    <p:sldId id="370" r:id="rId7"/>
    <p:sldId id="372" r:id="rId8"/>
    <p:sldId id="373" r:id="rId9"/>
    <p:sldId id="374" r:id="rId10"/>
    <p:sldId id="371" r:id="rId11"/>
    <p:sldId id="376" r:id="rId12"/>
    <p:sldId id="375" r:id="rId13"/>
    <p:sldId id="377" r:id="rId14"/>
    <p:sldId id="378" r:id="rId15"/>
  </p:sldIdLst>
  <p:sldSz cx="16257588" cy="9144000"/>
  <p:notesSz cx="6858000" cy="9144000"/>
  <p:defaultTextStyle>
    <a:defPPr>
      <a:defRPr lang="en-US"/>
    </a:defPPr>
    <a:lvl1pPr marL="0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1583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3167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4750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26334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07917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89500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1084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52667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02A"/>
    <a:srgbClr val="267A52"/>
    <a:srgbClr val="00673E"/>
    <a:srgbClr val="006643"/>
    <a:srgbClr val="589278"/>
    <a:srgbClr val="7A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2" autoAdjust="0"/>
    <p:restoredTop sz="90286" autoAdjust="0"/>
  </p:normalViewPr>
  <p:slideViewPr>
    <p:cSldViewPr snapToGrid="0" snapToObjects="1">
      <p:cViewPr varScale="1">
        <p:scale>
          <a:sx n="59" d="100"/>
          <a:sy n="59" d="100"/>
        </p:scale>
        <p:origin x="912" y="62"/>
      </p:cViewPr>
      <p:guideLst>
        <p:guide orient="horz" pos="2880"/>
        <p:guide pos="5121"/>
      </p:guideLst>
    </p:cSldViewPr>
  </p:slideViewPr>
  <p:outlineViewPr>
    <p:cViewPr>
      <p:scale>
        <a:sx n="33" d="100"/>
        <a:sy n="33" d="100"/>
      </p:scale>
      <p:origin x="0" y="5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8AF4-5E64-AC4C-BB17-179E924E563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6A53-3777-FA4B-999B-678D40C4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13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A0A7F-40AB-B84E-BA8C-8861397EF45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1CE3-F1EC-6B4D-8B6D-86D363C8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759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781583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563167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344750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126334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3907917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689500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471084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252667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0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10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4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79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42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6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5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09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84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82" y="3687366"/>
            <a:ext cx="9668510" cy="2180690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1" y="6003520"/>
            <a:ext cx="12157629" cy="158062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2881" y="7711440"/>
            <a:ext cx="7145607" cy="628880"/>
          </a:xfrm>
        </p:spPr>
        <p:txBody>
          <a:bodyPr anchor="b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6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9814" y="2405062"/>
            <a:ext cx="2167288" cy="201300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318933" y="3115733"/>
            <a:ext cx="4673448" cy="3554008"/>
          </a:xfrm>
        </p:spPr>
        <p:txBody>
          <a:bodyPr anchor="t"/>
          <a:lstStyle>
            <a:lvl1pPr>
              <a:defRPr sz="2800"/>
            </a:lvl1pPr>
          </a:lstStyle>
          <a:p>
            <a:pPr lvl="0"/>
            <a:r>
              <a:rPr lang="en-CA" dirty="0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People and/or Contact Information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318145" y="2405062"/>
            <a:ext cx="4673600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18145" y="6824794"/>
            <a:ext cx="4673600" cy="710539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CA" dirty="0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297171" y="2405062"/>
            <a:ext cx="2167288" cy="201300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10786290" y="3115733"/>
            <a:ext cx="4673448" cy="3554008"/>
          </a:xfrm>
        </p:spPr>
        <p:txBody>
          <a:bodyPr anchor="t"/>
          <a:lstStyle>
            <a:lvl1pPr>
              <a:defRPr sz="2800"/>
            </a:lvl1pPr>
          </a:lstStyle>
          <a:p>
            <a:pPr lvl="0"/>
            <a:r>
              <a:rPr lang="en-CA" dirty="0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5502" y="2405062"/>
            <a:ext cx="4673600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10785502" y="6824794"/>
            <a:ext cx="4673600" cy="710539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CA" dirty="0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97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13104840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1 column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11615780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Wingdings" pitchFamily="2" charset="2"/>
              <a:buChar char="§"/>
              <a:defRPr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49460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3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13104840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660398"/>
            <a:ext cx="11615780" cy="6874935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2pPr>
              <a:defRPr/>
            </a:lvl2pPr>
            <a:lvl3pPr marL="2020367" indent="-457200">
              <a:buFont typeface="Wingdings" pitchFamily="2" charset="2"/>
              <a:buChar char="§"/>
              <a:defRPr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This is a basic 1-column key point slide with no title.</a:t>
            </a:r>
          </a:p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49460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6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13104840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49460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768365"/>
            <a:ext cx="10434239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1 column for long content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11615780" cy="513080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 marL="2735542" indent="-390792"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6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13104840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49460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660398"/>
            <a:ext cx="11615780" cy="6874936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 marL="2735542" indent="-390792"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6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This is a bulk content slide without a title for long content.</a:t>
            </a:r>
          </a:p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1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2 columns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7162458" cy="5130800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297170" y="2404534"/>
            <a:ext cx="7147539" cy="5130800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 marL="2735542" indent="-390792">
              <a:spcBef>
                <a:spcPts val="1104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2 columns and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2"/>
            <a:ext cx="7162458" cy="4419601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297170" y="3115732"/>
            <a:ext cx="7147539" cy="4419602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3" y="2405062"/>
            <a:ext cx="716245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297170" y="2405062"/>
            <a:ext cx="7147539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22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3 columns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4673339" cy="5130800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>
              <a:spcBef>
                <a:spcPts val="1104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2404534"/>
            <a:ext cx="4644000" cy="5130800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>
              <a:spcBef>
                <a:spcPts val="1104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2404534"/>
            <a:ext cx="4673448" cy="5130800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>
              <a:spcBef>
                <a:spcPts val="1104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20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3 columns and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2"/>
            <a:ext cx="4673339" cy="4419601"/>
          </a:xfrm>
        </p:spPr>
        <p:txBody>
          <a:bodyPr/>
          <a:lstStyle>
            <a:lvl1pPr>
              <a:spcBef>
                <a:spcPts val="1600"/>
              </a:spcBef>
              <a:defRPr sz="2800" baseline="0"/>
            </a:lvl1pPr>
            <a:lvl2pPr>
              <a:defRPr sz="2800"/>
            </a:lvl2pPr>
            <a:lvl3pPr marL="2020367" indent="-457200">
              <a:buFont typeface="Wingdings" pitchFamily="2" charset="2"/>
              <a:buChar char="§"/>
              <a:defRPr sz="28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3115732"/>
            <a:ext cx="4644000" cy="4419601"/>
          </a:xfrm>
        </p:spPr>
        <p:txBody>
          <a:bodyPr/>
          <a:lstStyle>
            <a:lvl1pPr>
              <a:spcBef>
                <a:spcPts val="1600"/>
              </a:spcBef>
              <a:defRPr sz="2800" baseline="0"/>
            </a:lvl1pPr>
            <a:lvl2pPr>
              <a:defRPr sz="2800"/>
            </a:lvl2pPr>
            <a:lvl3pPr marL="2020367" indent="-457200">
              <a:buFont typeface="Wingdings" pitchFamily="2" charset="2"/>
              <a:buChar char="§"/>
              <a:defRPr sz="28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3115732"/>
            <a:ext cx="4673448" cy="4419601"/>
          </a:xfrm>
        </p:spPr>
        <p:txBody>
          <a:bodyPr/>
          <a:lstStyle>
            <a:lvl1pPr>
              <a:spcBef>
                <a:spcPts val="1600"/>
              </a:spcBef>
              <a:defRPr sz="2800" baseline="0"/>
            </a:lvl1pPr>
            <a:lvl2pPr>
              <a:defRPr sz="2800"/>
            </a:lvl2pPr>
            <a:lvl3pPr marL="2020367" indent="-457200">
              <a:buFont typeface="Wingdings" pitchFamily="2" charset="2"/>
              <a:buChar char="§"/>
              <a:defRPr sz="28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2405062"/>
            <a:ext cx="4644000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86183" y="2405062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66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6 columns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4673339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2404534"/>
            <a:ext cx="4644000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2404534"/>
            <a:ext cx="4673448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5130801"/>
            <a:ext cx="4673339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5130801"/>
            <a:ext cx="4644000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786183" y="5130801"/>
            <a:ext cx="4673448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8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82" y="3687366"/>
            <a:ext cx="9668510" cy="2180690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1" y="6003520"/>
            <a:ext cx="12157629" cy="158062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2881" y="7711440"/>
            <a:ext cx="7145607" cy="628880"/>
          </a:xfrm>
        </p:spPr>
        <p:txBody>
          <a:bodyPr anchor="b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60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10434238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6 columns and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3"/>
            <a:ext cx="4673339" cy="1697938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3115733"/>
            <a:ext cx="4644000" cy="1697938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3115733"/>
            <a:ext cx="4673448" cy="1697938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5858406"/>
            <a:ext cx="4673339" cy="1681532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5858406"/>
            <a:ext cx="4644000" cy="1681532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786183" y="5858406"/>
            <a:ext cx="4673448" cy="1681532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807945" y="2405062"/>
            <a:ext cx="4644000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2405062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2883" y="5147735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807945" y="5147735"/>
            <a:ext cx="4644000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0786183" y="5147735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8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10434238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2 columns for long content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263153"/>
            <a:ext cx="7162458" cy="427218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 marL="2735542" indent="-390792"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297169" y="3263153"/>
            <a:ext cx="7147539" cy="427218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 marL="2735542" indent="-390792"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2" y="2405062"/>
            <a:ext cx="7162457" cy="710671"/>
          </a:xfrm>
        </p:spPr>
        <p:txBody>
          <a:bodyPr/>
          <a:lstStyle>
            <a:lvl1pPr>
              <a:defRPr sz="21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97168" y="2405062"/>
            <a:ext cx="7147539" cy="710671"/>
          </a:xfrm>
        </p:spPr>
        <p:txBody>
          <a:bodyPr/>
          <a:lstStyle>
            <a:lvl1pPr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41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10434238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3 columns for long content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263153"/>
            <a:ext cx="4660827" cy="427218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0786183" y="3263153"/>
            <a:ext cx="4658525" cy="427218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3" y="2405062"/>
            <a:ext cx="4660826" cy="710671"/>
          </a:xfrm>
        </p:spPr>
        <p:txBody>
          <a:bodyPr/>
          <a:lstStyle>
            <a:lvl1pPr>
              <a:lnSpc>
                <a:spcPct val="100000"/>
              </a:lnSpc>
              <a:defRPr sz="21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2" y="2405062"/>
            <a:ext cx="4658525" cy="710671"/>
          </a:xfrm>
        </p:spPr>
        <p:txBody>
          <a:bodyPr/>
          <a:lstStyle>
            <a:lvl1pPr>
              <a:lnSpc>
                <a:spcPct val="100000"/>
              </a:lnSpc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798531" y="3263153"/>
            <a:ext cx="4662829" cy="427218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798530" y="2405062"/>
            <a:ext cx="4662829" cy="710671"/>
          </a:xfrm>
        </p:spPr>
        <p:txBody>
          <a:bodyPr/>
          <a:lstStyle>
            <a:lvl1pPr>
              <a:lnSpc>
                <a:spcPct val="100000"/>
              </a:lnSpc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27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812882" y="5972486"/>
            <a:ext cx="4673339" cy="158385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0786183" y="5972486"/>
            <a:ext cx="4658525" cy="158385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2883" y="5147735"/>
            <a:ext cx="4673338" cy="710671"/>
          </a:xfrm>
        </p:spPr>
        <p:txBody>
          <a:bodyPr/>
          <a:lstStyle>
            <a:lvl1pPr>
              <a:defRPr sz="21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0786182" y="5147735"/>
            <a:ext cx="4658525" cy="710671"/>
          </a:xfrm>
        </p:spPr>
        <p:txBody>
          <a:bodyPr/>
          <a:lstStyle>
            <a:lvl1pPr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5807947" y="5972486"/>
            <a:ext cx="4643998" cy="158385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5807946" y="5147735"/>
            <a:ext cx="4643998" cy="710671"/>
          </a:xfrm>
        </p:spPr>
        <p:txBody>
          <a:bodyPr/>
          <a:lstStyle>
            <a:lvl1pPr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10434238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6 columns for long content.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281082"/>
            <a:ext cx="4673339" cy="155051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0786183" y="3281082"/>
            <a:ext cx="4658525" cy="155051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sz="21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2" y="2405062"/>
            <a:ext cx="4658525" cy="710671"/>
          </a:xfrm>
        </p:spPr>
        <p:txBody>
          <a:bodyPr/>
          <a:lstStyle>
            <a:lvl1pPr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807947" y="3281082"/>
            <a:ext cx="4643998" cy="155051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807946" y="2405062"/>
            <a:ext cx="4643998" cy="710671"/>
          </a:xfrm>
        </p:spPr>
        <p:txBody>
          <a:bodyPr/>
          <a:lstStyle>
            <a:lvl1pPr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71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3860800"/>
            <a:ext cx="4660825" cy="36791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3860800"/>
            <a:ext cx="4644000" cy="36791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3860800"/>
            <a:ext cx="4673448" cy="3679138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12881" y="2475441"/>
            <a:ext cx="4660826" cy="1226329"/>
          </a:xfrm>
        </p:spPr>
        <p:txBody>
          <a:bodyPr anchor="b"/>
          <a:lstStyle>
            <a:lvl1pPr>
              <a:lnSpc>
                <a:spcPct val="80000"/>
              </a:lnSpc>
              <a:defRPr sz="8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807945" y="2475441"/>
            <a:ext cx="4643999" cy="1226329"/>
          </a:xfrm>
        </p:spPr>
        <p:txBody>
          <a:bodyPr anchor="b"/>
          <a:lstStyle>
            <a:lvl1pPr>
              <a:lnSpc>
                <a:spcPct val="80000"/>
              </a:lnSpc>
              <a:defRPr sz="8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3" y="2475441"/>
            <a:ext cx="4673448" cy="1226329"/>
          </a:xfrm>
        </p:spPr>
        <p:txBody>
          <a:bodyPr anchor="b"/>
          <a:lstStyle>
            <a:lvl1pPr>
              <a:lnSpc>
                <a:spcPct val="80000"/>
              </a:lnSpc>
              <a:defRPr sz="8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numbers slide for short numbers</a:t>
            </a:r>
            <a:endParaRPr lang="en-US" dirty="0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42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12881" y="2441575"/>
            <a:ext cx="4660825" cy="1260195"/>
          </a:xfrm>
        </p:spPr>
        <p:txBody>
          <a:bodyPr anchor="ctr"/>
          <a:lstStyle>
            <a:lvl1pPr>
              <a:lnSpc>
                <a:spcPct val="8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807945" y="2475441"/>
            <a:ext cx="4643999" cy="1226329"/>
          </a:xfrm>
        </p:spPr>
        <p:txBody>
          <a:bodyPr anchor="ctr"/>
          <a:lstStyle>
            <a:lvl1pPr>
              <a:lnSpc>
                <a:spcPct val="8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3" y="2475441"/>
            <a:ext cx="4673448" cy="1226329"/>
          </a:xfrm>
        </p:spPr>
        <p:txBody>
          <a:bodyPr anchor="ctr"/>
          <a:lstStyle>
            <a:lvl1pPr>
              <a:lnSpc>
                <a:spcPct val="8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numbers slide for long numbers</a:t>
            </a:r>
            <a:endParaRPr lang="en-US" dirty="0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83" y="3860800"/>
            <a:ext cx="4660824" cy="36791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3860800"/>
            <a:ext cx="4643999" cy="36791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3860800"/>
            <a:ext cx="4673448" cy="3679138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533607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4538133"/>
            <a:ext cx="4673339" cy="3001805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4538133"/>
            <a:ext cx="4644000" cy="3001805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4538133"/>
            <a:ext cx="4673448" cy="3001805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accent1"/>
                </a:solidFill>
              </a:defRPr>
            </a:lvl1pPr>
          </a:lstStyle>
          <a:p>
            <a:r>
              <a:rPr lang="en-CA" dirty="0"/>
              <a:t>This is a key point slide with icons to illustrate points.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2270120" y="2454806"/>
            <a:ext cx="1755775" cy="1755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715616" y="2900693"/>
            <a:ext cx="864783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7207036" y="2454806"/>
            <a:ext cx="1755775" cy="1755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652532" y="2900693"/>
            <a:ext cx="864782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12143953" y="2454806"/>
            <a:ext cx="1755775" cy="1755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12589840" y="2900693"/>
            <a:ext cx="864000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8024100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Tip: Icons can be found at the end of the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1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4538133"/>
            <a:ext cx="4673339" cy="3001805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4538133"/>
            <a:ext cx="4644000" cy="3001805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4538133"/>
            <a:ext cx="4673448" cy="3001805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accent1"/>
                </a:solidFill>
              </a:defRPr>
            </a:lvl1pPr>
          </a:lstStyle>
          <a:p>
            <a:r>
              <a:rPr lang="en-CA" dirty="0"/>
              <a:t>This is a key point slide with icons to illustrate points.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2270120" y="2454806"/>
            <a:ext cx="1755775" cy="17557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715616" y="2900693"/>
            <a:ext cx="864783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7207036" y="2454806"/>
            <a:ext cx="1755775" cy="17557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652532" y="2900693"/>
            <a:ext cx="864782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12143953" y="2454806"/>
            <a:ext cx="1755775" cy="17557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12589840" y="2900693"/>
            <a:ext cx="864000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8024100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Tip: Icons can be found at the end of the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3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3287077" y="829734"/>
            <a:ext cx="9683434" cy="750146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1880309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05366" y="838200"/>
            <a:ext cx="14646856" cy="7467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2787076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Enter an impressive </a:t>
            </a:r>
            <a:br>
              <a:rPr lang="en-CA" dirty="0"/>
            </a:br>
            <a:r>
              <a:rPr lang="en-CA" dirty="0"/>
              <a:t>statistic or fact.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2125170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87077" y="6561978"/>
            <a:ext cx="9683434" cy="388804"/>
          </a:xfrm>
        </p:spPr>
        <p:txBody>
          <a:bodyPr anchor="ctr"/>
          <a:lstStyle>
            <a:lvl1pPr algn="ctr"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7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82" y="3687366"/>
            <a:ext cx="9668510" cy="2180690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1" y="6003520"/>
            <a:ext cx="12157629" cy="158062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2881" y="7711440"/>
            <a:ext cx="7145607" cy="628880"/>
          </a:xfrm>
        </p:spPr>
        <p:txBody>
          <a:bodyPr anchor="b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32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2787076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Enter an impressive </a:t>
            </a:r>
            <a:br>
              <a:rPr lang="en-CA" dirty="0"/>
            </a:br>
            <a:r>
              <a:rPr lang="en-CA" dirty="0"/>
              <a:t>statistic or fact.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2125170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87077" y="6561978"/>
            <a:ext cx="9683434" cy="388804"/>
          </a:xfrm>
        </p:spPr>
        <p:txBody>
          <a:bodyPr anchor="ctr"/>
          <a:lstStyle>
            <a:lvl1pPr algn="ctr"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23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1313874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Enter an impressive statistic or fact. Highlight a number or key word by making it bold.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651968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92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1313874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Enter an impressive statistic or fact. Highlight a number or key word by making it bold.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651968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99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80794" y="2552251"/>
            <a:ext cx="10296000" cy="4039500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01893" y="3012628"/>
            <a:ext cx="9653802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01893" y="5643918"/>
            <a:ext cx="9653802" cy="388804"/>
          </a:xfrm>
        </p:spPr>
        <p:txBody>
          <a:bodyPr anchor="ctr"/>
          <a:lstStyle>
            <a:lvl1pPr algn="ctr"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8711" y="8497455"/>
            <a:ext cx="14385473" cy="486834"/>
          </a:xfrm>
        </p:spPr>
        <p:txBody>
          <a:bodyPr anchor="ctr"/>
          <a:lstStyle>
            <a:lvl1pPr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81210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34290" y="2552251"/>
            <a:ext cx="5675526" cy="4039500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12351" y="3027868"/>
            <a:ext cx="4919405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512351" y="5702027"/>
            <a:ext cx="4919405" cy="388804"/>
          </a:xfrm>
        </p:spPr>
        <p:txBody>
          <a:bodyPr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8458890" y="2552251"/>
            <a:ext cx="5675526" cy="4039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324000" tIns="1080000" rIns="324000" bIns="1080000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$#,###,###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36951" y="3027868"/>
            <a:ext cx="4919405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6951" y="5702027"/>
            <a:ext cx="4919405" cy="388804"/>
          </a:xfrm>
        </p:spPr>
        <p:txBody>
          <a:bodyPr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8711" y="8497455"/>
            <a:ext cx="14385473" cy="486834"/>
          </a:xfrm>
        </p:spPr>
        <p:txBody>
          <a:bodyPr anchor="ctr"/>
          <a:lstStyle>
            <a:lvl1pPr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2077152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45570" y="2552251"/>
            <a:ext cx="4540830" cy="4039500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23632" y="3027868"/>
            <a:ext cx="3806098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302240" y="5704294"/>
            <a:ext cx="3827489" cy="388804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5864462" y="2552251"/>
            <a:ext cx="4540830" cy="4039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324000" tIns="1080000" rIns="324000" bIns="1080000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$#,###,###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2524" y="3027868"/>
            <a:ext cx="3806098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1132" y="5704294"/>
            <a:ext cx="3827489" cy="388804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10783354" y="2552251"/>
            <a:ext cx="4540830" cy="4039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324000" tIns="1080000" rIns="324000" bIns="1080000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$#,###,###</a:t>
            </a: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61416" y="3027868"/>
            <a:ext cx="3806098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40024" y="5704294"/>
            <a:ext cx="3827489" cy="388804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8711" y="8497455"/>
            <a:ext cx="14385473" cy="486834"/>
          </a:xfrm>
        </p:spPr>
        <p:txBody>
          <a:bodyPr anchor="ctr"/>
          <a:lstStyle>
            <a:lvl1pPr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99467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7484181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Wingdings" pitchFamily="2" charset="2"/>
              <a:buChar char="§"/>
              <a:defRPr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</a:t>
            </a:r>
          </a:p>
          <a:p>
            <a:pPr lvl="0"/>
            <a:r>
              <a:rPr lang="en-CA" dirty="0"/>
              <a:t>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7484182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slide with a right-aligned image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7358351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346896" y="0"/>
            <a:ext cx="6910691" cy="914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1228551" y="7552975"/>
            <a:ext cx="502903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4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2380" y="768365"/>
            <a:ext cx="7484182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slide with a left-aligned image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92381" y="2404534"/>
            <a:ext cx="7484181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Wingdings" pitchFamily="2" charset="2"/>
              <a:buChar char="§"/>
              <a:defRPr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</a:t>
            </a:r>
          </a:p>
          <a:p>
            <a:pPr lvl="0"/>
            <a:r>
              <a:rPr lang="en-CA" dirty="0"/>
              <a:t>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910691" cy="914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81655" y="7552975"/>
            <a:ext cx="502903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2380" y="8497455"/>
            <a:ext cx="7358351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45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86" y="0"/>
            <a:ext cx="16256402" cy="9144000"/>
          </a:xfrm>
        </p:spPr>
        <p:txBody>
          <a:bodyPr/>
          <a:lstStyle>
            <a:lvl1pPr marL="0" indent="0">
              <a:buNone/>
              <a:defRPr sz="4000" baseline="0"/>
            </a:lvl1pPr>
            <a:lvl2pPr marL="781583" indent="0">
              <a:buNone/>
              <a:defRPr sz="4800"/>
            </a:lvl2pPr>
            <a:lvl3pPr marL="1563167" indent="0">
              <a:buNone/>
              <a:defRPr sz="4100"/>
            </a:lvl3pPr>
            <a:lvl4pPr marL="2344750" indent="0">
              <a:buNone/>
              <a:defRPr sz="3400"/>
            </a:lvl4pPr>
            <a:lvl5pPr marL="3126334" indent="0">
              <a:buNone/>
              <a:defRPr sz="3400"/>
            </a:lvl5pPr>
            <a:lvl6pPr marL="3907917" indent="0">
              <a:buNone/>
              <a:defRPr sz="3400"/>
            </a:lvl6pPr>
            <a:lvl7pPr marL="4689500" indent="0">
              <a:buNone/>
              <a:defRPr sz="3400"/>
            </a:lvl7pPr>
            <a:lvl8pPr marL="5471084" indent="0">
              <a:buNone/>
              <a:defRPr sz="3400"/>
            </a:lvl8pPr>
            <a:lvl9pPr marL="6252667" indent="0">
              <a:buNone/>
              <a:defRPr sz="3400"/>
            </a:lvl9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80231" y="7552975"/>
            <a:ext cx="737735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85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210410" y="847319"/>
            <a:ext cx="7144877" cy="6696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29707" y="847319"/>
            <a:ext cx="7145633" cy="6696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46303" y="6294809"/>
            <a:ext cx="502903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337399" y="6294809"/>
            <a:ext cx="502903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82" y="3687366"/>
            <a:ext cx="9668510" cy="2180690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1" y="6003520"/>
            <a:ext cx="12157629" cy="158062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2881" y="7711440"/>
            <a:ext cx="7145607" cy="628880"/>
          </a:xfrm>
        </p:spPr>
        <p:txBody>
          <a:bodyPr anchor="b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817" y="816563"/>
            <a:ext cx="3771900" cy="7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10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29707" y="829734"/>
            <a:ext cx="11598955" cy="669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9625" y="6294809"/>
            <a:ext cx="502903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13106428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51048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7358351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20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13106428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51048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29708" y="2404534"/>
            <a:ext cx="9459088" cy="5121200"/>
          </a:xfrm>
        </p:spPr>
        <p:txBody>
          <a:bodyPr/>
          <a:lstStyle/>
          <a:p>
            <a:r>
              <a:rPr lang="en-US" dirty="0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graphic slide with a title and optional annotation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7358351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chart or table slide with optional annotation</a:t>
            </a:r>
            <a:endParaRPr lang="en-US" dirty="0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812800" y="2405063"/>
            <a:ext cx="9475788" cy="51212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13106428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351048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7358351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information credit or additional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2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9400" y="1448943"/>
            <a:ext cx="918788" cy="56380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48421" y="3734724"/>
            <a:ext cx="10360746" cy="220209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 baseline="0">
                <a:solidFill>
                  <a:schemeClr val="accent5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Questions? Place a contact prompt message and your email here.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0943" y="2737557"/>
            <a:ext cx="9615704" cy="1018079"/>
          </a:xfrm>
        </p:spPr>
        <p:txBody>
          <a:bodyPr anchor="b"/>
          <a:lstStyle>
            <a:lvl1pPr algn="ctr"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Thank you message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7357" y="5953749"/>
            <a:ext cx="7802874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 err="1"/>
              <a:t>www.mohawkcollege.ca</a:t>
            </a:r>
            <a:r>
              <a:rPr lang="en-CA" dirty="0"/>
              <a:t>/</a:t>
            </a:r>
            <a:r>
              <a:rPr lang="en-CA" dirty="0" err="1"/>
              <a:t>relevantURL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08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36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3990657"/>
            <a:ext cx="9668513" cy="18161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81" y="6003520"/>
            <a:ext cx="9668512" cy="2000250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316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47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263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079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895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10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52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3990657"/>
            <a:ext cx="9668513" cy="18161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81" y="6003520"/>
            <a:ext cx="9668512" cy="2000250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316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47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263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079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895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10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52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2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3990657"/>
            <a:ext cx="9668513" cy="18161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81" y="6003520"/>
            <a:ext cx="9668512" cy="2000250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316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47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263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079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895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10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52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4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3990657"/>
            <a:ext cx="9668513" cy="18161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81" y="6003520"/>
            <a:ext cx="9668512" cy="2000250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316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47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263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079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895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10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52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817" y="816563"/>
            <a:ext cx="3771900" cy="7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469172" y="2404534"/>
            <a:ext cx="4633424" cy="4303580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7430477" y="3115733"/>
            <a:ext cx="6243690" cy="288118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 dirty="0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Person and/or Contact Information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429688" y="2405062"/>
            <a:ext cx="6243893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7429688" y="5997575"/>
            <a:ext cx="6243893" cy="710539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CA" dirty="0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7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0" y="666518"/>
            <a:ext cx="14631829" cy="14670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2133600"/>
            <a:ext cx="14631829" cy="52045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First level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80" y="8475135"/>
            <a:ext cx="1180185" cy="4868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5" r:id="rId2"/>
    <p:sldLayoutId id="2147483706" r:id="rId3"/>
    <p:sldLayoutId id="2147483707" r:id="rId4"/>
    <p:sldLayoutId id="2147483651" r:id="rId5"/>
    <p:sldLayoutId id="2147483708" r:id="rId6"/>
    <p:sldLayoutId id="2147483709" r:id="rId7"/>
    <p:sldLayoutId id="2147483710" r:id="rId8"/>
    <p:sldLayoutId id="2147483679" r:id="rId9"/>
    <p:sldLayoutId id="2147483686" r:id="rId10"/>
    <p:sldLayoutId id="2147483650" r:id="rId11"/>
    <p:sldLayoutId id="2147483693" r:id="rId12"/>
    <p:sldLayoutId id="2147483692" r:id="rId13"/>
    <p:sldLayoutId id="2147483694" r:id="rId14"/>
    <p:sldLayoutId id="2147483685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5" r:id="rId21"/>
    <p:sldLayoutId id="2147483696" r:id="rId22"/>
    <p:sldLayoutId id="2147483697" r:id="rId23"/>
    <p:sldLayoutId id="2147483677" r:id="rId24"/>
    <p:sldLayoutId id="2147483698" r:id="rId25"/>
    <p:sldLayoutId id="2147483699" r:id="rId26"/>
    <p:sldLayoutId id="2147483704" r:id="rId27"/>
    <p:sldLayoutId id="2147483682" r:id="rId28"/>
    <p:sldLayoutId id="2147483654" r:id="rId29"/>
    <p:sldLayoutId id="2147483662" r:id="rId30"/>
    <p:sldLayoutId id="2147483683" r:id="rId31"/>
    <p:sldLayoutId id="2147483684" r:id="rId32"/>
    <p:sldLayoutId id="2147483664" r:id="rId33"/>
    <p:sldLayoutId id="2147483711" r:id="rId34"/>
    <p:sldLayoutId id="2147483712" r:id="rId35"/>
    <p:sldLayoutId id="2147483700" r:id="rId36"/>
    <p:sldLayoutId id="2147483701" r:id="rId37"/>
    <p:sldLayoutId id="2147483657" r:id="rId38"/>
    <p:sldLayoutId id="2147483674" r:id="rId39"/>
    <p:sldLayoutId id="2147483675" r:id="rId40"/>
    <p:sldLayoutId id="2147483681" r:id="rId41"/>
    <p:sldLayoutId id="2147483667" r:id="rId42"/>
    <p:sldLayoutId id="2147483680" r:id="rId43"/>
    <p:sldLayoutId id="2147483703" r:id="rId44"/>
    <p:sldLayoutId id="2147483702" r:id="rId45"/>
  </p:sldLayoutIdLst>
  <p:hf hdr="0" ftr="0" dt="0"/>
  <p:txStyles>
    <p:titleStyle>
      <a:lvl1pPr algn="l" defTabSz="781583" rtl="0" eaLnBrk="1" latinLnBrk="0" hangingPunct="1">
        <a:lnSpc>
          <a:spcPct val="80000"/>
        </a:lnSpc>
        <a:spcBef>
          <a:spcPct val="0"/>
        </a:spcBef>
        <a:buNone/>
        <a:defRPr sz="6600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781583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32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1270073" indent="-488490" algn="l" defTabSz="781583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32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2020367" indent="-457200" algn="l" defTabSz="781583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32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735542" indent="-390792" algn="l" defTabSz="781583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21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3517125" indent="-390792" algn="l" defTabSz="781583" rtl="0" eaLnBrk="1" latinLnBrk="0" hangingPunct="1">
        <a:spcBef>
          <a:spcPct val="20000"/>
        </a:spcBef>
        <a:buFont typeface="Arial"/>
        <a:buChar char="»"/>
        <a:defRPr sz="3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4298709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0292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61876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43459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1583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3167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4750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26334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07917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89500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1084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52667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Cyber Security Jobs</a:t>
            </a:r>
          </a:p>
        </p:txBody>
      </p:sp>
      <p:pic>
        <p:nvPicPr>
          <p:cNvPr id="1026" name="Picture 2" descr="hackstudentlogo-grey">
            <a:extLst>
              <a:ext uri="{FF2B5EF4-FFF2-40B4-BE49-F238E27FC236}">
                <a16:creationId xmlns:a16="http://schemas.microsoft.com/office/drawing/2014/main" id="{4B016DFA-A81D-4B00-9374-BE97BFF2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2" y="1023666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Application Security Engineer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404534"/>
            <a:ext cx="11615780" cy="5130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Application Security Engineers assist in helping secure software applications that are developed and offered by organizations to consumers or employees.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position is more on the coding side of IT as they are expected to review code of a software product.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Being an application security engineer you will also use penetration testing techniques to find vulnerabilities.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4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Application Security Engineer vs Penetration Tester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position can be very similar to that of a Penetration Tester.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difference is the Penetration Tester tests an entire environment, while the Application Security Engineer test single software products.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0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Skills for Cyber Security Careers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404534"/>
            <a:ext cx="11615780" cy="652175"/>
          </a:xfrm>
        </p:spPr>
        <p:txBody>
          <a:bodyPr/>
          <a:lstStyle/>
          <a:p>
            <a:r>
              <a:rPr lang="en-US" dirty="0"/>
              <a:t>Skills we generally would see in these positions include: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F120-5321-304F-971E-25AED1A043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400" dirty="0"/>
              <a:t>Remember, there are a lot of ways to get into cyber security. A lot of people come from both technical and non-technical disciplines.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BB2386D-A986-4F33-BB2B-81B12A8EC01B}"/>
              </a:ext>
            </a:extLst>
          </p:cNvPr>
          <p:cNvSpPr txBox="1">
            <a:spLocks/>
          </p:cNvSpPr>
          <p:nvPr/>
        </p:nvSpPr>
        <p:spPr>
          <a:xfrm>
            <a:off x="796480" y="3368033"/>
            <a:ext cx="5604320" cy="4051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81583" rtl="0" eaLnBrk="1" latinLnBrk="0" hangingPunct="1">
              <a:lnSpc>
                <a:spcPct val="110000"/>
              </a:lnSpc>
              <a:spcBef>
                <a:spcPts val="1600"/>
              </a:spcBef>
              <a:buClr>
                <a:schemeClr val="accent2"/>
              </a:buClr>
              <a:buFontTx/>
              <a:buNone/>
              <a:defRPr sz="32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270073" indent="-488490" algn="l" defTabSz="781583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2020367" indent="-457200" algn="l" defTabSz="781583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32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735542" indent="-390792" algn="l" defTabSz="781583" rtl="0" eaLnBrk="1" latinLnBrk="0" hangingPunct="1">
              <a:lnSpc>
                <a:spcPct val="120000"/>
              </a:lnSpc>
              <a:spcBef>
                <a:spcPts val="1104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2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517125" indent="-390792" algn="l" defTabSz="781583" rtl="0" eaLnBrk="1" latinLnBrk="0" hangingPunct="1">
              <a:spcBef>
                <a:spcPct val="20000"/>
              </a:spcBef>
              <a:buFont typeface="Arial"/>
              <a:buChar char="»"/>
              <a:defRPr sz="3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4298709" indent="-390792" algn="l" defTabSz="781583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80292" indent="-390792" algn="l" defTabSz="781583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61876" indent="-390792" algn="l" defTabSz="781583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43459" indent="-390792" algn="l" defTabSz="781583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Communication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Team Work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Problem Solving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Programming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Ethical Hacking</a:t>
            </a:r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930A1E-77D5-4CDB-AF6E-B4BD8E642E55}"/>
              </a:ext>
            </a:extLst>
          </p:cNvPr>
          <p:cNvSpPr txBox="1">
            <a:spLocks/>
          </p:cNvSpPr>
          <p:nvPr/>
        </p:nvSpPr>
        <p:spPr>
          <a:xfrm>
            <a:off x="6400800" y="3368033"/>
            <a:ext cx="5604320" cy="4051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81583" rtl="0" eaLnBrk="1" latinLnBrk="0" hangingPunct="1">
              <a:lnSpc>
                <a:spcPct val="110000"/>
              </a:lnSpc>
              <a:spcBef>
                <a:spcPts val="1600"/>
              </a:spcBef>
              <a:buClr>
                <a:schemeClr val="accent2"/>
              </a:buClr>
              <a:buFontTx/>
              <a:buNone/>
              <a:defRPr sz="32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270073" indent="-488490" algn="l" defTabSz="781583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2020367" indent="-457200" algn="l" defTabSz="781583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32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735542" indent="-390792" algn="l" defTabSz="781583" rtl="0" eaLnBrk="1" latinLnBrk="0" hangingPunct="1">
              <a:lnSpc>
                <a:spcPct val="120000"/>
              </a:lnSpc>
              <a:spcBef>
                <a:spcPts val="1104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2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517125" indent="-390792" algn="l" defTabSz="781583" rtl="0" eaLnBrk="1" latinLnBrk="0" hangingPunct="1">
              <a:spcBef>
                <a:spcPct val="20000"/>
              </a:spcBef>
              <a:buFont typeface="Arial"/>
              <a:buChar char="»"/>
              <a:defRPr sz="3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4298709" indent="-390792" algn="l" defTabSz="781583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80292" indent="-390792" algn="l" defTabSz="781583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61876" indent="-390792" algn="l" defTabSz="781583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43459" indent="-390792" algn="l" defTabSz="781583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Security Principles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Risk Analysis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Network Protocols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Intrusion Detection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Scripting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8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8C4A-F4A6-4950-9411-97DA5814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1" y="768365"/>
            <a:ext cx="9475914" cy="133597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7E011-67AF-4B23-AACD-F413A0E6E2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404534"/>
            <a:ext cx="11615780" cy="5130800"/>
          </a:xfrm>
        </p:spPr>
        <p:txBody>
          <a:bodyPr/>
          <a:lstStyle/>
          <a:p>
            <a:pPr marL="457200" lvl="0" indent="-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(2018). Retrieved from </a:t>
            </a:r>
            <a:r>
              <a:rPr lang="en-US" altLang="en-US" sz="2000" dirty="0" err="1"/>
              <a:t>Cyberseek</a:t>
            </a:r>
            <a:r>
              <a:rPr lang="en-US" altLang="en-US" sz="2000" dirty="0"/>
              <a:t>: https://www.cyberseek.org/pathway.html</a:t>
            </a:r>
          </a:p>
          <a:p>
            <a:pPr marL="457200" lvl="0" indent="-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(2019). Retrieved from Forbes: https://www.forbes.com/sites/forbestechcouncil/2019/02/22/want-to-learn-coding-check-out-these-resources-recommended-by-tech-experts/#1f568a065d6f</a:t>
            </a:r>
          </a:p>
          <a:p>
            <a:pPr marL="457200" lvl="0" indent="-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(2019). Retrieved from Tech Target: https://searchsecurity.techtarget.com/definition/penetration-testing</a:t>
            </a:r>
          </a:p>
          <a:p>
            <a:pPr marL="457200" lvl="0" indent="-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(2020). Retrieved from </a:t>
            </a:r>
            <a:r>
              <a:rPr lang="en-US" altLang="en-US" sz="2000" dirty="0" err="1"/>
              <a:t>HackerOne</a:t>
            </a:r>
            <a:r>
              <a:rPr lang="en-US" altLang="en-US" sz="2000" dirty="0"/>
              <a:t>: https://www.hackerone.com/branding</a:t>
            </a:r>
          </a:p>
          <a:p>
            <a:pPr marL="457200" lvl="0" indent="-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GMERCYU. (2020). Retrieved from GMERCYU: https://www.gmercyu.edu/academics/learn/cs-cis-it-difference</a:t>
            </a:r>
          </a:p>
          <a:p>
            <a:pPr marL="457200" lvl="0" indent="-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 err="1"/>
              <a:t>Khuspe</a:t>
            </a:r>
            <a:r>
              <a:rPr lang="en-US" altLang="en-US" sz="2000" dirty="0"/>
              <a:t>, S. (2020). Retrieved from </a:t>
            </a:r>
            <a:r>
              <a:rPr lang="en-US" altLang="en-US" sz="2000" dirty="0" err="1"/>
              <a:t>Cyberprime</a:t>
            </a:r>
            <a:r>
              <a:rPr lang="en-US" altLang="en-US" sz="2000" dirty="0"/>
              <a:t>: https://cyberprime.net/getting-started-with-web-application-penetration-testing/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7A21D-2A24-4BCB-8C0E-7BF08FBE630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7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8C4A-F4A6-4950-9411-97DA5814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1" y="768365"/>
            <a:ext cx="9475914" cy="1335973"/>
          </a:xfrm>
        </p:spPr>
        <p:txBody>
          <a:bodyPr/>
          <a:lstStyle/>
          <a:p>
            <a:r>
              <a:rPr lang="en-US"/>
              <a:t>References Continued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7E011-67AF-4B23-AACD-F413A0E6E2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404534"/>
            <a:ext cx="11615780" cy="5130800"/>
          </a:xfrm>
        </p:spPr>
        <p:txBody>
          <a:bodyPr/>
          <a:lstStyle/>
          <a:p>
            <a:pPr marL="457200" indent="-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O'Hara, K. (2019). Retrieved from Monster: https://www.monster.com/career-advice/article/future-of-Cyber Security-jobs</a:t>
            </a:r>
          </a:p>
          <a:p>
            <a:pPr marL="457200" indent="-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Perrin, J. (2016). Retrieved from https://www.le-vpn.com/last-mcafee-security-report-or-how-everyone-can-easily-become-a-cybercriminal/</a:t>
            </a:r>
          </a:p>
          <a:p>
            <a:pPr marL="457200" indent="-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Sobers, R. (2020). Retrieved from Varonis: https://www.varonis.com/blog/Cyber Security-careers/</a:t>
            </a:r>
          </a:p>
          <a:p>
            <a:pPr marL="457200" indent="-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Zhang, E. (2019). Retrieved from Digital Guardian: https://digitalguardian.com/blog/what-security-analyst-responsibilities-qualifications-and-more</a:t>
            </a:r>
          </a:p>
          <a:p>
            <a:pPr marL="457200" indent="-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(2020). Retrieved from Penta: https://www.penta.ie/services/it-architects/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7A21D-2A24-4BCB-8C0E-7BF08FBE630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5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The Importance of Cyber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With respect to IT, security plays a crucial role in protecting company resources from unauthorized access.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company’s priority should always be the protection of sensitive information, making  professions within the field of security more critical and sought after.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F120-5321-304F-971E-25AED1A043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400" dirty="0"/>
              <a:t>Everyday Cyber attacks are becoming more common and more damaging.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1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Career Paths in Cyber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F120-5321-304F-971E-25AED1A043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400" dirty="0"/>
              <a:t>Image Credit: </a:t>
            </a:r>
            <a:r>
              <a:rPr lang="en-US" sz="2400" dirty="0" err="1"/>
              <a:t>Cyberseek</a:t>
            </a:r>
            <a:r>
              <a:rPr lang="en-US" sz="2400" dirty="0"/>
              <a:t> (2018)</a:t>
            </a:r>
          </a:p>
          <a:p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36A1B3E-5354-4AB0-BD0A-5B76CDB3C4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2"/>
          <a:stretch/>
        </p:blipFill>
        <p:spPr>
          <a:xfrm>
            <a:off x="6930634" y="1645921"/>
            <a:ext cx="4799811" cy="639270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12BCEF-302D-4BE2-A5A6-5358390BD8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1" y="2404534"/>
            <a:ext cx="5065405" cy="513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Security branches off into many different pathways.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These pathways can vary from security monitoring to ethical hacking. </a:t>
            </a:r>
          </a:p>
        </p:txBody>
      </p:sp>
    </p:spTree>
    <p:extLst>
      <p:ext uri="{BB962C8B-B14F-4D97-AF65-F5344CB8AC3E}">
        <p14:creationId xmlns:p14="http://schemas.microsoft.com/office/powerpoint/2010/main" val="420822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Career Paths in Cyber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primary areas of concern consist of the following: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Security Analyst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Penetration Tester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Bounty Hunters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Security Architect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Application Security Engineer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F120-5321-304F-971E-25AED1A043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400" dirty="0"/>
              <a:t>There are many more security positions and it is important to find the one that interests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6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Security Analyst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1907177"/>
            <a:ext cx="11615780" cy="562815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Security analysts play a key role in keeping an organization’s sensitive information secure.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They will often spend a lot of their time monitoring network activities within the company, checking for any suspicious activities that may result in malicious attacks.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When an attack does occur, security analyst have a role in mitigating those attacks.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5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Penetration Tester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1985554"/>
            <a:ext cx="11615780" cy="55497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responsibilities of a Penetration Tester involve finding any vulnerabilities or exploits with a given a target.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These targets could be Networks, Web Applications, Desktop, etc.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goal of finding vulnerabilities enables companies to create plans to mitigate those vulnerabilities which in turn can prevent a risk of an attack.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F120-5321-304F-971E-25AED1A043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400" dirty="0"/>
              <a:t>Penetration Testers are also called “ethical hackers” as they use their talents in hacking to secure organizations.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7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Bug Bounty Hunter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104338"/>
            <a:ext cx="11615780" cy="54309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Bug Bounty Hunters are essentially like Penetration testers, where their role is to find vulnerabilities.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However, their job revolves around completing bug bounty programs on their own time rather then being hired as an employee.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program involves companies setting out rewards to individuals that are successful in finding a vulnerability.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3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Bug Bounty Hunter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This program is also set out to the public where anyone could part take in the program. </a:t>
            </a:r>
          </a:p>
          <a:p>
            <a:pPr lvl="1"/>
            <a:r>
              <a:rPr lang="en-US" dirty="0"/>
              <a:t>Sites like </a:t>
            </a:r>
            <a:r>
              <a:rPr lang="en-US" dirty="0" err="1"/>
              <a:t>HackerOne</a:t>
            </a:r>
            <a:r>
              <a:rPr lang="en-US" dirty="0"/>
              <a:t> provide an easy way to find companies with the bug bounty program. </a:t>
            </a:r>
          </a:p>
          <a:p>
            <a:pPr lvl="1"/>
            <a:r>
              <a:rPr lang="en-US" dirty="0"/>
              <a:t>Companies that are involved with </a:t>
            </a:r>
            <a:r>
              <a:rPr lang="en-US" dirty="0" err="1"/>
              <a:t>HackerOne</a:t>
            </a:r>
            <a:r>
              <a:rPr lang="en-US" dirty="0"/>
              <a:t> include: Android, Buzzfeed, Facebook, 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5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Security Architect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Security Architects are responsible for designing, testing, and implementing security systems within an organization’s network.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They often will review current security systems where they will make recommendation on new solutions to implement or upgrade.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27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844</Words>
  <Application>Microsoft Office PowerPoint</Application>
  <PresentationFormat>Custom</PresentationFormat>
  <Paragraphs>107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Verdana</vt:lpstr>
      <vt:lpstr>Wingdings</vt:lpstr>
      <vt:lpstr>Office Theme</vt:lpstr>
      <vt:lpstr>Cyber Security Jobs</vt:lpstr>
      <vt:lpstr>The Importance of Cyber Security</vt:lpstr>
      <vt:lpstr>Career Paths in Cyber Security</vt:lpstr>
      <vt:lpstr>Career Paths in Cyber Security</vt:lpstr>
      <vt:lpstr>Security Analyst</vt:lpstr>
      <vt:lpstr>Penetration Tester</vt:lpstr>
      <vt:lpstr>Bug Bounty Hunter</vt:lpstr>
      <vt:lpstr>Bug Bounty Hunter Continued</vt:lpstr>
      <vt:lpstr>Security Architect </vt:lpstr>
      <vt:lpstr>Application Security Engineer</vt:lpstr>
      <vt:lpstr>Application Security Engineer vs Penetration Tester</vt:lpstr>
      <vt:lpstr>Skills for Cyber Security Careers</vt:lpstr>
      <vt:lpstr>References</vt:lpstr>
      <vt:lpstr>References Continued</vt:lpstr>
    </vt:vector>
  </TitlesOfParts>
  <Company>Salt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Chavez Ackermann</dc:creator>
  <cp:lastModifiedBy>Robinson, Lucas</cp:lastModifiedBy>
  <cp:revision>237</cp:revision>
  <dcterms:created xsi:type="dcterms:W3CDTF">2016-12-21T16:02:28Z</dcterms:created>
  <dcterms:modified xsi:type="dcterms:W3CDTF">2020-05-10T02:16:56Z</dcterms:modified>
</cp:coreProperties>
</file>