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1"/>
  </p:notesMasterIdLst>
  <p:sldIdLst>
    <p:sldId id="305" r:id="rId5"/>
    <p:sldId id="315" r:id="rId6"/>
    <p:sldId id="317" r:id="rId7"/>
    <p:sldId id="335" r:id="rId8"/>
    <p:sldId id="336" r:id="rId9"/>
    <p:sldId id="533" r:id="rId10"/>
    <p:sldId id="457" r:id="rId11"/>
    <p:sldId id="569" r:id="rId12"/>
    <p:sldId id="452" r:id="rId13"/>
    <p:sldId id="453" r:id="rId14"/>
    <p:sldId id="454" r:id="rId15"/>
    <p:sldId id="558" r:id="rId16"/>
    <p:sldId id="572" r:id="rId17"/>
    <p:sldId id="573" r:id="rId18"/>
    <p:sldId id="574" r:id="rId19"/>
    <p:sldId id="338" r:id="rId20"/>
    <p:sldId id="570" r:id="rId21"/>
    <p:sldId id="575" r:id="rId22"/>
    <p:sldId id="571" r:id="rId23"/>
    <p:sldId id="456" r:id="rId24"/>
    <p:sldId id="556" r:id="rId25"/>
    <p:sldId id="557" r:id="rId26"/>
    <p:sldId id="461" r:id="rId27"/>
    <p:sldId id="559" r:id="rId28"/>
    <p:sldId id="560" r:id="rId29"/>
    <p:sldId id="561" r:id="rId30"/>
    <p:sldId id="467" r:id="rId31"/>
    <p:sldId id="398" r:id="rId32"/>
    <p:sldId id="321" r:id="rId33"/>
    <p:sldId id="469" r:id="rId34"/>
    <p:sldId id="462" r:id="rId35"/>
    <p:sldId id="463" r:id="rId36"/>
    <p:sldId id="464" r:id="rId37"/>
    <p:sldId id="465" r:id="rId38"/>
    <p:sldId id="480" r:id="rId39"/>
    <p:sldId id="466" r:id="rId40"/>
    <p:sldId id="471" r:id="rId41"/>
    <p:sldId id="378" r:id="rId42"/>
    <p:sldId id="380" r:id="rId43"/>
    <p:sldId id="563" r:id="rId44"/>
    <p:sldId id="562" r:id="rId45"/>
    <p:sldId id="441" r:id="rId46"/>
    <p:sldId id="565" r:id="rId47"/>
    <p:sldId id="568" r:id="rId48"/>
    <p:sldId id="566" r:id="rId49"/>
    <p:sldId id="56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1BBD0-8293-4EC9-B90D-E26DAAF2A812}" v="4" dt="2021-04-07T15:35:24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86386" autoAdjust="0"/>
  </p:normalViewPr>
  <p:slideViewPr>
    <p:cSldViewPr snapToGrid="0">
      <p:cViewPr varScale="1">
        <p:scale>
          <a:sx n="162" d="100"/>
          <a:sy n="162" d="100"/>
        </p:scale>
        <p:origin x="18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C0D1BBD0-8293-4EC9-B90D-E26DAAF2A812}"/>
    <pc:docChg chg="modSld">
      <pc:chgData name="Dunda, Brian [Student]" userId="S::000815866@mohawkcollege.ca::b963ae9c-5f15-4b55-a858-19aff3f98de0" providerId="AD" clId="Web-{C0D1BBD0-8293-4EC9-B90D-E26DAAF2A812}" dt="2021-04-07T15:35:24.206" v="3" actId="20577"/>
      <pc:docMkLst>
        <pc:docMk/>
      </pc:docMkLst>
      <pc:sldChg chg="modSp">
        <pc:chgData name="Dunda, Brian [Student]" userId="S::000815866@mohawkcollege.ca::b963ae9c-5f15-4b55-a858-19aff3f98de0" providerId="AD" clId="Web-{C0D1BBD0-8293-4EC9-B90D-E26DAAF2A812}" dt="2021-04-07T15:35:24.206" v="3" actId="20577"/>
        <pc:sldMkLst>
          <pc:docMk/>
          <pc:sldMk cId="467784494" sldId="462"/>
        </pc:sldMkLst>
        <pc:spChg chg="mod">
          <ac:chgData name="Dunda, Brian [Student]" userId="S::000815866@mohawkcollege.ca::b963ae9c-5f15-4b55-a858-19aff3f98de0" providerId="AD" clId="Web-{C0D1BBD0-8293-4EC9-B90D-E26DAAF2A812}" dt="2021-04-07T15:35:24.206" v="3" actId="20577"/>
          <ac:spMkLst>
            <pc:docMk/>
            <pc:sldMk cId="467784494" sldId="462"/>
            <ac:spMk id="3" creationId="{B53F9C03-EC34-475A-BC85-E299325CD0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355465"/>
            <a:ext cx="7682143" cy="1635358"/>
          </a:xfrm>
        </p:spPr>
        <p:txBody>
          <a:bodyPr/>
          <a:lstStyle/>
          <a:p>
            <a:r>
              <a:rPr lang="en-US" dirty="0"/>
              <a:t>Social Media Security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Personal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23883"/>
            <a:ext cx="8933893" cy="44137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services often require some amount of information such as your name, birthday, email address or phone number.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Additionally, they allow you to fill out more information including relationships, location, interests and so forth.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information is usually publicly available by default.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lot of platforms will not tell you who views your profiles and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0635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Posting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97250"/>
            <a:ext cx="9004298" cy="444037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posting a picture on social media, consider if you’re comfortable with everyone in your life, and everyone on the internet seeing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you lock down your photo albums, people will still likely be able to see your profile and cover photos.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Photos may also be embedded with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mentioned before, a lot of platforms won’t tell you who looks at your photos.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7999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8241436" cy="1635358"/>
          </a:xfrm>
        </p:spPr>
        <p:txBody>
          <a:bodyPr/>
          <a:lstStyle/>
          <a:p>
            <a:r>
              <a:rPr lang="en-US" dirty="0"/>
              <a:t>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286893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29945" cy="1001882"/>
          </a:xfrm>
        </p:spPr>
        <p:txBody>
          <a:bodyPr/>
          <a:lstStyle/>
          <a:p>
            <a:r>
              <a:rPr lang="en-US" dirty="0"/>
              <a:t>Social Media Information Policies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1084"/>
            <a:ext cx="886459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you ever read the terms of use when signing up to any of your social media accounts? Instagram? Snapchat? </a:t>
            </a:r>
            <a:r>
              <a:rPr lang="en-US" dirty="0" err="1"/>
              <a:t>TikTok</a:t>
            </a:r>
            <a:r>
              <a:rPr lang="en-US" dirty="0"/>
              <a:t>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of these services will not take direct ownership of whatever you post, but there is more to it than that.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services often have you agree that anything you post can be used by them license and royalty-free subject to their individual Privacy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2898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29945" cy="1001882"/>
          </a:xfrm>
        </p:spPr>
        <p:txBody>
          <a:bodyPr/>
          <a:lstStyle/>
          <a:p>
            <a:r>
              <a:rPr lang="en-US" dirty="0"/>
              <a:t>Social Media Information Policies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1084"/>
            <a:ext cx="886459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networks also can collect metadata that may be stored in your posts and photos that you upload.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will collect information based on your general browsing habits away from their service, and what device(s) you use to access.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Did you sign-on through your laptop? Smartphone? Game console? Social media companies can find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398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29945" cy="1001882"/>
          </a:xfrm>
        </p:spPr>
        <p:txBody>
          <a:bodyPr/>
          <a:lstStyle/>
          <a:p>
            <a:r>
              <a:rPr lang="en-US" dirty="0"/>
              <a:t>What is Metadata?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1084"/>
            <a:ext cx="886459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the data that is used to describe other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includes who authored a file, the date it was created or modified, the software it was created in, and even the file size.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Photos and videos can contain location metadata through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0166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 dirty="0"/>
              <a:t>Geotagging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1084"/>
            <a:ext cx="886459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 involves adding geographical information to pictures, posts and videos.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if you post a picture on Instagram, you have the option to tag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 is also how your phone can help you find directions and nearby stores and restaurants 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platforms have come under fire for geotagging without consent.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7400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 dirty="0"/>
              <a:t>Geotagging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04694"/>
            <a:ext cx="8710984" cy="424861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data collected or displayed can range from general areas to specific addresses and locations.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 could potentially reveal a user’s home address to the world.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could put the user at risk of being stalked or robbed.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strongly recommend that you disable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7087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 dirty="0"/>
              <a:t>Location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04694"/>
            <a:ext cx="8710984" cy="424861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you ever gone out and then later your phone sends a push notification asking you to review the location you just visited?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location data is being tracked while you have location services enabled on your device!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Networks can track your location with both your device’s GPS and through its Bluetooth connectivity.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9493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8241436" cy="1635358"/>
          </a:xfrm>
        </p:spPr>
        <p:txBody>
          <a:bodyPr/>
          <a:lstStyle/>
          <a:p>
            <a:r>
              <a:rPr lang="en-US" dirty="0"/>
              <a:t>Story – Job Applicants</a:t>
            </a:r>
          </a:p>
        </p:txBody>
      </p:sp>
    </p:spTree>
    <p:extLst>
      <p:ext uri="{BB962C8B-B14F-4D97-AF65-F5344CB8AC3E}">
        <p14:creationId xmlns:p14="http://schemas.microsoft.com/office/powerpoint/2010/main" val="73013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What Will you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64234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 better understanding of how to protect yourself online through your social media settings.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and privacy settings and concerns for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social engineering is and how it relates to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about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Job Applicants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5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employers admit to running searches on prospective hires prior to interviewing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post! They may make judgements on you based on the types of content you post.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not always a negative thing, having a LinkedIn account that is up to date can help you showcase yourself professionally.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8728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Job Applicants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past job working for a restaurant, my manager admitted that they would search applicants' names on Facebook and LinkedIn and look at their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wouldn’t interview anyone who had a lot of pictures involving drugs, alcohol or partying.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7232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your privacy and security settings are up to date.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of what you post online.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Assume anyone can—and will—see whatever you post publicly.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what you’re tagged in by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9563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 dirty="0"/>
              <a:t>What Could Happen?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Possible effects resulting from a lack of social media privacy and security</a:t>
            </a:r>
          </a:p>
        </p:txBody>
      </p:sp>
    </p:spTree>
    <p:extLst>
      <p:ext uri="{BB962C8B-B14F-4D97-AF65-F5344CB8AC3E}">
        <p14:creationId xmlns:p14="http://schemas.microsoft.com/office/powerpoint/2010/main" val="32617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Happen?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Stolen personal information and pictures.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hacker could collect your personal information and photos, and either sell them or use them for other malicious purposes.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information could be used to create fake accounts or target others with scams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about your network could be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5802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Happen?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loss.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scammer is able to get your credit card information, or your credentials that you use for banking and other sites, such as Amazon, they could damage you financially.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Devices being infected with malware.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click a link in a phishing email, message or post your computer could be infected.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84918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Happen?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Reputation Damage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user gets control of your account, they could make offensive remarks and other posts with the intent of damaging your reputation.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Identity Theft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information and credentials found on social media, hackers can attempt to steal your identity.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087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 for keeping your social media platforms and data secure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Lock your Computer, Lock your 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Protecting your device with a password or passcode will prevent people from accessing your information, posting from your accounts and doing other damage to your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you are not using them, especially if you will be leaving them unattended.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Think Before you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post personal information online.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you’re not comfortable with the whole world seeing it, then it shouldn’t be on social media.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posting any potential security question answers, your location, contact information and financial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8144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13428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5"/>
            <a:ext cx="9200223" cy="407306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share pictures you are comfortable with anyone seeing.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the same photo for all social media platforms.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location services and geotagging.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Remember, once something is posted, it is effectively there forever.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photos you are tagged in and remove tags.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4516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Password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29"/>
            <a:ext cx="9086848" cy="439087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distinct passwords for each social media platform.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the same password for multiple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give anyone your passwords or login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long, complex passwords.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Password Security module</a:t>
            </a:r>
            <a:r>
              <a:rPr lang="en-US" dirty="0"/>
              <a:t> for more information.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into a password manager.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7784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Think Before you Click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click on attachments or links in social media posts.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click on attachments or links in emails saying they are from social media platforms.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consider which applications you add to social media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3376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Who Can See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44651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Search yourself on each platform.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what comes up and what information you can access.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Are you comfortable with it? If not, edit your settings.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can your network see?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92632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Manage your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4950"/>
            <a:ext cx="9067798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add people you actually know on social media.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fake users.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what information you share with your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Review your networks from time to time.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Block anyone you don’t want accessing your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80434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Misinformation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making social media accounts using different names or create accounts that do not contain real personal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limit the risk of someone accessing your information or damaging your reputation.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7531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Delete/Reclaim Old Accounts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5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have an old account that you have not accessed in a long time, deactivate or delete it rather than letting it sit dormant.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also reclaim and edit old accounts. If you do this, change your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lower the chances of someone compromising it or getting your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63608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Two-Factor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two-factor authentication on all of your devices and social media platforms.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example of this is requiring a log in code via a text message once you enter your Snapchat username and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76199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post.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private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share posts, information and pictures you are comfortable with the whole word seeing.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an email, post or message seems suspicious, has spelling or grammatical errors, is too good to be true or has a sense of urgency, don’t click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EC4132-E309-4077-B0CB-31A43CADC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Social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Media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all use social media in our daily lives.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may hear news stories of privacy and data breaches involving Facebook and other social media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can you ensure that a message or picture you share isn’t being used or sold by the provider?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33283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two-factor authentication on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privacy and security settings on all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who can see your information, and if it is publicly searchable.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social media accounts and all other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1555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which third party applications you use through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location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Manage your networks, don’t add people you do not know.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common social media threats and look out for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2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</a:t>
            </a:r>
            <a:r>
              <a:rPr lang="en-US" sz="2000" kern="1200" baseline="0" dirty="0" err="1">
                <a:solidFill>
                  <a:schemeClr val="accent5"/>
                </a:solidFill>
                <a:effectLst/>
              </a:rPr>
              <a:t>TikTok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 Privacy Settings."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internetmatters.org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www.internetmatters.org/parental-controls/social-media/tiktok-privacy-and-safety-settings/. Accessed 10 Dec. 2020.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"13 Social Media Security Best Practices."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Fraud Watch International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Jan. 2019, fraudwatchinternational.com/social-media/social-media-security-best-practices/. Accessed 4 Dec. 2020.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"Social Media Security Guide."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UCLA IT Security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www.it.ucla.edu/security/resources/security-best-practices/social-media-security-guide. Accessed 5 Dec. 2020. </a:t>
            </a:r>
            <a:endParaRPr lang="en-CA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B1837-79CD-4216-9019-C04C65305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9394"/>
            <a:ext cx="8710984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"Is </a:t>
            </a:r>
            <a:r>
              <a:rPr lang="en-US" sz="2000" dirty="0" err="1"/>
              <a:t>TikTok</a:t>
            </a:r>
            <a:r>
              <a:rPr lang="en-US" sz="2000" dirty="0"/>
              <a:t> Spying On You For China?" </a:t>
            </a:r>
            <a:r>
              <a:rPr lang="en-US" sz="2000" i="1" dirty="0"/>
              <a:t>Forbes</a:t>
            </a:r>
            <a:r>
              <a:rPr lang="en-US" sz="2000" dirty="0"/>
              <a:t>, July 2020 www.forbes.com/sites/zakdoffman/2020/07/25/beware-tiktok-really-is-spying-on-you-new-security-report-update-trump-pompeo-china-warning/?sh=17006d454014. Accessed 1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"Warning—Apple Suddenly Catches </a:t>
            </a:r>
            <a:r>
              <a:rPr lang="en-US" sz="2000" dirty="0" err="1"/>
              <a:t>TikTok</a:t>
            </a:r>
            <a:r>
              <a:rPr lang="en-US" sz="2000" dirty="0"/>
              <a:t> Secretly Spying On Millions Of iPhone Users” </a:t>
            </a:r>
            <a:r>
              <a:rPr lang="en-US" sz="2000" i="1" dirty="0"/>
              <a:t>Forbes</a:t>
            </a:r>
            <a:r>
              <a:rPr lang="en-US" sz="2000" dirty="0"/>
              <a:t>, June 2020 https://www.forbes.com/sites/zakdoffman/2020/06/26/warning-apple-suddenly-catches-tiktok-secretly-spying-on-millions-of-iphone-users/?sh=feccc334ef05. Accessed 1 Dec. 2020.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67524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Patterson, Dan. "Facebook data privacy scandal: A cheat sheet."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TechRepublic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July 2020, www.techrepublic.com/article/facebook-data-privacy-scandal-a-cheat-sheet/. Accessed 7 Dec. 2020.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"Protect your account, Edit Account Privacy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Pinterest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help.pinterest.com. Accessed 10 Dec. 2020.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 err="1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Symanovich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Steve. "What is social engineering? Tips to help avoid becoming a victim."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Norton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July 2018, us.norton.com/internetsecurity-emerging-threats-what-is-social-engineering.html. Accessed 6 Dec. 2020.</a:t>
            </a:r>
            <a:endParaRPr lang="en-CA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09962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309C9-8363-4D98-89C0-2B2D3F9E47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87345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"Privacy Settings." </a:t>
            </a:r>
            <a:r>
              <a:rPr lang="en-US" sz="2000" i="1" dirty="0"/>
              <a:t>Snapchat</a:t>
            </a:r>
            <a:r>
              <a:rPr lang="en-US" sz="2000" dirty="0"/>
              <a:t>, support.snapchat.com/</a:t>
            </a:r>
            <a:r>
              <a:rPr lang="en-US" sz="2000" dirty="0" err="1"/>
              <a:t>en</a:t>
            </a:r>
            <a:r>
              <a:rPr lang="en-US" sz="2000" dirty="0"/>
              <a:t>-US/a/privacy-settings2.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"15 Social Networking Safety Tips." </a:t>
            </a:r>
            <a:r>
              <a:rPr lang="en-US" sz="2000" i="1" dirty="0"/>
              <a:t>Norton Security Online</a:t>
            </a:r>
            <a:r>
              <a:rPr lang="en-US" sz="2000" dirty="0"/>
              <a:t>, www.nortonsecurityonline.com/security-center/15-social-networking-safety-tips.html. Accessed 6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"An update on our security incident." </a:t>
            </a:r>
            <a:r>
              <a:rPr lang="en-US" sz="2000" i="1" dirty="0"/>
              <a:t>Twitter Inc.</a:t>
            </a:r>
            <a:r>
              <a:rPr lang="en-US" sz="2000" dirty="0"/>
              <a:t>, July 2020, blog.twitter.com/</a:t>
            </a:r>
            <a:r>
              <a:rPr lang="en-US" sz="2000" dirty="0" err="1"/>
              <a:t>en_us</a:t>
            </a:r>
            <a:r>
              <a:rPr lang="en-US" sz="2000" dirty="0"/>
              <a:t>/topics/company/2020/an-update-on-our-security-incident.html. Accessed 14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"Metadata." </a:t>
            </a:r>
            <a:r>
              <a:rPr lang="en-CA" sz="2000" i="1" dirty="0"/>
              <a:t>WhatIs.com</a:t>
            </a:r>
            <a:r>
              <a:rPr lang="en-CA" sz="2000" dirty="0"/>
              <a:t>, TechTarget Network, whatis.techtarget.com/definition/metadata. Accessed 2021. </a:t>
            </a:r>
          </a:p>
        </p:txBody>
      </p:sp>
    </p:spTree>
    <p:extLst>
      <p:ext uri="{BB962C8B-B14F-4D97-AF65-F5344CB8AC3E}">
        <p14:creationId xmlns:p14="http://schemas.microsoft.com/office/powerpoint/2010/main" val="238268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F330-5ADF-4BC4-8E80-1F18DDB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BBCB-D354-4118-8713-5D9301A98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3232"/>
            <a:ext cx="8710984" cy="418805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Social media privacy covers a few different topics.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Who can access your personal information and photos?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What is the social media platform doing with your information and data?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Has your information been sold to another company, or used by a third party?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F274-5CD8-49C6-8C18-C78C8A6EFB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011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F330-5ADF-4BC4-8E80-1F18DDB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BBCB-D354-4118-8713-5D9301A98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6342"/>
            <a:ext cx="8710984" cy="451494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past couple of years, there has been a lot of controversy involving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Facebook has come under fire for sharing user information with their third-parties and advertisers.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TikTok has been accused of spying on users and logging all their keystrokes.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have been reports of Snapchat photos not actually being deleted and being stored.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F274-5CD8-49C6-8C18-C78C8A6EFB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184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 dirty="0"/>
              <a:t>Targeted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30"/>
            <a:ext cx="9067058" cy="439065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you ever noticed that the ads seen online are related to the things you search for, or what you like?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 browser searches are used to target you with ads.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platforms also provide information such as your age, location, gender, relationship status and more to advertising companies.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328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 dirty="0"/>
              <a:t>Targeted Ads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30"/>
            <a:ext cx="9067058" cy="439065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apps or games you use on these services also collect your information to share with their partners.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Read End User License Agreements (EULAs) to learn what information is collected, and how your information is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2489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Your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Currently, there are no rights related to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social media platform will collect different data about you by default.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social media platform has an option to download and view the data its collects from you.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includes messages, photos, contact lists, personal information, what you’ve posted, likes and the applications you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20756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9DFC0-4D40-4ECC-81A3-00C30AFD6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741DD-9EDF-484E-A991-D9FCB67B8B9E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21972</TotalTime>
  <Words>2448</Words>
  <Application>Microsoft Office PowerPoint</Application>
  <PresentationFormat>Widescreen</PresentationFormat>
  <Paragraphs>222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Social Media Security</vt:lpstr>
      <vt:lpstr>What Will you Learn?</vt:lpstr>
      <vt:lpstr>Introduction</vt:lpstr>
      <vt:lpstr>Social Media</vt:lpstr>
      <vt:lpstr>Privacy</vt:lpstr>
      <vt:lpstr>Privacy (cont.)</vt:lpstr>
      <vt:lpstr>Targeted Ads</vt:lpstr>
      <vt:lpstr>Targeted Ads (cont.)</vt:lpstr>
      <vt:lpstr>Your Data</vt:lpstr>
      <vt:lpstr>Personal Information</vt:lpstr>
      <vt:lpstr>Posting Pictures</vt:lpstr>
      <vt:lpstr>Using Social Media</vt:lpstr>
      <vt:lpstr>Social Media Information Policies - 1</vt:lpstr>
      <vt:lpstr>Social Media Information Policies - 2</vt:lpstr>
      <vt:lpstr>What is Metadata?</vt:lpstr>
      <vt:lpstr>Geotagging (1 of 2)</vt:lpstr>
      <vt:lpstr>Geotagging (2 of 2)</vt:lpstr>
      <vt:lpstr>Location Services</vt:lpstr>
      <vt:lpstr>Story – Job Applicants</vt:lpstr>
      <vt:lpstr>Story – Job Applicants (1 of 2)</vt:lpstr>
      <vt:lpstr>Story – Job Applicants (2 of 2)</vt:lpstr>
      <vt:lpstr>Story – Lessons Learned</vt:lpstr>
      <vt:lpstr>What Could Happen?</vt:lpstr>
      <vt:lpstr>What Could Happen? (1 of 3)</vt:lpstr>
      <vt:lpstr>What Could Happen? (2 of 3)</vt:lpstr>
      <vt:lpstr>What Could Happen? (3 of 3)</vt:lpstr>
      <vt:lpstr>Best Practices</vt:lpstr>
      <vt:lpstr>Lock your Computer, Lock your Phone</vt:lpstr>
      <vt:lpstr>Think Before you Post</vt:lpstr>
      <vt:lpstr>Pictures</vt:lpstr>
      <vt:lpstr>Password Security</vt:lpstr>
      <vt:lpstr>Think Before you Click</vt:lpstr>
      <vt:lpstr>Who Can See This?</vt:lpstr>
      <vt:lpstr>Manage your Network</vt:lpstr>
      <vt:lpstr>Misinformation</vt:lpstr>
      <vt:lpstr>Delete/Reclaim Old Accounts</vt:lpstr>
      <vt:lpstr>Two-Factor Authentication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Security</dc:title>
  <dc:creator>Robinson, Lucas</dc:creator>
  <cp:keywords>social media security, security module, training</cp:keywords>
  <cp:lastModifiedBy>Dunda, Brian [Student]</cp:lastModifiedBy>
  <cp:revision>90</cp:revision>
  <dcterms:created xsi:type="dcterms:W3CDTF">2020-10-21T19:20:52Z</dcterms:created>
  <dcterms:modified xsi:type="dcterms:W3CDTF">2021-04-07T15:35:31Z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