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2"/>
  </p:notesMasterIdLst>
  <p:sldIdLst>
    <p:sldId id="305" r:id="rId5"/>
    <p:sldId id="315" r:id="rId6"/>
    <p:sldId id="317" r:id="rId7"/>
    <p:sldId id="566" r:id="rId8"/>
    <p:sldId id="584" r:id="rId9"/>
    <p:sldId id="590" r:id="rId10"/>
    <p:sldId id="591" r:id="rId11"/>
    <p:sldId id="683" r:id="rId12"/>
    <p:sldId id="605" r:id="rId13"/>
    <p:sldId id="592" r:id="rId14"/>
    <p:sldId id="685" r:id="rId15"/>
    <p:sldId id="587" r:id="rId16"/>
    <p:sldId id="567" r:id="rId17"/>
    <p:sldId id="575" r:id="rId18"/>
    <p:sldId id="569" r:id="rId19"/>
    <p:sldId id="586" r:id="rId20"/>
    <p:sldId id="570" r:id="rId21"/>
    <p:sldId id="588" r:id="rId22"/>
    <p:sldId id="577" r:id="rId23"/>
    <p:sldId id="579" r:id="rId24"/>
    <p:sldId id="578" r:id="rId25"/>
    <p:sldId id="467" r:id="rId26"/>
    <p:sldId id="576" r:id="rId27"/>
    <p:sldId id="607" r:id="rId28"/>
    <p:sldId id="682" r:id="rId29"/>
    <p:sldId id="574" r:id="rId30"/>
    <p:sldId id="680" r:id="rId31"/>
    <p:sldId id="681" r:id="rId32"/>
    <p:sldId id="593" r:id="rId33"/>
    <p:sldId id="398" r:id="rId34"/>
    <p:sldId id="684" r:id="rId35"/>
    <p:sldId id="378" r:id="rId36"/>
    <p:sldId id="380" r:id="rId37"/>
    <p:sldId id="441" r:id="rId38"/>
    <p:sldId id="582" r:id="rId39"/>
    <p:sldId id="565" r:id="rId40"/>
    <p:sldId id="58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20FA0E-1DD0-4699-A72B-C92324977BA6}" v="4" dt="2021-04-07T15:36:16.2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8" autoAdjust="0"/>
    <p:restoredTop sz="86386" autoAdjust="0"/>
  </p:normalViewPr>
  <p:slideViewPr>
    <p:cSldViewPr snapToGrid="0">
      <p:cViewPr>
        <p:scale>
          <a:sx n="140" d="100"/>
          <a:sy n="140" d="100"/>
        </p:scale>
        <p:origin x="1110" y="618"/>
      </p:cViewPr>
      <p:guideLst/>
    </p:cSldViewPr>
  </p:slideViewPr>
  <p:outlineViewPr>
    <p:cViewPr>
      <p:scale>
        <a:sx n="33" d="100"/>
        <a:sy n="33" d="100"/>
      </p:scale>
      <p:origin x="0" y="-148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da, Brian [Student]" userId="S::000815866@mohawkcollege.ca::b963ae9c-5f15-4b55-a858-19aff3f98de0" providerId="AD" clId="Web-{FB20FA0E-1DD0-4699-A72B-C92324977BA6}"/>
    <pc:docChg chg="modSld">
      <pc:chgData name="Dunda, Brian [Student]" userId="S::000815866@mohawkcollege.ca::b963ae9c-5f15-4b55-a858-19aff3f98de0" providerId="AD" clId="Web-{FB20FA0E-1DD0-4699-A72B-C92324977BA6}" dt="2021-04-07T15:36:14.859" v="1" actId="20577"/>
      <pc:docMkLst>
        <pc:docMk/>
      </pc:docMkLst>
      <pc:sldChg chg="modSp">
        <pc:chgData name="Dunda, Brian [Student]" userId="S::000815866@mohawkcollege.ca::b963ae9c-5f15-4b55-a858-19aff3f98de0" providerId="AD" clId="Web-{FB20FA0E-1DD0-4699-A72B-C92324977BA6}" dt="2021-04-07T15:36:14.859" v="1" actId="20577"/>
        <pc:sldMkLst>
          <pc:docMk/>
          <pc:sldMk cId="820682636" sldId="587"/>
        </pc:sldMkLst>
        <pc:spChg chg="mod">
          <ac:chgData name="Dunda, Brian [Student]" userId="S::000815866@mohawkcollege.ca::b963ae9c-5f15-4b55-a858-19aff3f98de0" providerId="AD" clId="Web-{FB20FA0E-1DD0-4699-A72B-C92324977BA6}" dt="2021-04-07T15:36:14.859" v="1" actId="20577"/>
          <ac:spMkLst>
            <pc:docMk/>
            <pc:sldMk cId="820682636" sldId="587"/>
            <ac:spMk id="3" creationId="{1B869A31-DD54-4FFA-A993-F0F6F4EC944A}"/>
          </ac:spMkLst>
        </pc:spChg>
      </pc:sldChg>
      <pc:sldChg chg="modSp">
        <pc:chgData name="Dunda, Brian [Student]" userId="S::000815866@mohawkcollege.ca::b963ae9c-5f15-4b55-a858-19aff3f98de0" providerId="AD" clId="Web-{FB20FA0E-1DD0-4699-A72B-C92324977BA6}" dt="2021-04-07T15:36:09.593" v="0" actId="20577"/>
        <pc:sldMkLst>
          <pc:docMk/>
          <pc:sldMk cId="964347356" sldId="590"/>
        </pc:sldMkLst>
        <pc:spChg chg="mod">
          <ac:chgData name="Dunda, Brian [Student]" userId="S::000815866@mohawkcollege.ca::b963ae9c-5f15-4b55-a858-19aff3f98de0" providerId="AD" clId="Web-{FB20FA0E-1DD0-4699-A72B-C92324977BA6}" dt="2021-04-07T15:36:09.593" v="0" actId="20577"/>
          <ac:spMkLst>
            <pc:docMk/>
            <pc:sldMk cId="964347356" sldId="590"/>
            <ac:spMk id="2" creationId="{9093C4FD-5208-4896-847E-5608E8C2DB2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1F3BC-A040-4C1D-87D2-571CD0B93AFB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834D4-0902-4D49-8A0D-42006443E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2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866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le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CC196-060E-C946-9E5C-A1DFF0DF2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34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22300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488956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/>
              <a:t>Person 1’s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People and/or Contact Information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488365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Name 1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2488365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 1’s email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6222271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Photo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8088927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/>
              <a:t>Person 2’s description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336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Name 2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088336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 2’s email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63EB3FF2-BAE3-FE49-BE4D-3122F7F54E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F205B07A-6648-734F-B148-586E9FBD2D2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DDFB09-91AF-4C47-B5CF-E1E430D98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64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EEA199-C81E-A549-8964-BA5D6F293C11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1 column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14" name="Picture 13" descr="green-bar.eps"/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6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00226-79E1-4049-9CCC-5EE0F169DF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D2A2CF-A6FE-2942-9758-91AD075952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41497EF-504D-5646-B224-6AD4C966C02E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1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2pPr>
              <a:defRPr/>
            </a:lvl2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This is a basic 1-column key point slide with no title.</a:t>
            </a:r>
          </a:p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485ACF11-C8A3-E04C-82D1-7DDED121A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50201519-3898-3A4C-9D34-AB4EC75892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A20C37-5ED8-BA4E-B834-08A5D5EAC0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E9519BD-6206-1840-8A63-B2837E58EE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06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99B8C52-4549-FF47-AFF2-EEE89FEF63A5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0F73EEF-C61E-7448-9B30-113D37F315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5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1 column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20A9900C-2C75-A64C-A17C-6171105E5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210707-0B3A-0E4D-ACBE-2957FDA6B14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6289DB-5AE0-A949-8079-E4CF67414B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19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0DDC5C6-9F6D-694A-B292-91AC0120324D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5BE7696-88A8-B94E-9460-B9C3D6AE24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2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This is a bulk content slide without a title for long content.</a:t>
            </a:r>
          </a:p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7" name="Picture 6" descr="green-bar.eps">
            <a:extLst>
              <a:ext uri="{FF2B5EF4-FFF2-40B4-BE49-F238E27FC236}">
                <a16:creationId xmlns:a16="http://schemas.microsoft.com/office/drawing/2014/main" id="{61F4DBC9-6617-604E-8D69-676F33D984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2816F32-CCC8-0D46-B094-140C3E8CD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8C4A99-17E2-064E-997B-F383D187D7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53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2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5371319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1803401"/>
            <a:ext cx="5360131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5C77805F-2E1B-7E4A-9F32-8B3E3A0888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A67CA-D2C6-A642-9A41-94681E24F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461B0D-74BA-0447-BFEA-E80A68223F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9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2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5371319" cy="3314701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2336799"/>
            <a:ext cx="5360131" cy="3314702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5371319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222270" y="1803797"/>
            <a:ext cx="536013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17" name="Picture 16" descr="green-bar.eps">
            <a:extLst>
              <a:ext uri="{FF2B5EF4-FFF2-40B4-BE49-F238E27FC236}">
                <a16:creationId xmlns:a16="http://schemas.microsoft.com/office/drawing/2014/main" id="{4FC318EF-9169-BB45-9B8D-9D01EE287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900AC72B-BFE5-7047-A693-C6B7870B55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5C2C1B0-CF14-0F44-9371-1B8AEBA5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26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3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F2FDDE00-7E19-444D-8A26-EB3F89154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012BAF0E-179A-B449-9796-7742DA779D1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58908B-FCB8-B24D-8C8F-5F5FDDEFB2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3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3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3504662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799"/>
            <a:ext cx="3482660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799"/>
            <a:ext cx="3504744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ADB75CBA-7175-0F41-99C4-A11320D13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B435AE46-8D48-3041-BCF5-289ED0FE7FD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C4DFB6-0588-064A-A617-7E635A6692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01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6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8481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8481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38481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878C3C72-C6B1-F941-8DFD-4D1654508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4CC9CD17-5A53-844D-BC07-10E4B7AA27C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D46AE30-F9CD-F741-81EC-6338BB06A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1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ture Read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433DC9-609F-DD43-A00F-6A5E0989DE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36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 w/ 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6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800"/>
            <a:ext cx="3504662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800"/>
            <a:ext cx="3482660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800"/>
            <a:ext cx="3504744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4393805"/>
            <a:ext cx="3504662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4393805"/>
            <a:ext cx="3482660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4393805"/>
            <a:ext cx="3504744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3" y="3860802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8088847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26" name="Picture 25" descr="green-bar.eps">
            <a:extLst>
              <a:ext uri="{FF2B5EF4-FFF2-40B4-BE49-F238E27FC236}">
                <a16:creationId xmlns:a16="http://schemas.microsoft.com/office/drawing/2014/main" id="{FCC4D77F-6C6A-6F4B-A950-D5B4204DF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A2FCCD5B-747A-8C4F-9B76-B65F8A8D20E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5EC9731-A1BB-C846-859C-58660BC19D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21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2 columns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537131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2269" y="2447365"/>
            <a:ext cx="5360131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2" y="1803797"/>
            <a:ext cx="5371318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222268" y="1803797"/>
            <a:ext cx="5360131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1" name="Picture 10" descr="green-bar.eps">
            <a:extLst>
              <a:ext uri="{FF2B5EF4-FFF2-40B4-BE49-F238E27FC236}">
                <a16:creationId xmlns:a16="http://schemas.microsoft.com/office/drawing/2014/main" id="{999AF7C8-0E81-FA41-9B39-A041649C7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0EEFCD9-0F09-8D4D-83CD-5AC22078CE6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4AF296-9251-FA41-846F-8D4E3EAAAA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33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3 columns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349527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47365"/>
            <a:ext cx="3493552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495278" cy="533003"/>
          </a:xfrm>
        </p:spPr>
        <p:txBody>
          <a:bodyPr/>
          <a:lstStyle>
            <a:lvl1pPr>
              <a:lnSpc>
                <a:spcPct val="100000"/>
              </a:lnSpc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48474" y="2447365"/>
            <a:ext cx="3496780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48473" y="1803797"/>
            <a:ext cx="3496780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3" name="Picture 12" descr="green-bar.eps">
            <a:extLst>
              <a:ext uri="{FF2B5EF4-FFF2-40B4-BE49-F238E27FC236}">
                <a16:creationId xmlns:a16="http://schemas.microsoft.com/office/drawing/2014/main" id="{FDADADAB-0B55-214C-87C3-CA3A3013C8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76DFFD5C-2C85-7D47-B6CA-1EF7E481464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74E91A0-1395-E54D-AB9B-8DAD15DF4D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57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09602" y="4479364"/>
            <a:ext cx="350466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8088848" y="4479364"/>
            <a:ext cx="349355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8088847" y="3860802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4355535" y="4479364"/>
            <a:ext cx="3482658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355534" y="3860802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6 columns for long content.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60811"/>
            <a:ext cx="350466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60811"/>
            <a:ext cx="349355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55535" y="2460811"/>
            <a:ext cx="3482658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4" y="1803797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28FE1AB5-AC7F-AE40-A61A-7F262E3AC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D2C18550-15E2-EE42-A7EF-E134E10DC12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F4B0470-9393-1344-A683-CE3B571CA1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92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2895600"/>
            <a:ext cx="3482660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the number above.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1" y="1856581"/>
            <a:ext cx="3495278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#,###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numbers slide for short numbers</a:t>
            </a:r>
            <a:endParaRPr lang="en-US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25E7D01D-D1CF-3346-961A-491CD68E68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C2F1051B-9E90-884E-B29B-99E40CEA5DD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5F8EC9-B05A-8E4C-9ABD-3DD7BFF5B3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51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Med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2" y="1831182"/>
            <a:ext cx="3495277" cy="945146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$##,###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#,####%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#,###,####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numbers slide for long numbers</a:t>
            </a:r>
            <a:endParaRPr lang="en-US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661C218B-EA66-4D4A-A696-E02171FD4C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2A0B311D-AC46-0149-9182-30954973D35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3D25A2-74ED-854F-8269-E9851244D3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3EBC2BC-912A-144C-9948-7F5C6D4BCD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E410635-2E13-4045-8D35-6D46D6B8C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5534" y="2895600"/>
            <a:ext cx="3482659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6E96E0E-619C-4F45-8CF2-5B29EAE871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the number above.</a:t>
            </a:r>
          </a:p>
        </p:txBody>
      </p:sp>
    </p:spTree>
    <p:extLst>
      <p:ext uri="{BB962C8B-B14F-4D97-AF65-F5344CB8AC3E}">
        <p14:creationId xmlns:p14="http://schemas.microsoft.com/office/powerpoint/2010/main" val="3434108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/>
              <a:t>This is a key point slide with icons to illustrate points.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47CED48-AA47-2242-A171-515EB31D4E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Tip: Icons can be found at the end of the presentation.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99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/>
              <a:t>This is a key point slide with icons to illustrate points.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/>
              </a:solidFill>
            </a:endParaRPr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/>
              </a:solidFill>
            </a:endParaRPr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/>
              </a:solidFill>
            </a:endParaRPr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DBEE48E-EDA7-2242-9888-6B872D27D4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Tip: Icons can be found at the end of the presentation.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56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2465067" y="622300"/>
            <a:ext cx="7261866" cy="5626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this icon to insert a video</a:t>
            </a:r>
          </a:p>
        </p:txBody>
      </p:sp>
    </p:spTree>
    <p:extLst>
      <p:ext uri="{BB962C8B-B14F-4D97-AF65-F5344CB8AC3E}">
        <p14:creationId xmlns:p14="http://schemas.microsoft.com/office/powerpoint/2010/main" val="92258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3966" y="628650"/>
            <a:ext cx="10984069" cy="5600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Enter an impressive </a:t>
            </a:r>
            <a:br>
              <a:rPr lang="en-CA"/>
            </a:br>
            <a:r>
              <a:rPr lang="en-CA"/>
              <a:t>statistic or fact.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6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ounda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8AF60A-41A6-BB49-AF53-170637E2F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7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Enter an impressive </a:t>
            </a:r>
            <a:br>
              <a:rPr lang="en-CA"/>
            </a:br>
            <a:r>
              <a:rPr lang="en-CA"/>
              <a:t>statistic or fact.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82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Enter an impressive statistic or fact. Highlight a number or key word by making it bold.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00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accent2"/>
                </a:solidFill>
              </a:defRPr>
            </a:lvl1pPr>
          </a:lstStyle>
          <a:p>
            <a:r>
              <a:rPr lang="en-CA"/>
              <a:t>Enter an impressive statistic or fact. Highlight a number or key word by making it bold.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13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Lar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235377" y="1914188"/>
            <a:ext cx="7721246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5999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76178" y="2259471"/>
            <a:ext cx="7239644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76178" y="4232939"/>
            <a:ext cx="7239644" cy="291603"/>
          </a:xfrm>
        </p:spPr>
        <p:txBody>
          <a:bodyPr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965B152-D01A-1C4B-9BBB-9DB81CFF20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3653073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600561" y="1914188"/>
            <a:ext cx="4256229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84080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884080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4F0ECD-C2EB-364E-826B-0EFCC87CAF6B}"/>
              </a:ext>
            </a:extLst>
          </p:cNvPr>
          <p:cNvSpPr txBox="1">
            <a:spLocks/>
          </p:cNvSpPr>
          <p:nvPr userDrawn="1"/>
        </p:nvSpPr>
        <p:spPr>
          <a:xfrm>
            <a:off x="6343548" y="1914188"/>
            <a:ext cx="4256229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3600"/>
              <a:t>$#,###,###</a:t>
            </a:r>
            <a:endParaRPr lang="en-US" sz="36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77FBAB-0FE4-CC48-B529-9971D0BE7E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27066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21191CD-852C-2047-99FD-E88980A67D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27066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7F9D59F-EA0B-5140-A4C4-5C2C5075D2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1271801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09108" y="1914188"/>
            <a:ext cx="3405290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92627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6585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C1DF821-41D8-9A43-B202-A1AC3741F9B6}"/>
              </a:ext>
            </a:extLst>
          </p:cNvPr>
          <p:cNvSpPr txBox="1">
            <a:spLocks/>
          </p:cNvSpPr>
          <p:nvPr userDrawn="1"/>
        </p:nvSpPr>
        <p:spPr>
          <a:xfrm>
            <a:off x="4397917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/>
              <a:t>$#,###,###</a:t>
            </a:r>
            <a:endParaRPr lang="en-US" sz="270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5B87D8C-8654-9640-A3D3-428F28F68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1436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A260049-866F-BB4B-9C07-1D1B313A8B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65394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6BCED1-E891-C345-8A14-F9A0F86B3394}"/>
              </a:ext>
            </a:extLst>
          </p:cNvPr>
          <p:cNvSpPr txBox="1">
            <a:spLocks/>
          </p:cNvSpPr>
          <p:nvPr userDrawn="1"/>
        </p:nvSpPr>
        <p:spPr>
          <a:xfrm>
            <a:off x="8086725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/>
              <a:t>$#,###,###</a:t>
            </a:r>
            <a:endParaRPr lang="en-US" sz="270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5ADEC7D-6148-5240-899B-0393590B8C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70244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63D1D7E-7FEC-8B4D-87F3-735BFE626D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4202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77A712EB-9EC2-9A4B-A49A-A88A435999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3124082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</a:t>
            </a:r>
          </a:p>
          <a:p>
            <a:pPr lvl="0"/>
            <a:r>
              <a:rPr lang="en-CA"/>
              <a:t>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slide with a right-aligned image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009488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on the icon to insert a photo.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420591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B25032EA-09AB-6443-9E9B-4AA40EC066F1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289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FA0F771-B34B-A449-9CCE-B7B65D7454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3700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slide with a left-aligned image</a:t>
            </a:r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B00FDF1-C5E7-A547-BFBF-CFFC7147FA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93701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</a:t>
            </a:r>
          </a:p>
          <a:p>
            <a:pPr lvl="0"/>
            <a:r>
              <a:rPr lang="en-CA"/>
              <a:t>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0025B528-57CF-6E4E-B4EA-A1E84904FF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on the icon to insert a photo.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4719CEA-644A-5C4F-AF21-AC48B529E9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11104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3DDE7EC7-7720-034F-A499-E1FC342F64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3700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950A6328-D96A-1E4F-A63C-28564DBB095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87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89" y="0"/>
            <a:ext cx="12191111" cy="6858000"/>
          </a:xfrm>
        </p:spPr>
        <p:txBody>
          <a:bodyPr/>
          <a:lstStyle>
            <a:lvl1pPr marL="0" indent="0">
              <a:buNone/>
              <a:defRPr sz="3000" baseline="0"/>
            </a:lvl1pPr>
            <a:lvl2pPr marL="586109" indent="0">
              <a:buNone/>
              <a:defRPr sz="3600"/>
            </a:lvl2pPr>
            <a:lvl3pPr marL="1172219" indent="0">
              <a:buNone/>
              <a:defRPr sz="3075"/>
            </a:lvl3pPr>
            <a:lvl4pPr marL="1758328" indent="0">
              <a:buNone/>
              <a:defRPr sz="2550"/>
            </a:lvl4pPr>
            <a:lvl5pPr marL="2344438" indent="0">
              <a:buNone/>
              <a:defRPr sz="2550"/>
            </a:lvl5pPr>
            <a:lvl6pPr marL="2930547" indent="0">
              <a:buNone/>
              <a:defRPr sz="2550"/>
            </a:lvl6pPr>
            <a:lvl7pPr marL="3516656" indent="0">
              <a:buNone/>
              <a:defRPr sz="2550"/>
            </a:lvl7pPr>
            <a:lvl8pPr marL="4102766" indent="0">
              <a:buNone/>
              <a:defRPr sz="2550"/>
            </a:lvl8pPr>
            <a:lvl9pPr marL="4688875" indent="0">
              <a:buNone/>
              <a:defRPr sz="2550"/>
            </a:lvl9pPr>
          </a:lstStyle>
          <a:p>
            <a:r>
              <a:rPr lang="en-US"/>
              <a:t>Click on the icon to insert a photo.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6BAF3DF-8C60-744C-9875-A2DDB0E7B2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9523" y="5605156"/>
            <a:ext cx="5532477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E13BE4A3-6693-0C44-9A5F-DCD4629FAF2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78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157207" y="635489"/>
            <a:ext cx="5358134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/>
              <a:t>Click on the icon to insert a photo.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35489"/>
            <a:ext cx="5358701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/>
              <a:t>Click on the icon to insert a photo.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E68C47B-F40A-D749-BA8A-BE1574238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51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3DE2794-D63E-6345-97E4-20E48F83FE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5229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4A4BA4F2-F909-BE49-91F7-2D1B976AED8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C4BED5-F02F-A542-BCEF-50A2662CA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10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DEAWORK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173A6-0ABD-EC48-A0BF-4B8978843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28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22301"/>
            <a:ext cx="8698367" cy="5022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on the icon to insert a photo.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16A0F2-11C2-3D49-8F3E-AAAABDA9557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01CE34A-094D-6845-9103-C540E60A9A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9177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492E8-43A9-2E41-8001-87E177A778F2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C5D5D1F-CBDF-2241-A62B-13C551558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2BF134A-80E9-EC4D-BD4C-08F14EE35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64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+ Title and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9FF189-D254-354B-B9E8-4DB4699D081A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1D7017C-A13A-3D40-AC90-31BF01FC15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1803401"/>
            <a:ext cx="7093623" cy="3840900"/>
          </a:xfrm>
        </p:spPr>
        <p:txBody>
          <a:bodyPr/>
          <a:lstStyle/>
          <a:p>
            <a:r>
              <a:rPr lang="en-US"/>
              <a:t>Click on the icon to insert a graphic.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graphic slide with a title and optional annotation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7CF2C8-2C4D-F84B-ADC8-6602C0D57B3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A5659BC-24E4-8844-ADAE-DA7249D0C5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94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chart or table slide with optional annotation</a:t>
            </a:r>
            <a:endParaRPr lang="en-US"/>
          </a:p>
        </p:txBody>
      </p:sp>
      <p:sp>
        <p:nvSpPr>
          <p:cNvPr id="17" name="Table Placeholder 3"/>
          <p:cNvSpPr>
            <a:spLocks noGrp="1"/>
          </p:cNvSpPr>
          <p:nvPr>
            <p:ph type="tbl" sz="quarter" idx="20" hasCustomPrompt="1"/>
          </p:nvPr>
        </p:nvSpPr>
        <p:spPr>
          <a:xfrm>
            <a:off x="609540" y="1803798"/>
            <a:ext cx="7106147" cy="384095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on the icon to insert a table or select “Insert” ➝ “Chart” from the menu bar to choose a stylized chart.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D1272B-C9AF-8444-8332-AE8FC5DEFDB4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A7117C-5B58-1B45-8D83-D1BB793AF3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27478ECE-6837-EF44-BB21-71529ACDC70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0ACA93D-E602-DE40-9F7D-78FE14C392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information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12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F4B205-D8E9-D548-B10E-F9A821BC13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1488" y="1086707"/>
            <a:ext cx="689024" cy="4228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11100" y="2801043"/>
            <a:ext cx="7769800" cy="165156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3000" baseline="0">
                <a:solidFill>
                  <a:schemeClr val="accent5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Questions? Place a contact prompt message and your email here.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90464" y="2053168"/>
            <a:ext cx="7211074" cy="763559"/>
          </a:xfrm>
        </p:spPr>
        <p:txBody>
          <a:bodyPr anchor="b"/>
          <a:lstStyle>
            <a:lvl1pPr algn="ctr">
              <a:defRPr sz="4049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Thank you message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B353F63-F63D-784B-B247-AB8894BFB4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0208" y="4405737"/>
            <a:ext cx="5851584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 algn="ctr"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err="1"/>
              <a:t>www.mohawkcollege.ca</a:t>
            </a:r>
            <a:r>
              <a:rPr lang="en-CA"/>
              <a:t>/</a:t>
            </a:r>
            <a:r>
              <a:rPr lang="en-CA" err="1"/>
              <a:t>relevantURL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86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-bar.eps">
            <a:extLst>
              <a:ext uri="{FF2B5EF4-FFF2-40B4-BE49-F238E27FC236}">
                <a16:creationId xmlns:a16="http://schemas.microsoft.com/office/drawing/2014/main" id="{1B0252D6-F708-0345-838E-8128E6C60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3BEA5DD-9FFA-9748-ADB6-2BEF08E12A0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DC9FE-ED3A-6843-9789-3C03EC70A9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88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2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Colle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499510-2B45-E647-80FC-C12C02A2C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2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uture Read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9921E-EBF0-804D-A55B-74084FB0A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4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ound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0E11F-2B27-9D41-BA2D-E484EB69CC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IDEAWORK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494BE-4088-234B-90C2-8D755C10EE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6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51698" y="1803401"/>
            <a:ext cx="3474729" cy="3227685"/>
          </a:xfrm>
        </p:spPr>
        <p:txBody>
          <a:bodyPr/>
          <a:lstStyle/>
          <a:p>
            <a:r>
              <a:rPr lang="en-US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5572313" y="2336800"/>
            <a:ext cx="4682310" cy="216088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CA"/>
              <a:t>Person’s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Person and/or Contact Information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71722" y="1803797"/>
            <a:ext cx="4682462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Person’s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5571722" y="4498182"/>
            <a:ext cx="4682462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Person’s email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A57FA599-400B-034A-970C-CD34B7C901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C297452-5309-F443-A021-963AF39151E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C4D48F-7713-9841-A2FD-8064A3C3D9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94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499889"/>
            <a:ext cx="10972800" cy="11003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2800" cy="3903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First level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  <a:p>
            <a:pPr lv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1" y="6356351"/>
            <a:ext cx="885052" cy="3651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75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4084-422A-4246-8522-ECCBA4948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3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</p:sldLayoutIdLst>
  <p:hf hdr="0" ftr="0" dt="0"/>
  <p:txStyles>
    <p:titleStyle>
      <a:lvl1pPr algn="l" defTabSz="586109" rtl="0" eaLnBrk="1" latinLnBrk="0" hangingPunct="1">
        <a:lnSpc>
          <a:spcPct val="80000"/>
        </a:lnSpc>
        <a:spcBef>
          <a:spcPct val="0"/>
        </a:spcBef>
        <a:buNone/>
        <a:defRPr sz="4949" b="1" kern="1200">
          <a:solidFill>
            <a:schemeClr val="accent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FontTx/>
        <a:buNone/>
        <a:defRPr sz="24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952428" indent="-366319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515073" indent="-342854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75000"/>
        <a:buFont typeface="Wingdings" pitchFamily="2" charset="2"/>
        <a:buChar char="§"/>
        <a:defRPr sz="2400" kern="1200" baseline="0">
          <a:solidFill>
            <a:schemeClr val="accent5"/>
          </a:solidFill>
          <a:latin typeface="+mn-lt"/>
          <a:ea typeface="+mn-ea"/>
          <a:cs typeface="+mn-cs"/>
        </a:defRPr>
      </a:lvl3pPr>
      <a:lvl4pPr marL="2051383" indent="-293055" algn="l" defTabSz="586109" rtl="0" eaLnBrk="1" latinLnBrk="0" hangingPunct="1">
        <a:lnSpc>
          <a:spcPct val="120000"/>
        </a:lnSpc>
        <a:spcBef>
          <a:spcPct val="20000"/>
        </a:spcBef>
        <a:buClr>
          <a:schemeClr val="accent2"/>
        </a:buClr>
        <a:buSzPct val="100000"/>
        <a:buFont typeface="Courier New" panose="02070309020205020404" pitchFamily="49" charset="0"/>
        <a:buChar char="o"/>
        <a:defRPr sz="1575" kern="1200">
          <a:solidFill>
            <a:schemeClr val="accent4"/>
          </a:solidFill>
          <a:latin typeface="+mn-lt"/>
          <a:ea typeface="+mn-ea"/>
          <a:cs typeface="+mn-cs"/>
        </a:defRPr>
      </a:lvl4pPr>
      <a:lvl5pPr marL="2637492" indent="-293055" algn="l" defTabSz="586109" rtl="0" eaLnBrk="1" latinLnBrk="0" hangingPunct="1">
        <a:spcBef>
          <a:spcPct val="20000"/>
        </a:spcBef>
        <a:buFont typeface="Arial"/>
        <a:buChar char="»"/>
        <a:defRPr sz="2550" kern="1200">
          <a:solidFill>
            <a:schemeClr val="accent5"/>
          </a:solidFill>
          <a:latin typeface="+mn-lt"/>
          <a:ea typeface="+mn-ea"/>
          <a:cs typeface="+mn-cs"/>
        </a:defRPr>
      </a:lvl5pPr>
      <a:lvl6pPr marL="3223602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6pPr>
      <a:lvl7pPr marL="380971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7pPr>
      <a:lvl8pPr marL="439582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8pPr>
      <a:lvl9pPr marL="4981930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1pPr>
      <a:lvl2pPr marL="58610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2pPr>
      <a:lvl3pPr marL="117221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3pPr>
      <a:lvl4pPr marL="175832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4pPr>
      <a:lvl5pPr marL="234443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5pPr>
      <a:lvl6pPr marL="2930547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6pPr>
      <a:lvl7pPr marL="351665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7pPr>
      <a:lvl8pPr marL="410276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8pPr>
      <a:lvl9pPr marL="4688875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846" y="2192221"/>
            <a:ext cx="10203533" cy="1635358"/>
          </a:xfrm>
        </p:spPr>
        <p:txBody>
          <a:bodyPr/>
          <a:lstStyle/>
          <a:p>
            <a:r>
              <a:rPr lang="en-US" dirty="0"/>
              <a:t>Spyware and Other Malware</a:t>
            </a:r>
          </a:p>
        </p:txBody>
      </p:sp>
    </p:spTree>
    <p:extLst>
      <p:ext uri="{BB962C8B-B14F-4D97-AF65-F5344CB8AC3E}">
        <p14:creationId xmlns:p14="http://schemas.microsoft.com/office/powerpoint/2010/main" val="6667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D7107A5-82FA-4B97-B6E8-4418AC8740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How Can Spyware Infect Me? - 1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29989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Computers, smartphones, and tablets are all vulnerable to spyware infection.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Downloading software from unreliable sources.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Opening links or downloading attachments from suspicious emails (often related to Phishing).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Accepting prompts without reading first.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Visiting unsafe websites.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570AC4-4394-44D7-AAA5-4402910F4C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998417" y="576274"/>
            <a:ext cx="2072933" cy="5075227"/>
          </a:xfrm>
        </p:spPr>
        <p:txBody>
          <a:bodyPr/>
          <a:lstStyle/>
          <a:p>
            <a:r>
              <a:rPr lang="en-CA" dirty="0"/>
              <a:t>Installing programs from legitimate sites can still contain malware if the website itself has been compromised.</a:t>
            </a:r>
          </a:p>
        </p:txBody>
      </p:sp>
    </p:spTree>
    <p:extLst>
      <p:ext uri="{BB962C8B-B14F-4D97-AF65-F5344CB8AC3E}">
        <p14:creationId xmlns:p14="http://schemas.microsoft.com/office/powerpoint/2010/main" val="2196677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D7107A5-82FA-4B97-B6E8-4418AC8740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How Can Spyware Infect Me? - 2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229989"/>
            <a:ext cx="8916535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Have you ever tried downloading software from an unauthorized source or visited suspicious links in a website ad banner?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Often these websites may contain spyware!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Attackers often attach spyware to things you want so that you will download it and compromise your device.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811937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F9454-9754-4DC4-89A4-0D6FB6407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870949" cy="1001980"/>
          </a:xfrm>
        </p:spPr>
        <p:txBody>
          <a:bodyPr/>
          <a:lstStyle/>
          <a:p>
            <a:r>
              <a:rPr lang="en-CA" dirty="0"/>
              <a:t>Methods of Infecting Devices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69A31-DD54-4FFA-A993-F0F6F4EC94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89837"/>
            <a:ext cx="8710984" cy="3848100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CA" dirty="0"/>
              <a:t>Phishing or Spoofing </a:t>
            </a:r>
          </a:p>
          <a:p>
            <a:pPr marL="893445" indent="-3556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CA" dirty="0"/>
              <a:t>Cybercriminals lure users to click malware infected links, emails, illegitimate websites, or convince users to give up their login credentials.</a:t>
            </a:r>
            <a:endParaRPr lang="en-CA" dirty="0">
              <a:ea typeface="Verdana"/>
              <a:cs typeface="Verdana"/>
            </a:endParaRPr>
          </a:p>
          <a:p>
            <a:pPr marL="355600" lvl="1" indent="-3556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dirty="0"/>
              <a:t>Misleading Marketing</a:t>
            </a:r>
          </a:p>
          <a:p>
            <a:pPr marL="918245" lvl="2" indent="-355600">
              <a:lnSpc>
                <a:spcPct val="15000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CA" dirty="0"/>
              <a:t>Advertising a spyware program as a useful tool to download (hard drive cleaner, download manager, etc.)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4EE15-87AF-47AB-9BBB-A970D4AF2DD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82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F9454-9754-4DC4-89A4-0D6FB6407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870949" cy="1001980"/>
          </a:xfrm>
        </p:spPr>
        <p:txBody>
          <a:bodyPr/>
          <a:lstStyle/>
          <a:p>
            <a:r>
              <a:rPr lang="en-CA" dirty="0"/>
              <a:t>Mobile Spyware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69A31-DD54-4FFA-A993-F0F6F4EC94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55969"/>
            <a:ext cx="8710984" cy="3848100"/>
          </a:xfrm>
        </p:spPr>
        <p:txBody>
          <a:bodyPr/>
          <a:lstStyle/>
          <a:p>
            <a:pPr marL="342900" lvl="2" indent="-342900">
              <a:lnSpc>
                <a:spcPct val="15000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CA" dirty="0"/>
              <a:t>Spyware that is often included in apps installed through Other Sources.</a:t>
            </a:r>
          </a:p>
          <a:p>
            <a:pPr marL="342900" lvl="2" indent="-342900">
              <a:lnSpc>
                <a:spcPct val="15000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CA" dirty="0"/>
              <a:t>U</a:t>
            </a:r>
            <a:r>
              <a:rPr lang="en-CA" dirty="0">
                <a:solidFill>
                  <a:schemeClr val="accent5"/>
                </a:solidFill>
              </a:rPr>
              <a:t>sers cannot see what is being run in the background of a mobile device as easily as a laptop or desktop.</a:t>
            </a:r>
          </a:p>
          <a:p>
            <a:pPr marL="342900" lvl="2" indent="-342900">
              <a:lnSpc>
                <a:spcPct val="15000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5"/>
                </a:solidFill>
              </a:rPr>
              <a:t>Only download apps from legitimate sources such as the Google Play Store (Android) or the App Store and iTunes (Apple devices) to prevent risk of spyware.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4EE15-87AF-47AB-9BBB-A970D4AF2DD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88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88403-0FA2-4010-AF52-A2817A8C2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1" y="576274"/>
            <a:ext cx="9239249" cy="100198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How to Identify If You Have Spyware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20E2F-948F-445B-84E3-D8D246ACEE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28751"/>
            <a:ext cx="8710984" cy="38481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Devices slow down, crash, or freeze frequently.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Random pop-ups suddenly populating your screen, even when you are not connected to the Internet.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Disk space fills up inexplicably.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Browser settings randomly change.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Antivirus applications stop working.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Access to applications and files become lost.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FCD2E-F659-4D3B-8F76-F929C339EAB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63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E1EAC-8858-4469-8376-DF13C5F10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Malware?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F44CF-1E98-4961-98EB-3EEC00E7DD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78254"/>
            <a:ext cx="8710984" cy="38481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Malware is a software that is designed to cause harm to a device, server, network, etc.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The most common types of malware include: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viruses, worms, trojans, spyware, adware, rootkits, and ransomware.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3D3EE-30F4-4D0F-99B9-C71C2AFD391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38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F0D54-BDE6-4DF0-96DE-530E20205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CA" dirty="0"/>
              <a:t>Types of Malware (1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03283-C172-4E4F-ADE1-4E55EC6EB0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02" y="1296274"/>
            <a:ext cx="8710984" cy="38481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CA" dirty="0"/>
              <a:t>Virus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Viruses attach their infected code to clean code and wait for a victim to execute them.</a:t>
            </a:r>
          </a:p>
          <a:p>
            <a:pPr marL="355600" lvl="1" indent="-355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Worm</a:t>
            </a:r>
          </a:p>
          <a:p>
            <a:pPr marL="918245" lvl="2" indent="-3556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CA" dirty="0"/>
              <a:t>Worms are a self-replicating malware. They infect one device and then move through a network to spread the infection to other devices without a user even needing to run an infected application.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01F97-BCBB-4AE9-BE53-2D2E1DF2DB2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88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F0D54-BDE6-4DF0-96DE-530E20205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CA" dirty="0"/>
              <a:t>Types of Malware (2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03283-C172-4E4F-ADE1-4E55EC6EB0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02" y="1296274"/>
            <a:ext cx="8710984" cy="3848100"/>
          </a:xfrm>
        </p:spPr>
        <p:txBody>
          <a:bodyPr/>
          <a:lstStyle/>
          <a:p>
            <a:pPr marL="355600" lvl="2" indent="-3556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CA" dirty="0"/>
              <a:t>Spyware</a:t>
            </a:r>
          </a:p>
          <a:p>
            <a:pPr marL="891910" lvl="3" indent="-355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accent5"/>
                </a:solidFill>
              </a:rPr>
              <a:t>Applications designed to hide in the background of computers and mobile devices to spy on what the victim is doing.</a:t>
            </a:r>
          </a:p>
          <a:p>
            <a:pPr marL="355600" lvl="3" indent="-355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accent5"/>
                </a:solidFill>
              </a:rPr>
              <a:t>Trojan</a:t>
            </a:r>
          </a:p>
          <a:p>
            <a:pPr marL="941709" lvl="4" indent="-355600">
              <a:lnSpc>
                <a:spcPct val="1500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2400" dirty="0"/>
              <a:t>Any form of malware that misleads users of its true intentions. Often disguised as other software.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01F97-BCBB-4AE9-BE53-2D2E1DF2DB2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89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F0D54-BDE6-4DF0-96DE-530E20205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CA" dirty="0"/>
              <a:t>Types of Malware (3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03283-C172-4E4F-ADE1-4E55EC6EB0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02" y="1296274"/>
            <a:ext cx="8710984" cy="3848100"/>
          </a:xfrm>
        </p:spPr>
        <p:txBody>
          <a:bodyPr/>
          <a:lstStyle/>
          <a:p>
            <a:pPr marL="355600" lvl="4" indent="-355600">
              <a:lnSpc>
                <a:spcPct val="1500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2400" dirty="0"/>
              <a:t>Ransomware</a:t>
            </a:r>
          </a:p>
          <a:p>
            <a:pPr marL="941710" lvl="5" indent="-355600">
              <a:lnSpc>
                <a:spcPct val="1500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2"/>
                </a:solidFill>
              </a:rPr>
              <a:t>An attack that can lock down networks and lock out users from their devices using encryption while demanding a ransom.</a:t>
            </a:r>
          </a:p>
          <a:p>
            <a:pPr marL="355600" lvl="4" indent="-355600">
              <a:lnSpc>
                <a:spcPct val="1500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2"/>
                </a:solidFill>
              </a:rPr>
              <a:t>Rootkit</a:t>
            </a:r>
          </a:p>
          <a:p>
            <a:pPr marL="941710" lvl="5" indent="-355600">
              <a:lnSpc>
                <a:spcPct val="1500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2"/>
                </a:solidFill>
              </a:rPr>
              <a:t>Software that can give control of a victim’s system to an attacker with administrator privileges. Can include and spread other malware.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01F97-BCBB-4AE9-BE53-2D2E1DF2DB2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87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1D320-ADF4-421B-AD15-6A68856D2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CA" dirty="0"/>
              <a:t>What is Ransomware?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8E9BE-C064-4943-B91F-5CA7B2C035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1296274"/>
            <a:ext cx="8710984" cy="3848100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Ransomware is a cybercrime that uses encryption as a weapon.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Individuals and full organizations have been targets of ransomware attacks.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victim’s devices become encrypted and unusable.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ransom is usually demanded by the attackers before they will provide a key to decrypt the devices and data.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947AD-7D34-4636-AEBD-ABAD5B7A7E6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C158F5-AD1E-4506-A5AE-FFA9422BB0E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The ransom should not be paid, as there is never a guarantee the criminal will deliver the decryption key.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1948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350644" cy="1001882"/>
          </a:xfrm>
        </p:spPr>
        <p:txBody>
          <a:bodyPr/>
          <a:lstStyle/>
          <a:p>
            <a:r>
              <a:rPr lang="en-US" dirty="0"/>
              <a:t>Learning Outcomes for this Module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43484"/>
            <a:ext cx="8710984" cy="407284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Understand what spyware is and the different types of spyware.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Learn about different kinds of malware.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How malware and spyware attack devices and how to prevent them.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How ransomware impacts companies and individuals.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What a firewall and antivirus software are.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89817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C2C8A-43E6-4C89-A680-9FCA6D40D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175749" cy="1001980"/>
          </a:xfrm>
        </p:spPr>
        <p:txBody>
          <a:bodyPr/>
          <a:lstStyle/>
          <a:p>
            <a:r>
              <a:rPr lang="en-CA" dirty="0"/>
              <a:t>How Ransomware Impacts a Person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956AB-0CE8-4C66-A536-BD53D494F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78254"/>
            <a:ext cx="8710984" cy="38481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Removes the ability to work on a device as all files become encrypted and unreadable.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Becomes costly to get all data and information back.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A damaged reputation, depending on the information stored on a device.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9232E-4E69-43BA-BCA9-655EEBA0B2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47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B0417-ECAF-46BA-B8AD-0824C803E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131299" cy="1001980"/>
          </a:xfrm>
        </p:spPr>
        <p:txBody>
          <a:bodyPr/>
          <a:lstStyle/>
          <a:p>
            <a:r>
              <a:rPr lang="en-CA" dirty="0"/>
              <a:t>How Ransomware Impacts a Company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0AF55-B376-4D63-8DC1-E1B1225698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04950"/>
            <a:ext cx="8710984" cy="38481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The loss or destruction of crucial or private information.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Damage to systems, files, and data.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Reputation damage to the company after the attack.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Possible shutdown of all company operations.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Financial loss.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FC0D5-A309-4E73-83A9-FA6C40970F4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08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E025-5217-4B01-9CCF-D7329AA11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441108"/>
            <a:ext cx="9413288" cy="1635358"/>
          </a:xfrm>
        </p:spPr>
        <p:txBody>
          <a:bodyPr/>
          <a:lstStyle/>
          <a:p>
            <a:r>
              <a:rPr lang="en-US" dirty="0"/>
              <a:t>Preventing Spyware and Malware</a:t>
            </a:r>
          </a:p>
        </p:txBody>
      </p:sp>
    </p:spTree>
    <p:extLst>
      <p:ext uri="{BB962C8B-B14F-4D97-AF65-F5344CB8AC3E}">
        <p14:creationId xmlns:p14="http://schemas.microsoft.com/office/powerpoint/2010/main" val="1712435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4122F-217C-49D2-B6BE-DA321A541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182099" cy="1001980"/>
          </a:xfrm>
        </p:spPr>
        <p:txBody>
          <a:bodyPr/>
          <a:lstStyle/>
          <a:p>
            <a:r>
              <a:rPr lang="en-CA" dirty="0"/>
              <a:t>Prevent Malware and Spyware Attacks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229EB1-BA5F-401C-B1FE-DABDBAE904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52551"/>
            <a:ext cx="8710984" cy="38481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Install antivirus software and a firewall.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Avoid untrustworthy websites.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Avoid emails or advertisements that look too good to be true. These are likely phishing scams.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Avoid clicking links or downloading attachments in emails that come from unknown senders.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Update device systems regularly.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C7A6F-892A-46BE-890E-EC4A6A4BBD7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0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What is a Firewall?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10231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Firewalls help prevent security threats including malware from getting onto your system or network.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firewall can monitor the incoming and outgoing traffic on your network.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Some firewalls are provided by: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computer’s operating system.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Included within an antivirus software.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Some are a hardware device.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062889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4122F-217C-49D2-B6BE-DA321A541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182099" cy="1001980"/>
          </a:xfrm>
        </p:spPr>
        <p:txBody>
          <a:bodyPr/>
          <a:lstStyle/>
          <a:p>
            <a:r>
              <a:rPr lang="en-CA" dirty="0"/>
              <a:t>Get a Recommend Antivirus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229EB1-BA5F-401C-B1FE-DABDBAE904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52551"/>
            <a:ext cx="8710984" cy="38481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Purchase and download antivirus software from a retailer or online.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Recommended antivirus software include: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Norton Antivirus Plus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Bitdefender Antivirus Plus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Webroot SecureAnywhere Antivirus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McAfee Antivirus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Malwarebytes Anti-malware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C7A6F-892A-46BE-890E-EC4A6A4BBD7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82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Run an Antivirus Scan (1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Open your antivirus software. Usually, you will be greeted with a splash screen and a “Scan” button.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can vary depending on the software.</a:t>
            </a:r>
          </a:p>
        </p:txBody>
      </p:sp>
      <p:pic>
        <p:nvPicPr>
          <p:cNvPr id="7" name="Picture 6" descr="Example of an antivirus splash screen">
            <a:extLst>
              <a:ext uri="{FF2B5EF4-FFF2-40B4-BE49-F238E27FC236}">
                <a16:creationId xmlns:a16="http://schemas.microsoft.com/office/drawing/2014/main" id="{5A10AB57-971C-41C1-A098-EC830FA13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778" y="3162366"/>
            <a:ext cx="4047960" cy="293363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612C7E-68D5-4670-BD8C-90367D1148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Consider having a professional help run a more</a:t>
            </a:r>
            <a:br>
              <a:rPr lang="en-US" dirty="0"/>
            </a:br>
            <a:r>
              <a:rPr lang="en-US" dirty="0"/>
              <a:t>in-depth scan.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929664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Run an Antivirus Scan (2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If Something is Detected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 summary screen will show what was</a:t>
            </a:r>
            <a:br>
              <a:rPr lang="en-US" dirty="0"/>
            </a:br>
            <a:r>
              <a:rPr lang="en-US" dirty="0"/>
              <a:t>deemed suspicious.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Read the list of detected items to verify the files.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Ensure all suspicious files are checked.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Quarantine the checked items by clicking the appropriate button.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139451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Run an Antivirus Scan (3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If Something is Detected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Restart your system.</a:t>
            </a:r>
          </a:p>
          <a:p>
            <a:pPr lvl="2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Ensures no lingering malware that was quarantined is still running in the background.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Delete/Clean the quarantined malware to fully remove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411149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E025-5217-4B01-9CCF-D7329AA11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1799758"/>
            <a:ext cx="9413288" cy="1635358"/>
          </a:xfrm>
        </p:spPr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2729C-69D5-4B0F-9C74-FA39ED571A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Best practices for preventing spyware and malware</a:t>
            </a:r>
          </a:p>
        </p:txBody>
      </p:sp>
    </p:spTree>
    <p:extLst>
      <p:ext uri="{BB962C8B-B14F-4D97-AF65-F5344CB8AC3E}">
        <p14:creationId xmlns:p14="http://schemas.microsoft.com/office/powerpoint/2010/main" val="4285029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013428"/>
            <a:ext cx="7250674" cy="1635358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687308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131299" cy="1001980"/>
          </a:xfrm>
        </p:spPr>
        <p:txBody>
          <a:bodyPr/>
          <a:lstStyle/>
          <a:p>
            <a:r>
              <a:rPr lang="en-US" dirty="0"/>
              <a:t>Best Practices (1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78254"/>
            <a:ext cx="8710984" cy="461218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Never click links or download anything you are uncertain of.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Keep devices up-to-date with latest software updates.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When installing freeware, read the license agreements before accepting. If it mentions information gathering you may be installing spyware.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9490718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131299" cy="1001980"/>
          </a:xfrm>
        </p:spPr>
        <p:txBody>
          <a:bodyPr/>
          <a:lstStyle/>
          <a:p>
            <a:r>
              <a:rPr lang="en-US" dirty="0"/>
              <a:t>Best Practices (2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64823"/>
            <a:ext cx="8710984" cy="461218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Download a legitimate antivirus software to decrease chances of becoming a victim.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Avoid supposed free “anti-spyware” programs. Many of these are scams that either: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Falsely detect spyware on your system attempting to sell their product.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Install spyware on your machine.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057960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2257-47FF-453F-8CC6-067FBCF39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214" y="2194145"/>
            <a:ext cx="10933572" cy="1635358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9326080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In 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5912"/>
            <a:ext cx="8960526" cy="4474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Spyware is a type of malware that secretly collects a user's personal information and private data.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Spyware and other malware can be downloaded through deceptive means such as phishing.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Always be mindful of links you are clicking through websites or emails.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Ensure you have firewall always running and an antivirus software installed.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33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5429978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16545-3BDF-4E9E-BD22-9F740692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Canadian Internet Registration Authority (CIRA)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62454-8E94-448D-8833-0F5FC2DD11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These modules were made possible by the contributions of CIRA and their Community Investment Program.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6B46A-9EEA-4163-9E7B-73B751A86E8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2EEBFD-C4C2-4092-9D62-C5E4CE19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44" y="2917826"/>
            <a:ext cx="4762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41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(1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 dirty="0">
                <a:solidFill>
                  <a:schemeClr val="accent5"/>
                </a:solidFill>
                <a:effectLst/>
              </a:rPr>
              <a:t>"The effect of ransomware attacks." UAB </a:t>
            </a:r>
            <a:r>
              <a:rPr lang="en-US" sz="2000" kern="1200" baseline="0" dirty="0" err="1">
                <a:solidFill>
                  <a:schemeClr val="accent5"/>
                </a:solidFill>
                <a:effectLst/>
              </a:rPr>
              <a:t>Collat</a:t>
            </a:r>
            <a:r>
              <a:rPr lang="en-US" sz="2000" kern="1200" baseline="0" dirty="0">
                <a:solidFill>
                  <a:schemeClr val="accent5"/>
                </a:solidFill>
                <a:effectLst/>
              </a:rPr>
              <a:t> School of Business, businessdegrees.uab.edu/blog/the-effect-of-ransomware-attacks/. Accessed 1 Mar. 2021. </a:t>
            </a:r>
            <a:endParaRPr lang="en-CA" sz="2000" dirty="0">
              <a:effectLst/>
            </a:endParaRPr>
          </a:p>
          <a:p>
            <a:pPr marL="342900" indent="-3429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 dirty="0">
                <a:solidFill>
                  <a:schemeClr val="accent5"/>
                </a:solidFill>
                <a:effectLst/>
              </a:rPr>
              <a:t>"How Can You Prevent Spyware and Adware?" </a:t>
            </a:r>
            <a:r>
              <a:rPr lang="en-US" sz="2000" kern="1200" baseline="0" dirty="0" err="1">
                <a:solidFill>
                  <a:schemeClr val="accent5"/>
                </a:solidFill>
                <a:effectLst/>
              </a:rPr>
              <a:t>Logsign</a:t>
            </a:r>
            <a:r>
              <a:rPr lang="en-US" sz="2000" kern="1200" baseline="0" dirty="0">
                <a:solidFill>
                  <a:schemeClr val="accent5"/>
                </a:solidFill>
                <a:effectLst/>
              </a:rPr>
              <a:t>, 17 June 2020, www.logsign.com/blog/what-are-the-benefits-of-a-security-risk-assessment/. Accessed 1 Mar. 2021. </a:t>
            </a:r>
            <a:endParaRPr lang="en-CA" sz="2000" dirty="0">
              <a:effectLst/>
            </a:endParaRPr>
          </a:p>
          <a:p>
            <a:pPr marL="342900" indent="-3429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"Learn about Malware and how to tell if you're infected." Malwarebytes, www.malwarebytes.com/malware/. Accessed 1 Mar. 2021.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35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2538981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(2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Palozza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, Fabio. "The Origin of Ransomware and Its Impact on Businesses." UAB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Collat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School of Business, 4 Oct. 2018, blog.radware.com/security/2018/10/origin-of-ransomware/. Accessed 2 Mar. 2021.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"Spyware: What is it and how to remove it?" Malwarebytes, www.malwarebytes.com/spyware/. Accessed 28 Feb. 2021.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"Spyware."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Eset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, www.eset.com/uk/types-of-cyber-threats/spyware/. Accessed 9 Mar.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36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8436652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(3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"Three Negative Effects of Ransomware."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dms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Technology, 22 June 2017, dmstechnology.com/three-negative-effects-ransomware/. Accessed 3 Mar. 2021.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"What is Malware?" Forcepoint, forcepoint.com/cyber-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edu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/malware. Accessed 28 Feb. 2021.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"What is spyware? And how to remove it." Norton, 9 Aug. 2019, us.norton.com/internetsecurity-how-to-catch-spyware-before-it-snags-you.html. Accessed 28 Feb. 2021. 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37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130966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AAC439-AAC6-436A-B63B-E4D536E545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Introduction to Spyware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219889"/>
            <a:ext cx="8923359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Spyware is a type of Malware that can infect both computers and mobile devices.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is designed to get on a victim’s computer and run secretly in the background.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Spyware gathers information about an individual to be sent to the attacker.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Often the information gathered can be used for purposes such as identity theft and financial loss.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78394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D95648-16ED-47B7-82FB-7201DFF415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Introduction to Spyware (continued)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29989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Information that spyware can gather from includes:</a:t>
            </a:r>
          </a:p>
          <a:p>
            <a:pPr marL="1295282" lvl="1" indent="-342854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Personal information</a:t>
            </a:r>
          </a:p>
          <a:p>
            <a:pPr marL="1295282" lvl="1" indent="-342854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Sites visited</a:t>
            </a:r>
          </a:p>
          <a:p>
            <a:pPr marL="1295282" lvl="1" indent="-342854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Downloads</a:t>
            </a:r>
          </a:p>
          <a:p>
            <a:pPr marL="1295282" lvl="1" indent="-342854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Usernames and Passwords</a:t>
            </a:r>
          </a:p>
          <a:p>
            <a:pPr marL="1295282" lvl="1" indent="-342854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Payment 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879712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6DB89D-C895-4BC0-8262-EAA0F4A9DF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Types of Spyware (1 of 3)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29989"/>
            <a:ext cx="8710984" cy="4275244"/>
          </a:xfrm>
        </p:spPr>
        <p:txBody>
          <a:bodyPr vert="horz" lIns="0" tIns="0" rIns="0" bIns="0" rtlCol="0" anchor="t">
            <a:noAutofit/>
          </a:bodyPr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Adware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Can infect your system and cause pop-ups and ads on your system, even while offline. Some may track your browsing habits.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Banking Trojans</a:t>
            </a:r>
          </a:p>
          <a:p>
            <a:pPr marL="1294765" lvl="1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Cybercriminals take advantage of weaknesses in security settings and modify web pages, and banking transactions.</a:t>
            </a:r>
            <a:endParaRPr lang="en-US" dirty="0">
              <a:ea typeface="Verdana"/>
              <a:cs typeface="Verdan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964347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3B4CE1-F750-4405-867D-1F08881482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Types of Spyware (2 of 3)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219889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Password Stealer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 application that is designed to harvest passwords from infected computers.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Infostealers</a:t>
            </a:r>
            <a:endParaRPr lang="en-US" dirty="0"/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Hackers will scan an infected computer in search of information such as usernames, passwords, email addresses, files, system information, documents, etc.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244598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E691E9-1BCF-468F-9164-2CD2B55262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Types of Spyware (3 of 3)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045514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Tracking Cookies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Uses browser cookies to track a user’s browsing habits, search history, and downloads for market research.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System Monitors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Can track nearly anything that a person does on their computer including keystrokes, applications run, and text on screen such as emails being read.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177844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b="1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a Keylogger?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76039"/>
            <a:ext cx="8999999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is a malware often packaged with spyware.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can read and record the keystrokes that are being used on the victim’s device.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They can allow a cybercriminal to gain knowledge such as login and password information.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Keyloggers are largely used for identity theft purposes.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753067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ohawk-">
      <a:dk1>
        <a:srgbClr val="FFFFF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990033"/>
      </a:accent2>
      <a:accent3>
        <a:srgbClr val="FF9933"/>
      </a:accent3>
      <a:accent4>
        <a:srgbClr val="990033"/>
      </a:accent4>
      <a:accent5>
        <a:srgbClr val="333333"/>
      </a:accent5>
      <a:accent6>
        <a:srgbClr val="B4B2B5"/>
      </a:accent6>
      <a:hlink>
        <a:srgbClr val="FF9933"/>
      </a:hlink>
      <a:folHlink>
        <a:srgbClr val="660033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B0EF65F9E7FC41824821C47FD36B9B" ma:contentTypeVersion="4" ma:contentTypeDescription="Create a new document." ma:contentTypeScope="" ma:versionID="8efefdf3898c059511167c75db1d4c56">
  <xsd:schema xmlns:xsd="http://www.w3.org/2001/XMLSchema" xmlns:xs="http://www.w3.org/2001/XMLSchema" xmlns:p="http://schemas.microsoft.com/office/2006/metadata/properties" xmlns:ns2="c4644cf9-6f3e-4166-a787-04f8c0d0bcf0" targetNamespace="http://schemas.microsoft.com/office/2006/metadata/properties" ma:root="true" ma:fieldsID="a0530bbcfaefda9348efd977fbd3c586" ns2:_="">
    <xsd:import namespace="c4644cf9-6f3e-4166-a787-04f8c0d0bc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44cf9-6f3e-4166-a787-04f8c0d0bc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8BE701-44A5-48FC-94D9-19251787F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E741DD-9EDF-484E-A991-D9FCB67B8B9E}">
  <ds:schemaRefs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c4644cf9-6f3e-4166-a787-04f8c0d0bcf0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B520B33-C3D1-4976-A28B-9C79BF6F44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644cf9-6f3e-4166-a787-04f8c0d0bc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26652</TotalTime>
  <Words>1833</Words>
  <Application>Microsoft Office PowerPoint</Application>
  <PresentationFormat>Widescreen</PresentationFormat>
  <Paragraphs>203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1_Office Theme</vt:lpstr>
      <vt:lpstr>Spyware and Other Malware</vt:lpstr>
      <vt:lpstr>Learning Outcomes for this Module</vt:lpstr>
      <vt:lpstr>Introduction</vt:lpstr>
      <vt:lpstr>Introduction to Spyware</vt:lpstr>
      <vt:lpstr>Introduction to Spyware (continued)</vt:lpstr>
      <vt:lpstr>Types of Spyware (1 of 3)</vt:lpstr>
      <vt:lpstr>Types of Spyware (2 of 3)</vt:lpstr>
      <vt:lpstr>Types of Spyware (3 of 3)</vt:lpstr>
      <vt:lpstr>What is a Keylogger?</vt:lpstr>
      <vt:lpstr>How Can Spyware Infect Me? - 1</vt:lpstr>
      <vt:lpstr>How Can Spyware Infect Me? - 2</vt:lpstr>
      <vt:lpstr>Methods of Infecting Devices</vt:lpstr>
      <vt:lpstr>Mobile Spyware</vt:lpstr>
      <vt:lpstr>How to Identify If You Have Spyware</vt:lpstr>
      <vt:lpstr>What is Malware?</vt:lpstr>
      <vt:lpstr>Types of Malware (1 of 3)</vt:lpstr>
      <vt:lpstr>Types of Malware (2 of 3)</vt:lpstr>
      <vt:lpstr>Types of Malware (3 of 3)</vt:lpstr>
      <vt:lpstr>What is Ransomware?</vt:lpstr>
      <vt:lpstr>How Ransomware Impacts a Person</vt:lpstr>
      <vt:lpstr>How Ransomware Impacts a Company</vt:lpstr>
      <vt:lpstr>Preventing Spyware and Malware</vt:lpstr>
      <vt:lpstr>Prevent Malware and Spyware Attacks</vt:lpstr>
      <vt:lpstr>What is a Firewall?</vt:lpstr>
      <vt:lpstr>Get a Recommend Antivirus</vt:lpstr>
      <vt:lpstr>Run an Antivirus Scan (1 of 3)</vt:lpstr>
      <vt:lpstr>Run an Antivirus Scan (2 of 3)</vt:lpstr>
      <vt:lpstr>Run an Antivirus Scan (3 of 3)</vt:lpstr>
      <vt:lpstr>Best Practices</vt:lpstr>
      <vt:lpstr>Best Practices (1 of 2)</vt:lpstr>
      <vt:lpstr>Best Practices (2 of 2)</vt:lpstr>
      <vt:lpstr>Conclusions</vt:lpstr>
      <vt:lpstr>In Conclusion</vt:lpstr>
      <vt:lpstr>Canadian Internet Registration Authority (CIRA)</vt:lpstr>
      <vt:lpstr>References (1 of 3)</vt:lpstr>
      <vt:lpstr>References (2 of 3)</vt:lpstr>
      <vt:lpstr>References (3 of 3)</vt:lpstr>
    </vt:vector>
  </TitlesOfParts>
  <Company>Mohawk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Spyware</dc:title>
  <dc:creator>Robinson, Lucas</dc:creator>
  <cp:keywords>spyware, security module, training</cp:keywords>
  <cp:lastModifiedBy>Dunda, Brian [Student]</cp:lastModifiedBy>
  <cp:revision>145</cp:revision>
  <dcterms:created xsi:type="dcterms:W3CDTF">2020-10-21T19:20:52Z</dcterms:created>
  <dcterms:modified xsi:type="dcterms:W3CDTF">2021-04-07T15:36:20Z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0x01010069B0EF65F9E7FC41824821C47FD36B9B</vt:lpwstr>
  </property>
</Properties>
</file>