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sldIdLst>
    <p:sldId id="305" r:id="rId5"/>
    <p:sldId id="315" r:id="rId6"/>
    <p:sldId id="317" r:id="rId7"/>
    <p:sldId id="667" r:id="rId8"/>
    <p:sldId id="355" r:id="rId9"/>
    <p:sldId id="570" r:id="rId10"/>
    <p:sldId id="335" r:id="rId11"/>
    <p:sldId id="582" r:id="rId12"/>
    <p:sldId id="668" r:id="rId13"/>
    <p:sldId id="420" r:id="rId14"/>
    <p:sldId id="380" r:id="rId15"/>
    <p:sldId id="674" r:id="rId16"/>
    <p:sldId id="579" r:id="rId17"/>
    <p:sldId id="639" r:id="rId18"/>
    <p:sldId id="450" r:id="rId19"/>
    <p:sldId id="550" r:id="rId20"/>
    <p:sldId id="449" r:id="rId21"/>
    <p:sldId id="537" r:id="rId22"/>
    <p:sldId id="447" r:id="rId23"/>
    <p:sldId id="541" r:id="rId24"/>
    <p:sldId id="538" r:id="rId25"/>
    <p:sldId id="669" r:id="rId26"/>
    <p:sldId id="634" r:id="rId27"/>
    <p:sldId id="591" r:id="rId28"/>
    <p:sldId id="683" r:id="rId29"/>
    <p:sldId id="630" r:id="rId30"/>
    <p:sldId id="631" r:id="rId31"/>
    <p:sldId id="682" r:id="rId32"/>
    <p:sldId id="629" r:id="rId33"/>
    <p:sldId id="574" r:id="rId34"/>
    <p:sldId id="680" r:id="rId35"/>
    <p:sldId id="681" r:id="rId36"/>
    <p:sldId id="610" r:id="rId37"/>
    <p:sldId id="620" r:id="rId38"/>
    <p:sldId id="671" r:id="rId39"/>
    <p:sldId id="672" r:id="rId40"/>
    <p:sldId id="353" r:id="rId41"/>
    <p:sldId id="368" r:id="rId42"/>
    <p:sldId id="467" r:id="rId43"/>
    <p:sldId id="398" r:id="rId44"/>
    <p:sldId id="595" r:id="rId45"/>
    <p:sldId id="640" r:id="rId46"/>
    <p:sldId id="675" r:id="rId47"/>
    <p:sldId id="684" r:id="rId48"/>
    <p:sldId id="676" r:id="rId49"/>
    <p:sldId id="441" r:id="rId50"/>
    <p:sldId id="565" r:id="rId51"/>
    <p:sldId id="685" r:id="rId52"/>
    <p:sldId id="686" r:id="rId53"/>
    <p:sldId id="68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BDBD-5DBE-4DB5-8582-711BC5FA1DCD}" v="14" dt="2021-03-31T20:33:00.829"/>
    <p1510:client id="{7A8ED9DE-E7BD-4FD0-AB5A-B796EFC6FF21}" v="4" dt="2021-03-31T20:51:29.584"/>
    <p1510:client id="{CF1E8E78-C6C9-46A4-B447-46A727204682}" v="24" dt="2021-03-31T20:28:4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0" autoAdjust="0"/>
    <p:restoredTop sz="97440" autoAdjust="0"/>
  </p:normalViewPr>
  <p:slideViewPr>
    <p:cSldViewPr snapToGrid="0">
      <p:cViewPr>
        <p:scale>
          <a:sx n="150" d="100"/>
          <a:sy n="150" d="100"/>
        </p:scale>
        <p:origin x="648" y="300"/>
      </p:cViewPr>
      <p:guideLst/>
    </p:cSldViewPr>
  </p:slideViewPr>
  <p:outlineViewPr>
    <p:cViewPr>
      <p:scale>
        <a:sx n="33" d="100"/>
        <a:sy n="33" d="100"/>
      </p:scale>
      <p:origin x="0" y="-179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7A8ED9DE-E7BD-4FD0-AB5A-B796EFC6FF21}"/>
    <pc:docChg chg="modSld">
      <pc:chgData name="Dunda, Brian [Student]" userId="S::000815866@mohawkcollege.ca::b963ae9c-5f15-4b55-a858-19aff3f98de0" providerId="AD" clId="Web-{7A8ED9DE-E7BD-4FD0-AB5A-B796EFC6FF21}" dt="2021-03-31T20:51:29.584" v="3" actId="20577"/>
      <pc:docMkLst>
        <pc:docMk/>
      </pc:docMkLst>
      <pc:sldChg chg="modSp">
        <pc:chgData name="Dunda, Brian [Student]" userId="S::000815866@mohawkcollege.ca::b963ae9c-5f15-4b55-a858-19aff3f98de0" providerId="AD" clId="Web-{7A8ED9DE-E7BD-4FD0-AB5A-B796EFC6FF21}" dt="2021-03-31T20:51:19.740" v="2" actId="14100"/>
        <pc:sldMkLst>
          <pc:docMk/>
          <pc:sldMk cId="467564419" sldId="541"/>
        </pc:sldMkLst>
        <pc:spChg chg="mod">
          <ac:chgData name="Dunda, Brian [Student]" userId="S::000815866@mohawkcollege.ca::b963ae9c-5f15-4b55-a858-19aff3f98de0" providerId="AD" clId="Web-{7A8ED9DE-E7BD-4FD0-AB5A-B796EFC6FF21}" dt="2021-03-31T20:51:19.740" v="2" actId="14100"/>
          <ac:spMkLst>
            <pc:docMk/>
            <pc:sldMk cId="467564419" sldId="541"/>
            <ac:spMk id="3" creationId="{29ABC9CD-F391-4048-A594-DB10EB40F519}"/>
          </ac:spMkLst>
        </pc:spChg>
      </pc:sldChg>
      <pc:sldChg chg="modSp">
        <pc:chgData name="Dunda, Brian [Student]" userId="S::000815866@mohawkcollege.ca::b963ae9c-5f15-4b55-a858-19aff3f98de0" providerId="AD" clId="Web-{7A8ED9DE-E7BD-4FD0-AB5A-B796EFC6FF21}" dt="2021-03-31T20:51:29.584" v="3" actId="20577"/>
        <pc:sldMkLst>
          <pc:docMk/>
          <pc:sldMk cId="1046284066" sldId="595"/>
        </pc:sldMkLst>
        <pc:spChg chg="mod">
          <ac:chgData name="Dunda, Brian [Student]" userId="S::000815866@mohawkcollege.ca::b963ae9c-5f15-4b55-a858-19aff3f98de0" providerId="AD" clId="Web-{7A8ED9DE-E7BD-4FD0-AB5A-B796EFC6FF21}" dt="2021-03-31T20:51:29.584" v="3" actId="20577"/>
          <ac:spMkLst>
            <pc:docMk/>
            <pc:sldMk cId="1046284066" sldId="595"/>
            <ac:spMk id="3" creationId="{B53F9C03-EC34-475A-BC85-E299325CD072}"/>
          </ac:spMkLst>
        </pc:spChg>
      </pc:sldChg>
    </pc:docChg>
  </pc:docChgLst>
  <pc:docChgLst>
    <pc:chgData name="Dunda, Brian [Student]" userId="S::000815866@mohawkcollege.ca::b963ae9c-5f15-4b55-a858-19aff3f98de0" providerId="AD" clId="Web-{CF1E8E78-C6C9-46A4-B447-46A727204682}"/>
    <pc:docChg chg="modSld">
      <pc:chgData name="Dunda, Brian [Student]" userId="S::000815866@mohawkcollege.ca::b963ae9c-5f15-4b55-a858-19aff3f98de0" providerId="AD" clId="Web-{CF1E8E78-C6C9-46A4-B447-46A727204682}" dt="2021-03-31T20:28:49.877" v="16"/>
      <pc:docMkLst>
        <pc:docMk/>
      </pc:docMkLst>
      <pc:sldChg chg="modSp">
        <pc:chgData name="Dunda, Brian [Student]" userId="S::000815866@mohawkcollege.ca::b963ae9c-5f15-4b55-a858-19aff3f98de0" providerId="AD" clId="Web-{CF1E8E78-C6C9-46A4-B447-46A727204682}" dt="2021-03-31T20:23:17.259" v="0" actId="20577"/>
        <pc:sldMkLst>
          <pc:docMk/>
          <pc:sldMk cId="666779066" sldId="305"/>
        </pc:sldMkLst>
        <pc:spChg chg="mod">
          <ac:chgData name="Dunda, Brian [Student]" userId="S::000815866@mohawkcollege.ca::b963ae9c-5f15-4b55-a858-19aff3f98de0" providerId="AD" clId="Web-{CF1E8E78-C6C9-46A4-B447-46A727204682}" dt="2021-03-31T20:23:17.259" v="0" actId="20577"/>
          <ac:spMkLst>
            <pc:docMk/>
            <pc:sldMk cId="666779066" sldId="305"/>
            <ac:spMk id="2" creationId="{68E73A40-74DD-364A-9909-5B0F3884C1D1}"/>
          </ac:spMkLst>
        </pc:spChg>
      </pc:sldChg>
      <pc:sldChg chg="modSp">
        <pc:chgData name="Dunda, Brian [Student]" userId="S::000815866@mohawkcollege.ca::b963ae9c-5f15-4b55-a858-19aff3f98de0" providerId="AD" clId="Web-{CF1E8E78-C6C9-46A4-B447-46A727204682}" dt="2021-03-31T20:27:05.635" v="7" actId="20577"/>
        <pc:sldMkLst>
          <pc:docMk/>
          <pc:sldMk cId="3258026227" sldId="420"/>
        </pc:sldMkLst>
        <pc:spChg chg="mod">
          <ac:chgData name="Dunda, Brian [Student]" userId="S::000815866@mohawkcollege.ca::b963ae9c-5f15-4b55-a858-19aff3f98de0" providerId="AD" clId="Web-{CF1E8E78-C6C9-46A4-B447-46A727204682}" dt="2021-03-31T20:27:05.635" v="7" actId="20577"/>
          <ac:spMkLst>
            <pc:docMk/>
            <pc:sldMk cId="3258026227" sldId="420"/>
            <ac:spMk id="3" creationId="{5BBA064F-F7A7-4D56-AC21-C919D34BD0AB}"/>
          </ac:spMkLst>
        </pc:spChg>
      </pc:sldChg>
      <pc:sldChg chg="modSp">
        <pc:chgData name="Dunda, Brian [Student]" userId="S::000815866@mohawkcollege.ca::b963ae9c-5f15-4b55-a858-19aff3f98de0" providerId="AD" clId="Web-{CF1E8E78-C6C9-46A4-B447-46A727204682}" dt="2021-03-31T20:28:49.877" v="16"/>
        <pc:sldMkLst>
          <pc:docMk/>
          <pc:sldMk cId="2062143716" sldId="450"/>
        </pc:sldMkLst>
        <pc:spChg chg="mod">
          <ac:chgData name="Dunda, Brian [Student]" userId="S::000815866@mohawkcollege.ca::b963ae9c-5f15-4b55-a858-19aff3f98de0" providerId="AD" clId="Web-{CF1E8E78-C6C9-46A4-B447-46A727204682}" dt="2021-03-31T20:28:49.877" v="16"/>
          <ac:spMkLst>
            <pc:docMk/>
            <pc:sldMk cId="2062143716" sldId="450"/>
            <ac:spMk id="3" creationId="{29ABC9CD-F391-4048-A594-DB10EB40F519}"/>
          </ac:spMkLst>
        </pc:spChg>
      </pc:sldChg>
      <pc:sldChg chg="modSp">
        <pc:chgData name="Dunda, Brian [Student]" userId="S::000815866@mohawkcollege.ca::b963ae9c-5f15-4b55-a858-19aff3f98de0" providerId="AD" clId="Web-{CF1E8E78-C6C9-46A4-B447-46A727204682}" dt="2021-03-31T20:26:39.493" v="5" actId="20577"/>
        <pc:sldMkLst>
          <pc:docMk/>
          <pc:sldMk cId="2618333099" sldId="582"/>
        </pc:sldMkLst>
        <pc:spChg chg="mod">
          <ac:chgData name="Dunda, Brian [Student]" userId="S::000815866@mohawkcollege.ca::b963ae9c-5f15-4b55-a858-19aff3f98de0" providerId="AD" clId="Web-{CF1E8E78-C6C9-46A4-B447-46A727204682}" dt="2021-03-31T20:26:39.493" v="5" actId="20577"/>
          <ac:spMkLst>
            <pc:docMk/>
            <pc:sldMk cId="2618333099" sldId="582"/>
            <ac:spMk id="2" creationId="{9093C4FD-5208-4896-847E-5608E8C2DB28}"/>
          </ac:spMkLst>
        </pc:spChg>
      </pc:sldChg>
      <pc:sldChg chg="modSp">
        <pc:chgData name="Dunda, Brian [Student]" userId="S::000815866@mohawkcollege.ca::b963ae9c-5f15-4b55-a858-19aff3f98de0" providerId="AD" clId="Web-{CF1E8E78-C6C9-46A4-B447-46A727204682}" dt="2021-03-31T20:28:32.814" v="15" actId="20577"/>
        <pc:sldMkLst>
          <pc:docMk/>
          <pc:sldMk cId="1947479781" sldId="639"/>
        </pc:sldMkLst>
        <pc:spChg chg="mod">
          <ac:chgData name="Dunda, Brian [Student]" userId="S::000815866@mohawkcollege.ca::b963ae9c-5f15-4b55-a858-19aff3f98de0" providerId="AD" clId="Web-{CF1E8E78-C6C9-46A4-B447-46A727204682}" dt="2021-03-31T20:28:32.814" v="15" actId="20577"/>
          <ac:spMkLst>
            <pc:docMk/>
            <pc:sldMk cId="1947479781" sldId="639"/>
            <ac:spMk id="2" creationId="{9093C4FD-5208-4896-847E-5608E8C2DB28}"/>
          </ac:spMkLst>
        </pc:spChg>
      </pc:sldChg>
      <pc:sldChg chg="modSp">
        <pc:chgData name="Dunda, Brian [Student]" userId="S::000815866@mohawkcollege.ca::b963ae9c-5f15-4b55-a858-19aff3f98de0" providerId="AD" clId="Web-{CF1E8E78-C6C9-46A4-B447-46A727204682}" dt="2021-03-31T20:24:19.748" v="3" actId="20577"/>
        <pc:sldMkLst>
          <pc:docMk/>
          <pc:sldMk cId="2892111739" sldId="667"/>
        </pc:sldMkLst>
        <pc:spChg chg="mod">
          <ac:chgData name="Dunda, Brian [Student]" userId="S::000815866@mohawkcollege.ca::b963ae9c-5f15-4b55-a858-19aff3f98de0" providerId="AD" clId="Web-{CF1E8E78-C6C9-46A4-B447-46A727204682}" dt="2021-03-31T20:24:19.748" v="3" actId="20577"/>
          <ac:spMkLst>
            <pc:docMk/>
            <pc:sldMk cId="2892111739" sldId="667"/>
            <ac:spMk id="2" creationId="{7BDD5177-7044-8B48-9161-F365516D758F}"/>
          </ac:spMkLst>
        </pc:spChg>
        <pc:spChg chg="mod">
          <ac:chgData name="Dunda, Brian [Student]" userId="S::000815866@mohawkcollege.ca::b963ae9c-5f15-4b55-a858-19aff3f98de0" providerId="AD" clId="Web-{CF1E8E78-C6C9-46A4-B447-46A727204682}" dt="2021-03-31T20:24:15.826" v="2" actId="20577"/>
          <ac:spMkLst>
            <pc:docMk/>
            <pc:sldMk cId="2892111739" sldId="667"/>
            <ac:spMk id="3" creationId="{83812290-BC1F-8B45-81D7-BA809444AD8A}"/>
          </ac:spMkLst>
        </pc:spChg>
      </pc:sldChg>
    </pc:docChg>
  </pc:docChgLst>
  <pc:docChgLst>
    <pc:chgData name="Dunda, Brian [Student]" userId="S::000815866@mohawkcollege.ca::b963ae9c-5f15-4b55-a858-19aff3f98de0" providerId="AD" clId="Web-{0443BDBD-5DBE-4DB5-8582-711BC5FA1DCD}"/>
    <pc:docChg chg="modSld">
      <pc:chgData name="Dunda, Brian [Student]" userId="S::000815866@mohawkcollege.ca::b963ae9c-5f15-4b55-a858-19aff3f98de0" providerId="AD" clId="Web-{0443BDBD-5DBE-4DB5-8582-711BC5FA1DCD}" dt="2021-03-31T20:32:57.376" v="10" actId="20577"/>
      <pc:docMkLst>
        <pc:docMk/>
      </pc:docMkLst>
      <pc:sldChg chg="modSp">
        <pc:chgData name="Dunda, Brian [Student]" userId="S::000815866@mohawkcollege.ca::b963ae9c-5f15-4b55-a858-19aff3f98de0" providerId="AD" clId="Web-{0443BDBD-5DBE-4DB5-8582-711BC5FA1DCD}" dt="2021-03-31T20:32:39.547" v="5" actId="20577"/>
        <pc:sldMkLst>
          <pc:docMk/>
          <pc:sldMk cId="3822334506" sldId="368"/>
        </pc:sldMkLst>
        <pc:spChg chg="mod">
          <ac:chgData name="Dunda, Brian [Student]" userId="S::000815866@mohawkcollege.ca::b963ae9c-5f15-4b55-a858-19aff3f98de0" providerId="AD" clId="Web-{0443BDBD-5DBE-4DB5-8582-711BC5FA1DCD}" dt="2021-03-31T20:32:39.547" v="5" actId="20577"/>
          <ac:spMkLst>
            <pc:docMk/>
            <pc:sldMk cId="3822334506" sldId="368"/>
            <ac:spMk id="2" creationId="{635B8CC9-675B-47E4-BDD1-AD50403A21CC}"/>
          </ac:spMkLst>
        </pc:spChg>
      </pc:sldChg>
      <pc:sldChg chg="modSp">
        <pc:chgData name="Dunda, Brian [Student]" userId="S::000815866@mohawkcollege.ca::b963ae9c-5f15-4b55-a858-19aff3f98de0" providerId="AD" clId="Web-{0443BDBD-5DBE-4DB5-8582-711BC5FA1DCD}" dt="2021-03-31T20:31:17.015" v="1" actId="20577"/>
        <pc:sldMkLst>
          <pc:docMk/>
          <pc:sldMk cId="467564419" sldId="541"/>
        </pc:sldMkLst>
        <pc:spChg chg="mod">
          <ac:chgData name="Dunda, Brian [Student]" userId="S::000815866@mohawkcollege.ca::b963ae9c-5f15-4b55-a858-19aff3f98de0" providerId="AD" clId="Web-{0443BDBD-5DBE-4DB5-8582-711BC5FA1DCD}" dt="2021-03-31T20:31:17.015" v="1" actId="20577"/>
          <ac:spMkLst>
            <pc:docMk/>
            <pc:sldMk cId="467564419" sldId="541"/>
            <ac:spMk id="3" creationId="{29ABC9CD-F391-4048-A594-DB10EB40F519}"/>
          </ac:spMkLst>
        </pc:spChg>
      </pc:sldChg>
      <pc:sldChg chg="modSp">
        <pc:chgData name="Dunda, Brian [Student]" userId="S::000815866@mohawkcollege.ca::b963ae9c-5f15-4b55-a858-19aff3f98de0" providerId="AD" clId="Web-{0443BDBD-5DBE-4DB5-8582-711BC5FA1DCD}" dt="2021-03-31T20:32:57.376" v="10" actId="20577"/>
        <pc:sldMkLst>
          <pc:docMk/>
          <pc:sldMk cId="1046284066" sldId="595"/>
        </pc:sldMkLst>
        <pc:spChg chg="mod">
          <ac:chgData name="Dunda, Brian [Student]" userId="S::000815866@mohawkcollege.ca::b963ae9c-5f15-4b55-a858-19aff3f98de0" providerId="AD" clId="Web-{0443BDBD-5DBE-4DB5-8582-711BC5FA1DCD}" dt="2021-03-31T20:32:57.376" v="10" actId="20577"/>
          <ac:spMkLst>
            <pc:docMk/>
            <pc:sldMk cId="1046284066" sldId="595"/>
            <ac:spMk id="3" creationId="{B53F9C03-EC34-475A-BC85-E299325CD072}"/>
          </ac:spMkLst>
        </pc:spChg>
      </pc:sldChg>
      <pc:sldChg chg="modSp">
        <pc:chgData name="Dunda, Brian [Student]" userId="S::000815866@mohawkcollege.ca::b963ae9c-5f15-4b55-a858-19aff3f98de0" providerId="AD" clId="Web-{0443BDBD-5DBE-4DB5-8582-711BC5FA1DCD}" dt="2021-03-31T20:32:22.469" v="4" actId="20577"/>
        <pc:sldMkLst>
          <pc:docMk/>
          <pc:sldMk cId="1281602107" sldId="672"/>
        </pc:sldMkLst>
        <pc:spChg chg="mod">
          <ac:chgData name="Dunda, Brian [Student]" userId="S::000815866@mohawkcollege.ca::b963ae9c-5f15-4b55-a858-19aff3f98de0" providerId="AD" clId="Web-{0443BDBD-5DBE-4DB5-8582-711BC5FA1DCD}" dt="2021-03-31T20:32:22.469" v="4" actId="20577"/>
          <ac:spMkLst>
            <pc:docMk/>
            <pc:sldMk cId="1281602107" sldId="672"/>
            <ac:spMk id="2" creationId="{9093C4FD-5208-4896-847E-5608E8C2DB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6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6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8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ressvpn.com/" TargetMode="External"/><Relationship Id="rId2" Type="http://schemas.openxmlformats.org/officeDocument/2006/relationships/hyperlink" Target="https://nordvpn.com/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5" y="2316354"/>
            <a:ext cx="9914905" cy="1635358"/>
          </a:xfrm>
        </p:spPr>
        <p:txBody>
          <a:bodyPr/>
          <a:lstStyle/>
          <a:p>
            <a:r>
              <a:rPr lang="en-US" sz="4900" dirty="0">
                <a:latin typeface="Verdana"/>
                <a:ea typeface="Verdana"/>
                <a:cs typeface="Verdana"/>
              </a:rPr>
              <a:t>Introduction to</a:t>
            </a:r>
            <a:br>
              <a:rPr lang="en-US" sz="4900" dirty="0"/>
            </a:br>
            <a:r>
              <a:rPr lang="en-US" sz="4900" dirty="0">
                <a:latin typeface="Verdana"/>
                <a:ea typeface="Verdana"/>
                <a:cs typeface="Verdana"/>
              </a:rPr>
              <a:t>Cybersecurity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Phishing?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6372"/>
            <a:ext cx="8710984" cy="420525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Phishing is a type of cyberattack which involves contacting someone through email, phone, websites, or text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victim is then asked to click or do something that the attacker wants, such as: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Clicking a link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Opening a document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Sending money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 dirty="0"/>
              <a:t>Personal Account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03045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get a phishing email on a personal email, or your personal phone, there are a few things it could be after: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Money or financial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Account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often widespread attacks after smaller amounts of money or passwords.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 dirty="0"/>
              <a:t>Identify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03045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at the source of the email or text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two emails look similar: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donotreply@mohawkcollege.ca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donotreply@mohawkcollege.ca.scm.com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the first email would be from Mohawk College, while the other is from scm.com.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Social Engineering (1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9288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 technique used to manipulate people into giving up information or access through human error.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can be done on a computer through means such as phishing or off a computer with methods such as spam phone calls.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Criminals use Social Engineering to gain access to sensitive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6966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Social Engineering (2 of 2)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9288"/>
            <a:ext cx="8710984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Criminals will often claim to be someone who should have access, without being checked for proper authorization.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websites are often filled with alleged games or quizzes that will not allow a user to “play” them until they authorize giving access to personal information.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747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16138" cy="1001980"/>
          </a:xfrm>
        </p:spPr>
        <p:txBody>
          <a:bodyPr/>
          <a:lstStyle/>
          <a:p>
            <a:r>
              <a:rPr lang="en-US" dirty="0"/>
              <a:t>Examples of Social Engineering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29305"/>
            <a:ext cx="9138405" cy="460548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Quizzes and games trying to elicit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“Want to find out your superhero name? The first half corresponds with your birth day and the second half corresponds with your birth month”.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“Enter your first crush, full name, mother’s name, home city…. Tag 10 of your friends”.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14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0960" cy="1001980"/>
          </a:xfrm>
        </p:spPr>
        <p:txBody>
          <a:bodyPr/>
          <a:lstStyle/>
          <a:p>
            <a:r>
              <a:rPr lang="en-US" dirty="0"/>
              <a:t>Examples of Social Engineering (2/2)</a:t>
            </a:r>
          </a:p>
        </p:txBody>
      </p:sp>
      <p:pic>
        <p:nvPicPr>
          <p:cNvPr id="6" name="Picture 5" descr="A list of questions that seem harmless, such as &quot;First job title&quot; but are the same type of questions used for Security Questions for account security. There is an emphasis of &quot;Stop giving people your personal info to guess your passwords and security questions.&quot;">
            <a:extLst>
              <a:ext uri="{FF2B5EF4-FFF2-40B4-BE49-F238E27FC236}">
                <a16:creationId xmlns:a16="http://schemas.microsoft.com/office/drawing/2014/main" id="{46654DEE-0759-4ADB-B6C2-196033014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7" y="1256606"/>
            <a:ext cx="2933654" cy="2933654"/>
          </a:xfrm>
          <a:prstGeom prst="rect">
            <a:avLst/>
          </a:prstGeom>
        </p:spPr>
      </p:pic>
      <p:pic>
        <p:nvPicPr>
          <p:cNvPr id="11" name="Picture 10" descr="A link to a quiz &quot;Which Harry Potter Character Would You Be&quot; which requires giving access to you personal information before accessing.">
            <a:extLst>
              <a:ext uri="{FF2B5EF4-FFF2-40B4-BE49-F238E27FC236}">
                <a16:creationId xmlns:a16="http://schemas.microsoft.com/office/drawing/2014/main" id="{F7C7A3C5-0688-4623-94B0-66AE346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46" y="1256606"/>
            <a:ext cx="2025391" cy="1990370"/>
          </a:xfrm>
          <a:prstGeom prst="rect">
            <a:avLst/>
          </a:prstGeom>
        </p:spPr>
      </p:pic>
      <p:pic>
        <p:nvPicPr>
          <p:cNvPr id="1026" name="Picture 2" descr="&quot;What is your dragon name&quot; personality quiz, requiring personal information to access.">
            <a:extLst>
              <a:ext uri="{FF2B5EF4-FFF2-40B4-BE49-F238E27FC236}">
                <a16:creationId xmlns:a16="http://schemas.microsoft.com/office/drawing/2014/main" id="{7C7923DE-753B-480D-A9FE-1B68A77E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5" y="3761085"/>
            <a:ext cx="3473587" cy="23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arious personality quizzes which require personal information to access.">
            <a:extLst>
              <a:ext uri="{FF2B5EF4-FFF2-40B4-BE49-F238E27FC236}">
                <a16:creationId xmlns:a16="http://schemas.microsoft.com/office/drawing/2014/main" id="{72641318-4DA7-490F-B364-B780F191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4" y="3349551"/>
            <a:ext cx="3675217" cy="2744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07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networks contain a ton of information about users and have wide user bases.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who uses any social media service has information about them, potentially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addresses, phone numbers, photographs, ages, birthdays, friends/followers, geographical locations.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591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may not be aware of what they are sharing, who they are sharing it with, or how the information could be used against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By default, social media platforms have very minimal security and privacy settings enabled.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platforms do not tell you who is looking at your profile or what they are accessing on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724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80351" cy="1001980"/>
          </a:xfrm>
        </p:spPr>
        <p:txBody>
          <a:bodyPr/>
          <a:lstStyle/>
          <a:p>
            <a:r>
              <a:rPr lang="en-US" dirty="0"/>
              <a:t>Tips to Avoid Social Engineering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3036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share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it seems unimportant. Your dog’s name, hometown or </a:t>
            </a:r>
            <a:r>
              <a:rPr lang="en-US" dirty="0" err="1"/>
              <a:t>favourite</a:t>
            </a:r>
            <a:r>
              <a:rPr lang="en-US" dirty="0"/>
              <a:t> movie; these are common security questions.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 suspicious message or see a suspicious post from someone you know, do not click it. Verify they sent it using an alternative contact method.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4037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149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of why someone would hack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phishing and social engineering are and how they can affect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Staying secure a public network and cellular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you can install an antivirus.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you should do if you are a hack victim.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Tips for increasing your password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Tips to Avoid Social Engineering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740675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the applications you install on your devices and social media platforms.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putting financial information on social media.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post anything online that you would not be okay with anyone in the world seeing.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security and privacy settings.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Improve Social Media Security</a:t>
            </a:r>
            <a:r>
              <a:rPr lang="en-US" dirty="0"/>
              <a:t> </a:t>
            </a:r>
            <a:r>
              <a:rPr lang="en-US" b="1" dirty="0"/>
              <a:t>module </a:t>
            </a:r>
            <a:r>
              <a:rPr lang="en-US" dirty="0"/>
              <a:t>for more detailed information.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56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Stalking and Cyberbullying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17059"/>
            <a:ext cx="8710984" cy="422388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Previous coworkers, friends, partners, and random people and groups can use social media to find out information about you and find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personal information could be used to bully, harass or threaten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can provide stalkers with a ton of information including your location, common places you go, your network, and how to get a hold of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A41AC-C911-4CB1-81CC-014D336614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Cyberbullying is a very serious concern, and it is important to protect ourselves online.</a:t>
            </a:r>
          </a:p>
        </p:txBody>
      </p:sp>
    </p:spTree>
    <p:extLst>
      <p:ext uri="{BB962C8B-B14F-4D97-AF65-F5344CB8AC3E}">
        <p14:creationId xmlns:p14="http://schemas.microsoft.com/office/powerpoint/2010/main" val="333533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8D4FA-E533-4D42-A9FD-E83B118A4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2812074"/>
            <a:ext cx="9213850" cy="720000"/>
          </a:xfrm>
        </p:spPr>
        <p:txBody>
          <a:bodyPr/>
          <a:lstStyle/>
          <a:p>
            <a:pPr algn="ctr"/>
            <a:r>
              <a:rPr lang="en-CA" sz="4000" b="0" dirty="0"/>
              <a:t>Public Wi-Fi and Cellular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30B23-C5FF-E34F-9186-0DB6DF01F8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2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For Consideration – Public Wi-Fi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3600"/>
            <a:ext cx="8710984" cy="4592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understand that a lot of people may need to use public Wi-Fi for one of many reasons: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Bad internet or cellular coverage.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Small data plans for cellular devices.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access to devices or Wi-Fi.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Sudden outages or dropped connections.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could include accessing Wi-Fi at your school, library, or even a Tim Horton’s.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44533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Public Hotspots and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0717"/>
            <a:ext cx="8710984" cy="46992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Public Wi-Fi is a completely unsecured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public hotspot introduces major security risks.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to a public hotspot makes your device visible to any other device on the same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enter any confidential information while on a public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methods that you can use to secure your devices on a public network!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915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Public Wi-Fi 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4104"/>
            <a:ext cx="9029698" cy="44260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need to connect to a public hotspot, use a VPN (Virtual Private Network). This will secure your device.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Popular VPNs include </a:t>
            </a:r>
            <a:r>
              <a:rPr lang="en-US" dirty="0">
                <a:hlinkClick r:id="rId2"/>
              </a:rPr>
              <a:t>NordVPN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ExpressVPN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using a public hotspot without a VPN, avoid entering any confidential or financial information</a:t>
            </a:r>
            <a:br>
              <a:rPr lang="en-US" dirty="0"/>
            </a:br>
            <a:r>
              <a:rPr lang="en-US" dirty="0"/>
              <a:t>if possible.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for the lock when connecting to a network to verify that it is a secured 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7058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CA" b="1" dirty="0"/>
              <a:t>Cellular Data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your phone’s cellular data may prevent others from sharing the network, but the connection still is not secure.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still preferable to using a public hotspot, however.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Both cellular data and public hotspots can leave you open to an exploit called a Wi-Fi Pineapple.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DA6E4-A98B-49AD-A399-2555C35949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Like a public hotspot, you should avoid giving out personal information over a cellular network.</a:t>
            </a:r>
          </a:p>
        </p:txBody>
      </p:sp>
    </p:spTree>
    <p:extLst>
      <p:ext uri="{BB962C8B-B14F-4D97-AF65-F5344CB8AC3E}">
        <p14:creationId xmlns:p14="http://schemas.microsoft.com/office/powerpoint/2010/main" val="3252182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 b="1" dirty="0"/>
              <a:t>What is a Wi-Fi Pineapple? (Wi-Fi🍍)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Wi-Fi Pineapple is a device that is used to intercept data flowing between a device and a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Wi-Fi Pineapple can deauthorize you from your current network and can connect you to an attacker’s if you are not paying attention.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allow the attacker to see everything you are doing and access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203087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8D4FA-E533-4D42-A9FD-E83B118A4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2812074"/>
            <a:ext cx="9378950" cy="720000"/>
          </a:xfrm>
        </p:spPr>
        <p:txBody>
          <a:bodyPr/>
          <a:lstStyle/>
          <a:p>
            <a:pPr algn="ctr"/>
            <a:r>
              <a:rPr lang="en-CA" sz="4000" b="0" dirty="0"/>
              <a:t>What to do if You Have Been Hacked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30B23-C5FF-E34F-9186-0DB6DF01F8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2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7302" y="499889"/>
            <a:ext cx="9403403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If You Have Been Hacked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1988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system is compromised disconnect your system from your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Scan your computer with an antivirus to see if there is any malware installed and remove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Immediately change your password information if you still have access to the account.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Update your password recovery security questions.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232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Run an Antivirus Scan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your antivirus software. Usually, you will be greeted with a splash screen and a “Scan” button.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vary depending on the software.</a:t>
            </a:r>
          </a:p>
        </p:txBody>
      </p:sp>
      <p:pic>
        <p:nvPicPr>
          <p:cNvPr id="7" name="Picture 6" descr="Example of an antivirus splash screen">
            <a:extLst>
              <a:ext uri="{FF2B5EF4-FFF2-40B4-BE49-F238E27FC236}">
                <a16:creationId xmlns:a16="http://schemas.microsoft.com/office/drawing/2014/main" id="{5A10AB57-971C-41C1-A098-EC830FA13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78" y="3162366"/>
            <a:ext cx="4047960" cy="293363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12C7E-68D5-4670-BD8C-90367D1148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Consider having a professional help run a more</a:t>
            </a:r>
            <a:br>
              <a:rPr lang="en-US" dirty="0"/>
            </a:br>
            <a:r>
              <a:rPr lang="en-US" dirty="0"/>
              <a:t>in-depth scan.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2966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Run an Antivirus Scan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If Something is Detected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summary screen will show what was</a:t>
            </a:r>
            <a:br>
              <a:rPr lang="en-US" dirty="0"/>
            </a:br>
            <a:r>
              <a:rPr lang="en-US" dirty="0"/>
              <a:t>deemed suspicious.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Read the list of detected items to verify the files.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Ensure all suspicious files are checked.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Quarantine the checked items by clicking the appropriate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39451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Run an Antivirus Scan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If Something is Detected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Restart your system.</a:t>
            </a:r>
          </a:p>
          <a:p>
            <a:pPr lvl="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Ensures no lingering malware that was quarantined is still running in the background.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Delete/Clean the quarantined malware to fully remove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11149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Report to Proper Authorities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device belongs to your school or work, immediately inform your teacher or boss, and designated IT specialists.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Contact the proper channels, such as website administration, if you are locked out of an account.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 hacks involving your financial credentials you should contact your financial institution immediately.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Contact your local police or the RCMP if necessary.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6739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051" y="499889"/>
            <a:ext cx="9345034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Check if You Have Been Compromised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Visit a website such as </a:t>
            </a:r>
            <a:r>
              <a:rPr lang="en-US" dirty="0">
                <a:hlinkClick r:id="rId3"/>
              </a:rPr>
              <a:t>Have I Been </a:t>
            </a:r>
            <a:r>
              <a:rPr lang="en-CA" dirty="0">
                <a:hlinkClick r:id="rId3"/>
              </a:rPr>
              <a:t>Pwned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https://haveibeenpwned.com/</a:t>
            </a:r>
            <a:endParaRPr lang="en-US" dirty="0"/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website allows users to enter an email address and it will check if it has been used on a website that has had a previous data breach.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email populates results you will be able to see which websites have experienced a data breach.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13618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8D4FA-E533-4D42-A9FD-E83B118A4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2812074"/>
            <a:ext cx="9378950" cy="720000"/>
          </a:xfrm>
        </p:spPr>
        <p:txBody>
          <a:bodyPr/>
          <a:lstStyle/>
          <a:p>
            <a:pPr algn="ctr"/>
            <a:r>
              <a:rPr lang="en-CA" sz="4000" b="0" dirty="0"/>
              <a:t>Increasing Your Password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30B23-C5FF-E34F-9186-0DB6DF01F8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03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E81639-696F-4524-9A72-74F1E2CC7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dirty="0">
                <a:solidFill>
                  <a:srgbClr val="000000"/>
                </a:solidFill>
              </a:rPr>
              <a:t>Password Security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76039"/>
            <a:ext cx="8930183" cy="427524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password should be a minimum of 8 characters long, however we recommend that you use a password between 16–24 characters.</a:t>
            </a: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longer password can make it significantly difficult to be cracked by a hack.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in complex characters can help improve your password as well. Example: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B1ueD!n0s@ureggs90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1602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Two-Factor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6790"/>
            <a:ext cx="8877299" cy="353292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Two-factor authentication is a way of protecting yourself in case your password does get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forms of two-factor authentication: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Randomly generated numbers through an authentication app, SMS text, or unlocking through biometric identification.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Google Authenticator is a recommended app for anyone who has a smartphone.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1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2671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Third-Party Password Managers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3731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applications that can save passwords across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autofill fields for you to save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passwords are kept safe in the cloud, and you only need to remember a master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some of these are free, some have a monthly cost associated with them which will give additional features depending on the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4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practices for keeping yourself safe from hackers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What is Cybersecurity?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575"/>
            <a:ext cx="8710984" cy="4072849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information, devices, and networks are valuable and need to be protected from others who have malicious intent.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Attacks can happen beyond the screen through social means, and it is important to identify different types of attacks. This is why cybersecurity is important.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2111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Lock your Computer, Lock your 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Protecting your device with a password or passcode will prevent people from accessing your information, posting from your accounts and doing other damage to your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you are not using them, especially if you will be leaving them unattended.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Stay Safe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259190" cy="427546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freely give out your personal information.</a:t>
            </a: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which third-party applications you use through social media.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adding contacts unless you are familiar with the person.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Social Media Security</a:t>
            </a:r>
            <a:r>
              <a:rPr lang="en-US" dirty="0"/>
              <a:t> </a:t>
            </a:r>
            <a:r>
              <a:rPr lang="en-US" b="1" dirty="0"/>
              <a:t>module </a:t>
            </a:r>
            <a:r>
              <a:rPr lang="en-US" dirty="0"/>
              <a:t>for more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4628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Use Strong Passwords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816"/>
            <a:ext cx="9055098" cy="41483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hack can compromise your personal information, including your financial and social media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strong varied passwords and update them regularly.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creative with security questions.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 on two-factor authentication when 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1987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Be Careful on Public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99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connect to a public hotspot without a VPN if you plan to work, lookup financial information, or browse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VPNs can secure your connection, even on unsecured public networks.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VPN can help protect against cybercrimes such as identity theft.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Be Careful on Cellular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99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setting up your cellular data for tethering, encrypt the connection with a strong password.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setting up a VPN for your mobile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connecting to a network be sure to confirm the network name (SSID) before connecting, and only connect to locked networks.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75681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Scan with Antivirus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185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have an antivirus scanner installed.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Scan your system often to ensure it remains free of any malware.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software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 on periodic scans so you do not need to remember to manually scan your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00825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"13 Social Media Security Best Practices." Fraud Watch International, Jan. 2019, fraudwatchinternational.com/social-media/social-media-security-best-practices/. Accessed 4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"15 Social Networking Safety Tips." Norton Security Online, www.nortonsecurityonline.com/security-center/15-social-networking-safety-tips.html. Accessed 6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Grimes, Roger A. "15 signs you've been hacked—and how to fight back." CSO, Aug. 2020, www.csoonline.com/article/2457873/signs-youve-been-hacked-and-how-to-fight-back.html. Accessed 4 Feb.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Johansen, Alison G. "What is antivirus software?" Norton, Feb. 2019, https://us.norton.com/internetsecurity-malware-what-is-antivirus.html. Accessed 4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Laws, Alex. "8 Best Practices for Working Remotely." CI Security, </a:t>
            </a:r>
            <a:r>
              <a:rPr lang="en-US" sz="2000" dirty="0" err="1"/>
              <a:t>ci.security</a:t>
            </a:r>
            <a:r>
              <a:rPr lang="en-US" sz="2000" dirty="0"/>
              <a:t>/resources/news/article/8-best-practices-for-working-remotely. Accessed 19 Jan.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Raywood, Dan. "Top Ten: Ways to Secure Remote Workers." info security group, Sept. 2020, www.infosecurity-magazine.com/magazine-features/top-ten-secure-remote-workers/. Accessed 20 Jan.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96758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Rubenking</a:t>
            </a:r>
            <a:r>
              <a:rPr lang="en-US" sz="2000" dirty="0"/>
              <a:t>, Neil J. "What to Do When You've Been Hacked." PC Mag, July 2019, www.pcmag.com/how-to/what-to-do-when-youve-been-hacked. Accessed 3 Feb.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"Social Media Security Guide." UCLA IT Security, www.it.ucla.edu/security/resources/security-best-practices/social-media-security-guide. Accessed 5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Symanovich</a:t>
            </a:r>
            <a:r>
              <a:rPr lang="en-US" sz="2000" dirty="0"/>
              <a:t>, Steve. "What is social engineering? Tips to help avoid becoming a victim." Norton, July 2018, us.norton.com/internetsecurity-emerging-threats-what-is-social-engineering.html. Accessed 6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0638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8D4FA-E533-4D42-A9FD-E83B118A4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702" y="2812074"/>
            <a:ext cx="9000000" cy="720000"/>
          </a:xfrm>
        </p:spPr>
        <p:txBody>
          <a:bodyPr/>
          <a:lstStyle/>
          <a:p>
            <a:pPr algn="ctr"/>
            <a:r>
              <a:rPr lang="en-CA" sz="4000" b="0" dirty="0"/>
              <a:t>Why Would a Hacker Target 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30B23-C5FF-E34F-9186-0DB6DF01F8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85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 descr="Websites used for references.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Symanovich</a:t>
            </a:r>
            <a:r>
              <a:rPr lang="en-US" sz="2000" dirty="0"/>
              <a:t>, Steve. "What is a VPN?" Norton, Jan. 2021, us.norton.com/internetsecurity-privacy-what-is-a-vpn.html. Accessed 21 Jan.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"What is a firewall?" Cisco, 2020, www.cisco.com/c/en_ca/products/security/firewalls/what-is-a-firewall.html. Accessed 21 Jan.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Zurkus</a:t>
            </a:r>
            <a:r>
              <a:rPr lang="en-US" sz="2000" dirty="0"/>
              <a:t>, Kacy. "Are hackers </a:t>
            </a:r>
            <a:r>
              <a:rPr lang="en-US" sz="2000" dirty="0" err="1"/>
              <a:t>gonna</a:t>
            </a:r>
            <a:r>
              <a:rPr lang="en-US" sz="2000" dirty="0"/>
              <a:t> hack anymore? Not if we keep reusing passwords ." Malwarebytes, Nov. 2019, blog.malwarebytes.com/cybercrime/2019/03/hackers-</a:t>
            </a:r>
            <a:r>
              <a:rPr lang="en-US" sz="2000" dirty="0" err="1"/>
              <a:t>gonna</a:t>
            </a:r>
            <a:r>
              <a:rPr lang="en-US" sz="2000" dirty="0"/>
              <a:t>-hack-anymore-not-keep-reusing-passwords/. Accessed 3 Feb.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866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830C6-00B2-4183-8638-F44D20470E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What Motivates Hackers?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42874"/>
            <a:ext cx="8710984" cy="440840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motivations for hackers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gain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Reputation Damage</a:t>
            </a:r>
          </a:p>
          <a:p>
            <a:pPr marL="1857927" lvl="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Activism and Political</a:t>
            </a:r>
          </a:p>
          <a:p>
            <a:pPr marL="1857927" lvl="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Revenge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Pride and challenges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Fun or because they 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8778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BACCD7-97C3-457C-A446-A221F13680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It is Often Not Personal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lot of attacks are low effort attempts on thousands of users at a time.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types of attacks include phishing emails, fake social media giveaways, and unsecure websites full </a:t>
            </a:r>
            <a:br>
              <a:rPr lang="en-US" dirty="0"/>
            </a:br>
            <a:r>
              <a:rPr lang="en-US" dirty="0"/>
              <a:t>of malware.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idea behind these attacks if they target enough people, someone will fall for it eventually.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3328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2085B-AAFD-4E71-A4C7-FFE8171F65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Your Information is Worth Money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54097"/>
            <a:ext cx="8710984" cy="4497186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Regardless of how much money you have, cybercriminals can still profit from hacking you.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information, email addresses, financial information, passwords, and account information are all worth money on the dark web.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hackers can compromise hundreds or thousands of people with the same attack, they can make a lot of money selling collections of information.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1833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8D4FA-E533-4D42-A9FD-E83B118A4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702" y="1803400"/>
            <a:ext cx="9000000" cy="22874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4000" b="0" dirty="0"/>
              <a:t>Phishing, Social Engineering, and</a:t>
            </a:r>
            <a:br>
              <a:rPr lang="en-CA" sz="4000" b="0" dirty="0"/>
            </a:br>
            <a:r>
              <a:rPr lang="en-CA" sz="4000" b="0" dirty="0"/>
              <a:t>Social Media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30B23-C5FF-E34F-9186-0DB6DF01F8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50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0F56F7-8BEC-4CC7-A36F-F78DB04F2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c4644cf9-6f3e-4166-a787-04f8c0d0bcf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28902</TotalTime>
  <Words>2731</Words>
  <Application>Microsoft Office PowerPoint</Application>
  <PresentationFormat>Widescreen</PresentationFormat>
  <Paragraphs>256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1_Office Theme</vt:lpstr>
      <vt:lpstr>Introduction to Cybersecurity</vt:lpstr>
      <vt:lpstr>Learning Outcomes for this Module</vt:lpstr>
      <vt:lpstr>Introduction</vt:lpstr>
      <vt:lpstr>What is Cybersecurity?</vt:lpstr>
      <vt:lpstr>Why Would a Hacker Target Me?</vt:lpstr>
      <vt:lpstr>What Motivates Hackers?</vt:lpstr>
      <vt:lpstr>It is Often Not Personal</vt:lpstr>
      <vt:lpstr>Your Information is Worth Money</vt:lpstr>
      <vt:lpstr>Phishing, Social Engineering, and Social Media</vt:lpstr>
      <vt:lpstr>What is Phishing?</vt:lpstr>
      <vt:lpstr>Personal Account Phishing</vt:lpstr>
      <vt:lpstr>Identify Phishing</vt:lpstr>
      <vt:lpstr>Social Engineering (1 of 2)</vt:lpstr>
      <vt:lpstr>Social Engineering (2 of 2)</vt:lpstr>
      <vt:lpstr>Examples of Social Engineering (1/2)</vt:lpstr>
      <vt:lpstr>Examples of Social Engineering (2/2)</vt:lpstr>
      <vt:lpstr>How Social Engineering Impacts Social Media (1/2)</vt:lpstr>
      <vt:lpstr>How Social Engineering Impacts Social Media (2/2)</vt:lpstr>
      <vt:lpstr>Tips to Avoid Social Engineering (1/2)</vt:lpstr>
      <vt:lpstr>Tips to Avoid Social Engineering (2/2)</vt:lpstr>
      <vt:lpstr>Stalking and Cyberbullying</vt:lpstr>
      <vt:lpstr>Public Wi-Fi and Cellular Data</vt:lpstr>
      <vt:lpstr>For Consideration – Public Wi-Fi</vt:lpstr>
      <vt:lpstr>Public Hotspots and Security</vt:lpstr>
      <vt:lpstr>Public Wi-Fi Best Practices</vt:lpstr>
      <vt:lpstr>Cellular Data</vt:lpstr>
      <vt:lpstr>What is a Wi-Fi Pineapple? (Wi-Fi🍍) </vt:lpstr>
      <vt:lpstr>What to do if You Have Been Hacked</vt:lpstr>
      <vt:lpstr>If You Have Been Hacked</vt:lpstr>
      <vt:lpstr>Run an Antivirus Scan (1 of 3)</vt:lpstr>
      <vt:lpstr>Run an Antivirus Scan (2 of 3)</vt:lpstr>
      <vt:lpstr>Run an Antivirus Scan (3 of 3)</vt:lpstr>
      <vt:lpstr>Report to Proper Authorities</vt:lpstr>
      <vt:lpstr>Check if You Have Been Compromised</vt:lpstr>
      <vt:lpstr>Increasing Your Password Security</vt:lpstr>
      <vt:lpstr>Password Security</vt:lpstr>
      <vt:lpstr>Two-Factor Authentication</vt:lpstr>
      <vt:lpstr>Third-Party Password Managers</vt:lpstr>
      <vt:lpstr>Best Practices</vt:lpstr>
      <vt:lpstr>Lock your Computer, Lock your Phone</vt:lpstr>
      <vt:lpstr>Stay Safe on Social Media</vt:lpstr>
      <vt:lpstr>Use Strong Passwords</vt:lpstr>
      <vt:lpstr>Be Careful on Public Networks</vt:lpstr>
      <vt:lpstr>Be Careful on Cellular Networks</vt:lpstr>
      <vt:lpstr>Scan with Antivirus Software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Cyber Security - Secondary Schools</dc:title>
  <dc:subject/>
  <dc:creator>Robinson, Lucas</dc:creator>
  <cp:keywords>introduction, security module, training</cp:keywords>
  <cp:lastModifiedBy>Dunda, Brian [Student]</cp:lastModifiedBy>
  <cp:revision>455</cp:revision>
  <dcterms:created xsi:type="dcterms:W3CDTF">2020-10-21T19:20:52Z</dcterms:created>
  <dcterms:modified xsi:type="dcterms:W3CDTF">2021-03-31T20:51:33Z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