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305" r:id="rId5"/>
    <p:sldId id="315" r:id="rId6"/>
    <p:sldId id="317" r:id="rId7"/>
    <p:sldId id="566" r:id="rId8"/>
    <p:sldId id="622" r:id="rId9"/>
    <p:sldId id="655" r:id="rId10"/>
    <p:sldId id="621" r:id="rId11"/>
    <p:sldId id="639" r:id="rId12"/>
    <p:sldId id="640" r:id="rId13"/>
    <p:sldId id="641" r:id="rId14"/>
    <p:sldId id="642" r:id="rId15"/>
    <p:sldId id="644" r:id="rId16"/>
    <p:sldId id="645" r:id="rId17"/>
    <p:sldId id="646" r:id="rId18"/>
    <p:sldId id="638" r:id="rId19"/>
    <p:sldId id="667" r:id="rId20"/>
    <p:sldId id="668" r:id="rId21"/>
    <p:sldId id="669" r:id="rId22"/>
    <p:sldId id="670" r:id="rId23"/>
    <p:sldId id="671" r:id="rId24"/>
    <p:sldId id="666" r:id="rId25"/>
    <p:sldId id="380" r:id="rId26"/>
    <p:sldId id="656" r:id="rId27"/>
    <p:sldId id="657" r:id="rId28"/>
    <p:sldId id="441" r:id="rId29"/>
    <p:sldId id="565" r:id="rId30"/>
    <p:sldId id="662" r:id="rId31"/>
    <p:sldId id="663" r:id="rId32"/>
    <p:sldId id="664" r:id="rId33"/>
    <p:sldId id="659" r:id="rId34"/>
    <p:sldId id="665" r:id="rId35"/>
    <p:sldId id="66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E64EF5-9481-40FC-9503-B69000E5A56D}" v="3" dt="2021-03-31T20:42:57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0" autoAdjust="0"/>
    <p:restoredTop sz="97440" autoAdjust="0"/>
  </p:normalViewPr>
  <p:slideViewPr>
    <p:cSldViewPr snapToGrid="0">
      <p:cViewPr varScale="1">
        <p:scale>
          <a:sx n="82" d="100"/>
          <a:sy n="82" d="100"/>
        </p:scale>
        <p:origin x="68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da, Brian [Student]" userId="S::000815866@mohawkcollege.ca::b963ae9c-5f15-4b55-a858-19aff3f98de0" providerId="AD" clId="Web-{F1E64EF5-9481-40FC-9503-B69000E5A56D}"/>
    <pc:docChg chg="modSld">
      <pc:chgData name="Dunda, Brian [Student]" userId="S::000815866@mohawkcollege.ca::b963ae9c-5f15-4b55-a858-19aff3f98de0" providerId="AD" clId="Web-{F1E64EF5-9481-40FC-9503-B69000E5A56D}" dt="2021-03-31T20:42:54.909" v="1" actId="20577"/>
      <pc:docMkLst>
        <pc:docMk/>
      </pc:docMkLst>
      <pc:sldChg chg="modSp">
        <pc:chgData name="Dunda, Brian [Student]" userId="S::000815866@mohawkcollege.ca::b963ae9c-5f15-4b55-a858-19aff3f98de0" providerId="AD" clId="Web-{F1E64EF5-9481-40FC-9503-B69000E5A56D}" dt="2021-03-31T20:42:54.909" v="1" actId="20577"/>
        <pc:sldMkLst>
          <pc:docMk/>
          <pc:sldMk cId="1462869908" sldId="622"/>
        </pc:sldMkLst>
        <pc:spChg chg="mod">
          <ac:chgData name="Dunda, Brian [Student]" userId="S::000815866@mohawkcollege.ca::b963ae9c-5f15-4b55-a858-19aff3f98de0" providerId="AD" clId="Web-{F1E64EF5-9481-40FC-9503-B69000E5A56D}" dt="2021-03-31T20:42:54.909" v="1" actId="20577"/>
          <ac:spMkLst>
            <pc:docMk/>
            <pc:sldMk cId="1462869908" sldId="622"/>
            <ac:spMk id="2" creationId="{9093C4FD-5208-4896-847E-5608E8C2DB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23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71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25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08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32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89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30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1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09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5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31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8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8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6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0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 dirty="0"/>
              <a:t>$#,###,###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 dirty="0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45" y="2316354"/>
            <a:ext cx="9914905" cy="1635358"/>
          </a:xfrm>
        </p:spPr>
        <p:txBody>
          <a:bodyPr/>
          <a:lstStyle/>
          <a:p>
            <a:r>
              <a:rPr lang="en-US" dirty="0"/>
              <a:t>IoT Devices and Awareness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Why You Need to Secure IoT Devices</a:t>
            </a:r>
            <a:br>
              <a:rPr lang="en-US" sz="3300" dirty="0">
                <a:solidFill>
                  <a:srgbClr val="000000"/>
                </a:solidFill>
              </a:rPr>
            </a:br>
            <a:r>
              <a:rPr lang="en-US" sz="3300" dirty="0">
                <a:solidFill>
                  <a:srgbClr val="000000"/>
                </a:solidFill>
              </a:rPr>
              <a:t>(3 of 3)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0677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your devices fell victim to a ransomware attack, your devices would become completely inoperable.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is no guarantee a cybercriminal would restore functionality if the ransom were paid.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Any personal information stored could potentially be exposed using a digital assistant like Google Nest or Amazon Echo.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15433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Securing Your Devices (1 of 4)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0677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Never connect your IoT devices to a public network. 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are unsecure and would render your devices completely vulnerable.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Change the default username and password of your home router.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Default names are standard across a manufacturer’s brand and not changing these </a:t>
            </a:r>
            <a:br>
              <a:rPr lang="en-US" dirty="0"/>
            </a:br>
            <a:r>
              <a:rPr lang="en-US" dirty="0"/>
              <a:t>is a major security risk.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8583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Securing Your Devices (2 of 4)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0677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Properly secure your router. Ensure encryption, such as WPA2, is turned on, and use a strong password.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 your network (SSID) something that does not provide any personal information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use your family name or address.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enabling a guest network for your IoT devices. This way they will not be on your home network and if compromised won’t allow access to your main network.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28741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Securing Your Devices (3 of 4)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0677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Disable features that you may not need or use, such as remote access.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 software and device firmware up to date.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Updates are meant to improve functionality and patch out known security vulnerabilities.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the age of your IoT devices.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Older hardware may no longer be supported and should be replaced.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86FC45A-5E35-4CD4-BB30-138A22DDC4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Devices that no longer receive support may have security vulnerabilities that are not patched.</a:t>
            </a:r>
          </a:p>
        </p:txBody>
      </p:sp>
    </p:spTree>
    <p:extLst>
      <p:ext uri="{BB962C8B-B14F-4D97-AF65-F5344CB8AC3E}">
        <p14:creationId xmlns:p14="http://schemas.microsoft.com/office/powerpoint/2010/main" val="397764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Securing Your Devices (4 of 4)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1439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Check your device after a power outage.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After losing power it is possible that a device could have reset its settings to an unsecured state.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Enable two-factor authentication for smart devices that allow it.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will produce a randomly generated code that acts as a secondary passcode to help strengthen the security of an account and device.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922527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IoT Devices Hacked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88841-6F92-4CD7-BEC1-FE991EC17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2" y="4502640"/>
            <a:ext cx="9117331" cy="1185466"/>
          </a:xfrm>
        </p:spPr>
        <p:txBody>
          <a:bodyPr/>
          <a:lstStyle/>
          <a:p>
            <a:r>
              <a:rPr lang="en-US" dirty="0"/>
              <a:t>Examples of attacks against IoT devices.</a:t>
            </a:r>
          </a:p>
        </p:txBody>
      </p:sp>
    </p:spTree>
    <p:extLst>
      <p:ext uri="{BB962C8B-B14F-4D97-AF65-F5344CB8AC3E}">
        <p14:creationId xmlns:p14="http://schemas.microsoft.com/office/powerpoint/2010/main" val="844490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IoT Devices Hacked (1 of 5)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1439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2018, a family in Texas had their baby monitor camera device hacked.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hacker broadcast their voice over the monitoring system with threats of kidnapping.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Although the threat was a bluff, it was a terrifying demonstration to the family and an example of vulnerabilities in IoT devices such as Wi-Fi baby monitors.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556921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IoT Devices Hacked (2 of 5)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1439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2019 Japan officials attempted widespread hacks of IoT devices nationwide.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was used as a means of finding those with little to no security in their devices.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was an effort to help identify vulnerabilities ahead of what would have been the Tokyo 2020 Olympics.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86606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IoT Devices Hacked (3 of 5)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1439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October 2016 two apartment buildings in Finland had their thermostats hacked.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was a DDoS attack against the computer systems that controlled the central heating and hot water.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attempt to reboot the system to prevent the attack caused the system to get stuck in a boot-loop.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Residents were left without heat in their buildings for at least a week due to this attack.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28BD468-A702-49F7-A3ED-FF33A38F90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The boot-loop prevents the system from starting up keeping it in a perpetual state of restarting.</a:t>
            </a:r>
          </a:p>
        </p:txBody>
      </p:sp>
    </p:spTree>
    <p:extLst>
      <p:ext uri="{BB962C8B-B14F-4D97-AF65-F5344CB8AC3E}">
        <p14:creationId xmlns:p14="http://schemas.microsoft.com/office/powerpoint/2010/main" val="319934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IoT Devices Hacked (4 of 5)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1439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Certain malware on computer systems can seek out IoT devices in the home to hack them as well.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IoT devices can be added to a botnet, where attackers can use the devices for additional hacks such as large-scale DDoS attacks.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botnet comprised of IoT devices was used in a DDoS attack against major DNS (Domain Name System) provider </a:t>
            </a:r>
            <a:r>
              <a:rPr lang="en-US" dirty="0" err="1"/>
              <a:t>Dyn</a:t>
            </a:r>
            <a:r>
              <a:rPr lang="en-US" dirty="0"/>
              <a:t> in 2016.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507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Learning Outcomes for this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14934"/>
            <a:ext cx="8710984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 what IoT devices are.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Gain an understanding about the various types of IoT devices in our everyday lives.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See how IoT devices can be security risks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what you should do to secure IoT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IoT Devices Hacked (5 of 5)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1439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undisclosed casino in North America had a thermostat in a fish aquarium hacked in 2017.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Attackers used the vulnerable device as a backdoor entry into the casino’s systems, so they could access and steal data.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Specific details on which data was stolen was undisclosed for security concerns.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093929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103161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Devices that can transmit data over a network are considered IoT devices.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computer and cellphone are not IoT devices.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IoT devices are used by both industries and consumers in their homes.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IoT devices exist to make processes more efficient and our lives easier.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97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Our smart home devices are IoT devices including: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Smart speakers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Wearables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Smart thermostats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Smart security systems:</a:t>
            </a:r>
          </a:p>
          <a:p>
            <a:pPr marL="1857973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Cameras, Locks, Doorbells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Networked kitchen appliances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And many more!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73007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 their own IoT devices are greatly lacking in security.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important to secure our IoT devices.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Securing our home and organization networks are key to securing our IoT devices.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 your IoT devices up to date and consider replacing old devices with new.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065237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7)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Ashok, India. " Hackers leave Finnish residents cold after DDoS attack knocks out heating systems." International Business Times, Nov. 2016, www.ibtimes.co.uk/hackers-leave-finnish-residents-cold-after-ddos-attack-knocks-out-heating-systems-1590639. Accessed 16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Colon, Alex, and Angela </a:t>
            </a:r>
            <a:r>
              <a:rPr lang="en-US" sz="2000" dirty="0" err="1"/>
              <a:t>Moscaritolo</a:t>
            </a:r>
            <a:r>
              <a:rPr lang="en-US" sz="2000" dirty="0"/>
              <a:t>. "The Best Smart Home Devices for 2021." </a:t>
            </a:r>
            <a:r>
              <a:rPr lang="en-US" sz="2000" dirty="0" err="1"/>
              <a:t>PCMag</a:t>
            </a:r>
            <a:r>
              <a:rPr lang="en-US" sz="2000" dirty="0"/>
              <a:t>, Dec. 2020, www.pcmag.com/news/the-best-smart-home-devices. Accessed 9 Feb. 2021.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843665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 of 7)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83790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 La Cruz, Beth-</a:t>
            </a:r>
            <a:r>
              <a:rPr lang="en-US" sz="2000" dirty="0" err="1"/>
              <a:t>uel</a:t>
            </a:r>
            <a:r>
              <a:rPr lang="en-US" sz="2000" dirty="0"/>
              <a:t>. "Cujo Vs. Dojo Vs. </a:t>
            </a:r>
            <a:r>
              <a:rPr lang="en-US" sz="2000" dirty="0" err="1"/>
              <a:t>Keezel</a:t>
            </a:r>
            <a:r>
              <a:rPr lang="en-US" sz="2000" dirty="0"/>
              <a:t> Vs. Rattrap Vs. Akita Vs. Bitdefender Box 2." </a:t>
            </a:r>
            <a:r>
              <a:rPr lang="en-US" sz="2000" dirty="0" err="1"/>
              <a:t>HomeAlarmReport</a:t>
            </a:r>
            <a:r>
              <a:rPr lang="en-US" sz="2000" dirty="0"/>
              <a:t>, Aug. 2019, homealarmreport.com/smart-home/</a:t>
            </a:r>
            <a:r>
              <a:rPr lang="en-US" sz="2000" dirty="0" err="1"/>
              <a:t>cujo</a:t>
            </a:r>
            <a:r>
              <a:rPr lang="en-US" sz="2000" dirty="0"/>
              <a:t>-vs-dojo-vs-</a:t>
            </a:r>
            <a:r>
              <a:rPr lang="en-US" sz="2000" dirty="0" err="1"/>
              <a:t>keezel</a:t>
            </a:r>
            <a:r>
              <a:rPr lang="en-US" sz="2000" dirty="0"/>
              <a:t>/. Accessed 10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Dunlap, Terry. "The 5 Worst Examples of IoT Hacking and Vulnerabilities in Recorded History." </a:t>
            </a:r>
            <a:r>
              <a:rPr lang="en-US" sz="2000" dirty="0" err="1"/>
              <a:t>iot</a:t>
            </a:r>
            <a:r>
              <a:rPr lang="en-US" sz="2000" dirty="0"/>
              <a:t> for all, June 2020, www.iotforall.com/5-worst-iot-hacking-vulnerabilities. Accessed 16 Feb.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125833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 of 7)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83790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Green, Emily. "Hacker terrorizes family by hijacking baby monitor." </a:t>
            </a:r>
            <a:r>
              <a:rPr lang="en-US" sz="2000" dirty="0" err="1"/>
              <a:t>NordVPN</a:t>
            </a:r>
            <a:r>
              <a:rPr lang="en-US" sz="2000" dirty="0"/>
              <a:t>, Dec. 2018, nordvpn.com/blog/baby-monitor-</a:t>
            </a:r>
            <a:r>
              <a:rPr lang="en-US" sz="2000" dirty="0" err="1"/>
              <a:t>iot</a:t>
            </a:r>
            <a:r>
              <a:rPr lang="en-US" sz="2000" dirty="0"/>
              <a:t>-hacking/. Accessed 16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Griffiths, James. "'Internet of things' or 'vulnerability of everything'? Japan will hack its own citizens to find out." CNN, Feb. 2019, edition.cnn.com/2019/02/01/</a:t>
            </a:r>
            <a:r>
              <a:rPr lang="en-US" sz="2000" dirty="0" err="1"/>
              <a:t>asia</a:t>
            </a:r>
            <a:r>
              <a:rPr lang="en-US" sz="2000" dirty="0"/>
              <a:t>/japan-hacking-cybersecurity-</a:t>
            </a:r>
            <a:r>
              <a:rPr lang="en-US" sz="2000" dirty="0" err="1"/>
              <a:t>iot</a:t>
            </a:r>
            <a:r>
              <a:rPr lang="en-US" sz="2000" dirty="0"/>
              <a:t>-intl. Accessed 16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"A Guide to the Smart Home Technology Every Pet Owner Needs." </a:t>
            </a:r>
            <a:r>
              <a:rPr lang="en-US" sz="2000" dirty="0" err="1"/>
              <a:t>HomeSelfe</a:t>
            </a:r>
            <a:r>
              <a:rPr lang="en-US" sz="2000" dirty="0"/>
              <a:t>, www.homeselfe.com/smart-home-technology/. Accessed 10 Feb. 2021.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89825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(4 of 7)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"Industrial IoT: How Connected Things Are Changing Manufacturing." Wired, Deloitte Digital, aws.amazon.com/</a:t>
            </a:r>
            <a:r>
              <a:rPr lang="en-US" sz="2000" dirty="0" err="1"/>
              <a:t>iot</a:t>
            </a:r>
            <a:r>
              <a:rPr lang="en-US" sz="2000" dirty="0"/>
              <a:t>/solutions/industrial-</a:t>
            </a:r>
            <a:r>
              <a:rPr lang="en-US" sz="2000" dirty="0" err="1"/>
              <a:t>iot</a:t>
            </a:r>
            <a:r>
              <a:rPr lang="en-US" sz="2000" dirty="0"/>
              <a:t>/. Accessed 11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"Industrial Internet of Things." AWS, aws.amazon.com/</a:t>
            </a:r>
            <a:r>
              <a:rPr lang="en-US" sz="2000" dirty="0" err="1"/>
              <a:t>iot</a:t>
            </a:r>
            <a:r>
              <a:rPr lang="en-US" sz="2000" dirty="0"/>
              <a:t>/solutions/industrial-</a:t>
            </a:r>
            <a:r>
              <a:rPr lang="en-US" sz="2000" dirty="0" err="1"/>
              <a:t>iot</a:t>
            </a:r>
            <a:r>
              <a:rPr lang="en-US" sz="2000" dirty="0"/>
              <a:t>/. Accessed 11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"IoT Devices." Arm, www.arm.com/glossary/iot-devices. Accessed 9 Feb. 2021.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2" descr="Links to websites used for reference.">
            <a:extLst>
              <a:ext uri="{FF2B5EF4-FFF2-40B4-BE49-F238E27FC236}">
                <a16:creationId xmlns:a16="http://schemas.microsoft.com/office/drawing/2014/main" id="{78906463-65F9-4ECC-A71D-B3EF808570DA}"/>
              </a:ext>
            </a:extLst>
          </p:cNvPr>
          <p:cNvSpPr txBox="1">
            <a:spLocks/>
          </p:cNvSpPr>
          <p:nvPr/>
        </p:nvSpPr>
        <p:spPr>
          <a:xfrm>
            <a:off x="609602" y="1177201"/>
            <a:ext cx="9083326" cy="4474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86109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FontTx/>
              <a:buNone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ts val="828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529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54722"/>
            <a:ext cx="7250674" cy="163535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730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(5 of 7)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33596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Meola</a:t>
            </a:r>
            <a:r>
              <a:rPr lang="en-US" sz="2000" dirty="0"/>
              <a:t>, Andrew. "A look at examples of IoT devices and their business applications in 2021." Business Insider, Jan. 2021, www.businessinsider.com/internet-of-things-devices-examples. Accessed 9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Ranger, Steve. "What is the IoT? Everything you need to know about the Internet of Things right now." ZDNet, Feb. 2020, www.zdnet.com/article/what-is-the-internet-of-things-everything-you-need-to-know-about-the-iot-right-now/. Accessed 9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2" descr="Links to websites used for reference.">
            <a:extLst>
              <a:ext uri="{FF2B5EF4-FFF2-40B4-BE49-F238E27FC236}">
                <a16:creationId xmlns:a16="http://schemas.microsoft.com/office/drawing/2014/main" id="{78906463-65F9-4ECC-A71D-B3EF808570DA}"/>
              </a:ext>
            </a:extLst>
          </p:cNvPr>
          <p:cNvSpPr txBox="1">
            <a:spLocks/>
          </p:cNvSpPr>
          <p:nvPr/>
        </p:nvSpPr>
        <p:spPr>
          <a:xfrm>
            <a:off x="609602" y="1177201"/>
            <a:ext cx="9083326" cy="4474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86109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FontTx/>
              <a:buNone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ts val="828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0943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(6 of 7)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47466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Schiffer, Alex. "How a fish tank helped hack a casino." The Washington Post, July 2017, www.washingtonpost.com/news/innovations/wp/2017/07/21/how-a-fish-tank-helped-hack-a-casino/?noredirect=on. Accessed 16 Feb.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Symanovich</a:t>
            </a:r>
            <a:r>
              <a:rPr lang="en-US" sz="2000" dirty="0"/>
              <a:t>, Steve. "12 tips to help secure your smart home and IoT devices." Norton, </a:t>
            </a:r>
            <a:r>
              <a:rPr lang="en-US" sz="2000" dirty="0" err="1"/>
              <a:t>NortonLifeLock</a:t>
            </a:r>
            <a:r>
              <a:rPr lang="en-US" sz="2000" dirty="0"/>
              <a:t>, Aug. 2019, us.norton.com/internetsecurity-iot-smart-home-security-core.html. Accessed 10 Feb. 2021.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2" descr="Links to websites used for reference.">
            <a:extLst>
              <a:ext uri="{FF2B5EF4-FFF2-40B4-BE49-F238E27FC236}">
                <a16:creationId xmlns:a16="http://schemas.microsoft.com/office/drawing/2014/main" id="{78906463-65F9-4ECC-A71D-B3EF808570DA}"/>
              </a:ext>
            </a:extLst>
          </p:cNvPr>
          <p:cNvSpPr txBox="1">
            <a:spLocks/>
          </p:cNvSpPr>
          <p:nvPr/>
        </p:nvSpPr>
        <p:spPr>
          <a:xfrm>
            <a:off x="609602" y="1177201"/>
            <a:ext cx="9083326" cy="4474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86109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FontTx/>
              <a:buNone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ts val="828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7893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(7 of 7)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"What is the Internet Of Things (IoT)?" Cloudflare, Deloitte Digital, www.cloudflare.com/en-gb/learning/ddos/glossary/internet-of-things-iot/. Accessed 11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"The Worst and Weirdest IoT Hacks of All Times." Finance Monthly, Sept. 2019, www.finance-monthly.com/2019/09/the-worst-and-weirdest-iot-hacks-of-all-times/. Accessed 16 Feb.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2" descr="Links to websites used for reference.">
            <a:extLst>
              <a:ext uri="{FF2B5EF4-FFF2-40B4-BE49-F238E27FC236}">
                <a16:creationId xmlns:a16="http://schemas.microsoft.com/office/drawing/2014/main" id="{78906463-65F9-4ECC-A71D-B3EF808570DA}"/>
              </a:ext>
            </a:extLst>
          </p:cNvPr>
          <p:cNvSpPr txBox="1">
            <a:spLocks/>
          </p:cNvSpPr>
          <p:nvPr/>
        </p:nvSpPr>
        <p:spPr>
          <a:xfrm>
            <a:off x="609602" y="1177201"/>
            <a:ext cx="9083326" cy="4474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86109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FontTx/>
              <a:buNone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ts val="828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84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IoT Devices?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are devices that are programmed for a variety of applications and can transmit data over networks and the Internet.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Almost any object can be an IoT device if it can be connected to a network or transmit to another device with networked sensors.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IoT devices can effectively communicate with each other without the requirement of human interaction.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5FB78C8-B8F4-4043-82CE-157036C7BC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IoT is short for Internet of Things.</a:t>
            </a:r>
          </a:p>
          <a:p>
            <a:r>
              <a:rPr lang="en-US" dirty="0"/>
              <a:t>Computers, laptops, and smartphones are not considered IoT devices.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394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IoT Devices - Why?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9048748" cy="4275244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help autonomize process and systems.</a:t>
            </a:r>
            <a:endParaRPr lang="en-US"/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IoT devices can utilize machine learning with AI and can make systems more “intelligent” and efficient.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IoT devices help make our everyday lives and professional work lives more convenient.</a:t>
            </a:r>
            <a:endParaRPr lang="en-US" dirty="0">
              <a:ea typeface="Verdana"/>
              <a:cs typeface="Verdana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IoT devices can help people living with disabilities be able to no longer have to face certain challenges.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6286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IoT Devices – </a:t>
            </a:r>
            <a:r>
              <a:rPr lang="en-US" sz="3300" dirty="0">
                <a:solidFill>
                  <a:srgbClr val="000000"/>
                </a:solidFill>
              </a:rPr>
              <a:t>Additional Information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term Internet of Things was first coined in 1999 by British researcher Kevin Ashton.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first IoT device was a modified beverage vending machine that transmitted inventory data in 1982.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Widespread implementation of IoT devices would not begin until the early 2010s.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billions of IoT enabled devices now.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1123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Best Practices for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2BFE2-04F4-435A-AE3B-EFD4EE04D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2" y="4502640"/>
            <a:ext cx="9117331" cy="1185466"/>
          </a:xfrm>
        </p:spPr>
        <p:txBody>
          <a:bodyPr/>
          <a:lstStyle/>
          <a:p>
            <a:r>
              <a:rPr lang="en-US" dirty="0"/>
              <a:t>Why you need to secure your IoT devices and what to do.</a:t>
            </a:r>
          </a:p>
        </p:txBody>
      </p:sp>
    </p:spTree>
    <p:extLst>
      <p:ext uri="{BB962C8B-B14F-4D97-AF65-F5344CB8AC3E}">
        <p14:creationId xmlns:p14="http://schemas.microsoft.com/office/powerpoint/2010/main" val="9650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Why You Need to Secure IoT Devices</a:t>
            </a:r>
            <a:br>
              <a:rPr lang="en-US" sz="3300" dirty="0">
                <a:solidFill>
                  <a:srgbClr val="000000"/>
                </a:solidFill>
              </a:rPr>
            </a:br>
            <a:r>
              <a:rPr lang="en-US" sz="3300" dirty="0">
                <a:solidFill>
                  <a:srgbClr val="000000"/>
                </a:solidFill>
              </a:rPr>
              <a:t>(1 of 3)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0677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 their own IoT devices are lacking in security.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are designed for simple functionality at an affordable rate.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privacy could be compromised if you do not secure your devices.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lack of security creates many vulnerabilities that hackers could take advantage of.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333479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Why You Need to Secure IoT Devices</a:t>
            </a:r>
            <a:br>
              <a:rPr lang="en-US" sz="3300" dirty="0">
                <a:solidFill>
                  <a:srgbClr val="000000"/>
                </a:solidFill>
              </a:rPr>
            </a:br>
            <a:r>
              <a:rPr lang="en-US" sz="3300" dirty="0">
                <a:solidFill>
                  <a:srgbClr val="000000"/>
                </a:solidFill>
              </a:rPr>
              <a:t>(2 of 3)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4289"/>
            <a:ext cx="90677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IoT devices transmit unencrypted data, leaving private information vulnerable if intercepted via </a:t>
            </a:r>
            <a:br>
              <a:rPr lang="en-US" dirty="0"/>
            </a:br>
            <a:r>
              <a:rPr lang="en-US" dirty="0"/>
              <a:t>a data breach.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cybercriminal could potentially: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Gain access to your cameras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Turn off your devices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Unlock your smart locked doors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57241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4" ma:contentTypeDescription="Create a new document." ma:contentTypeScope="" ma:versionID="8efefdf3898c059511167c75db1d4c56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a0530bbcfaefda9348efd977fbd3c58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C4063-239D-4B36-8AD0-28EFBD9AE8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44cf9-6f3e-4166-a787-04f8c0d0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E741DD-9EDF-484E-A991-D9FCB67B8B9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4644cf9-6f3e-4166-a787-04f8c0d0bcf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28524</TotalTime>
  <Words>1969</Words>
  <Application>Microsoft Office PowerPoint</Application>
  <PresentationFormat>Widescreen</PresentationFormat>
  <Paragraphs>173</Paragraphs>
  <Slides>32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1_Office Theme</vt:lpstr>
      <vt:lpstr>IoT Devices and Awareness</vt:lpstr>
      <vt:lpstr>Learning Outcomes for this Module</vt:lpstr>
      <vt:lpstr>Introduction</vt:lpstr>
      <vt:lpstr>What are IoT Devices?</vt:lpstr>
      <vt:lpstr>IoT Devices - Why?</vt:lpstr>
      <vt:lpstr>IoT Devices – Additional Information</vt:lpstr>
      <vt:lpstr>Best Practices for Security</vt:lpstr>
      <vt:lpstr>Why You Need to Secure IoT Devices (1 of 3)</vt:lpstr>
      <vt:lpstr>Why You Need to Secure IoT Devices (2 of 3)</vt:lpstr>
      <vt:lpstr>Why You Need to Secure IoT Devices (3 of 3)</vt:lpstr>
      <vt:lpstr>Securing Your Devices (1 of 4)</vt:lpstr>
      <vt:lpstr>Securing Your Devices (2 of 4)</vt:lpstr>
      <vt:lpstr>Securing Your Devices (3 of 4)</vt:lpstr>
      <vt:lpstr>Securing Your Devices (4 of 4)</vt:lpstr>
      <vt:lpstr>IoT Devices Hacked</vt:lpstr>
      <vt:lpstr>IoT Devices Hacked (1 of 5)</vt:lpstr>
      <vt:lpstr>IoT Devices Hacked (2 of 5)</vt:lpstr>
      <vt:lpstr>IoT Devices Hacked (3 of 5)</vt:lpstr>
      <vt:lpstr>IoT Devices Hacked (4 of 5)</vt:lpstr>
      <vt:lpstr>IoT Devices Hacked (5 of 5)</vt:lpstr>
      <vt:lpstr>Conclusions</vt:lpstr>
      <vt:lpstr>In Conclusion (1 of 3)</vt:lpstr>
      <vt:lpstr>In Conclusion (2 of 3)</vt:lpstr>
      <vt:lpstr>In Conclusion (3 of 3)</vt:lpstr>
      <vt:lpstr>Canadian Internet Registration Authority (CIRA)</vt:lpstr>
      <vt:lpstr>References (1 of 7)</vt:lpstr>
      <vt:lpstr>References (2 of 7)</vt:lpstr>
      <vt:lpstr>References (3 of 7)</vt:lpstr>
      <vt:lpstr>References (4 of 7)</vt:lpstr>
      <vt:lpstr>References (5 of 7)</vt:lpstr>
      <vt:lpstr>References (6 of 7)</vt:lpstr>
      <vt:lpstr>References (7 of 7)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 Devices</dc:title>
  <dc:subject/>
  <dc:creator>Robinson, Lucas</dc:creator>
  <cp:keywords>iot devices, security module, training</cp:keywords>
  <cp:lastModifiedBy>Robinson, Lucas</cp:lastModifiedBy>
  <cp:revision>389</cp:revision>
  <dcterms:created xsi:type="dcterms:W3CDTF">2020-10-21T19:20:52Z</dcterms:created>
  <dcterms:modified xsi:type="dcterms:W3CDTF">2021-03-31T20:43:05Z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