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sldIdLst>
    <p:sldId id="305" r:id="rId5"/>
    <p:sldId id="315" r:id="rId6"/>
    <p:sldId id="317" r:id="rId7"/>
    <p:sldId id="566" r:id="rId8"/>
    <p:sldId id="622" r:id="rId9"/>
    <p:sldId id="655" r:id="rId10"/>
    <p:sldId id="588" r:id="rId11"/>
    <p:sldId id="647" r:id="rId12"/>
    <p:sldId id="650" r:id="rId13"/>
    <p:sldId id="651" r:id="rId14"/>
    <p:sldId id="591" r:id="rId15"/>
    <p:sldId id="654" r:id="rId16"/>
    <p:sldId id="649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66" r:id="rId33"/>
    <p:sldId id="380" r:id="rId34"/>
    <p:sldId id="656" r:id="rId35"/>
    <p:sldId id="657" r:id="rId36"/>
    <p:sldId id="441" r:id="rId37"/>
    <p:sldId id="565" r:id="rId38"/>
    <p:sldId id="662" r:id="rId39"/>
    <p:sldId id="663" r:id="rId40"/>
    <p:sldId id="664" r:id="rId41"/>
    <p:sldId id="659" r:id="rId42"/>
    <p:sldId id="665" r:id="rId43"/>
    <p:sldId id="66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EF372-FA2C-472F-A5A2-81C56E893BE7}" v="7" dt="2021-03-31T20:41:32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0" autoAdjust="0"/>
    <p:restoredTop sz="97440" autoAdjust="0"/>
  </p:normalViewPr>
  <p:slideViewPr>
    <p:cSldViewPr snapToGrid="0">
      <p:cViewPr varScale="1">
        <p:scale>
          <a:sx n="82" d="100"/>
          <a:sy n="82" d="100"/>
        </p:scale>
        <p:origin x="6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B6CEF372-FA2C-472F-A5A2-81C56E893BE7}"/>
    <pc:docChg chg="modSld">
      <pc:chgData name="Dunda, Brian [Student]" userId="S::000815866@mohawkcollege.ca::b963ae9c-5f15-4b55-a858-19aff3f98de0" providerId="AD" clId="Web-{B6CEF372-FA2C-472F-A5A2-81C56E893BE7}" dt="2021-03-31T20:41:32.054" v="4" actId="20577"/>
      <pc:docMkLst>
        <pc:docMk/>
      </pc:docMkLst>
      <pc:sldChg chg="modSp">
        <pc:chgData name="Dunda, Brian [Student]" userId="S::000815866@mohawkcollege.ca::b963ae9c-5f15-4b55-a858-19aff3f98de0" providerId="AD" clId="Web-{B6CEF372-FA2C-472F-A5A2-81C56E893BE7}" dt="2021-03-31T20:37:19.849" v="1" actId="20577"/>
        <pc:sldMkLst>
          <pc:docMk/>
          <pc:sldMk cId="1462869908" sldId="622"/>
        </pc:sldMkLst>
        <pc:spChg chg="mod">
          <ac:chgData name="Dunda, Brian [Student]" userId="S::000815866@mohawkcollege.ca::b963ae9c-5f15-4b55-a858-19aff3f98de0" providerId="AD" clId="Web-{B6CEF372-FA2C-472F-A5A2-81C56E893BE7}" dt="2021-03-31T20:37:19.849" v="1" actId="20577"/>
          <ac:spMkLst>
            <pc:docMk/>
            <pc:sldMk cId="1462869908" sldId="622"/>
            <ac:spMk id="2" creationId="{9093C4FD-5208-4896-847E-5608E8C2DB28}"/>
          </ac:spMkLst>
        </pc:spChg>
      </pc:sldChg>
      <pc:sldChg chg="modSp">
        <pc:chgData name="Dunda, Brian [Student]" userId="S::000815866@mohawkcollege.ca::b963ae9c-5f15-4b55-a858-19aff3f98de0" providerId="AD" clId="Web-{B6CEF372-FA2C-472F-A5A2-81C56E893BE7}" dt="2021-03-31T20:41:32.054" v="4" actId="20577"/>
        <pc:sldMkLst>
          <pc:docMk/>
          <pc:sldMk cId="35608895" sldId="628"/>
        </pc:sldMkLst>
        <pc:spChg chg="mod">
          <ac:chgData name="Dunda, Brian [Student]" userId="S::000815866@mohawkcollege.ca::b963ae9c-5f15-4b55-a858-19aff3f98de0" providerId="AD" clId="Web-{B6CEF372-FA2C-472F-A5A2-81C56E893BE7}" dt="2021-03-31T20:41:32.054" v="4" actId="20577"/>
          <ac:spMkLst>
            <pc:docMk/>
            <pc:sldMk cId="35608895" sldId="628"/>
            <ac:spMk id="5" creationId="{4DBE40A0-4441-4119-839C-3A28CD33A1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2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28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57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16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28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66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03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9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8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12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12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9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45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90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3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0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7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4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6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6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5" y="2316354"/>
            <a:ext cx="9914905" cy="1635358"/>
          </a:xfrm>
        </p:spPr>
        <p:txBody>
          <a:bodyPr/>
          <a:lstStyle/>
          <a:p>
            <a:r>
              <a:rPr lang="en-US" dirty="0"/>
              <a:t>IoT Devices and Awareness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Volkswagen Group and IIoT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3158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2019, Volkswagen partnered with AWS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AWS: Amazon Web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decision was made to utilize AWS IoT services to gather real-time data of Volkswagen’s manufacturing.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to check the effectiveness of assembly equipment and track parts of vehicles.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use of machine learning was planned to optimize the operation of equipment throughout their plants.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68675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Consumer IoT– IoT Devices at Home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5538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most common IoT devices are found in the home.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exist to make life in the home more convenient.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Various devices throughout the home connect to each other through a home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can be found in any room in the home, to our vehicles, to on our person.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Despite its ability to connect to the Internet and transmit data, your smartphone is not an IoT device.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7197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Do I Have IoT Devices?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you have a smart speaker with a digital assistant?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you have a wearable device to track your exercise habits that connects to your phone or computer?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Does your home have Wi-Fi controlled heating </a:t>
            </a:r>
            <a:br>
              <a:rPr lang="en-US" dirty="0"/>
            </a:br>
            <a:r>
              <a:rPr lang="en-US" dirty="0"/>
              <a:t>and cooling?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Are any of your light switches or outlets controlled through Wi-Fi or Bluetooth?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82209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2912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Smart Home Devices Examples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522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Smart Speakers and Displays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speakers such as Google Nest, Amazon Echo, and Apple HomePod.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devices are always connected to the Internet and listen for voice prompts. IE: “Okay Google…”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respond to a large variety of prompts, including answering questions from information found on the Internet, detailing local weather and traffic conditions, to simply playing music.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C8C876E-6C62-47A8-B1BE-A9BFE169C3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These devices are always listening, which can have an impact on an individual’s privacy concerns.</a:t>
            </a:r>
          </a:p>
        </p:txBody>
      </p:sp>
    </p:spTree>
    <p:extLst>
      <p:ext uri="{BB962C8B-B14F-4D97-AF65-F5344CB8AC3E}">
        <p14:creationId xmlns:p14="http://schemas.microsoft.com/office/powerpoint/2010/main" val="166172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Home Security Systems (1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camera systems and locks that can be setup around the home.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Available in both indoor and outdoor options.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Arlo security camera, Ring doorbells, and August Smart Locks are popular brands.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devices can record footage based on different rules, so data is not wasted, and store the footage through the cloud.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8825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Home Security Systems (2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Cameras are accessible through smartphones even when the user is not home.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locks can be checked from a smartphone when away from home, to ensure the door was properly locked while the home is vacant.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keep these devices secure, as hackers could potentially gain access to their controls.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26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Cybersecurity Hubs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Designed to protect networks from hacks, viruses, phishing scams, malware, and other threats.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have built-in firewall and antivirus protection.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devices create a “virtual Wi-Fi router” to add another level of security protection for any device connected to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devices require additional subscriptions and can potentially slow down some high-speed networks.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C8C876E-6C62-47A8-B1BE-A9BFE169C3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A popular IoT device that adds additional security is the Bitdefender BOX.</a:t>
            </a:r>
          </a:p>
        </p:txBody>
      </p:sp>
    </p:spTree>
    <p:extLst>
      <p:ext uri="{BB962C8B-B14F-4D97-AF65-F5344CB8AC3E}">
        <p14:creationId xmlns:p14="http://schemas.microsoft.com/office/powerpoint/2010/main" val="389900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Smart Lighting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devices are connected to a network so that lighting can be turned on and off through other devices, and even have schedules set.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often be setup standalone or linked through a hub.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lights often sport a variety of features including dimming, RGB lighting, and some even have speakers built into the bulbs.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Includes brands like Philips Hue, Lifx, and Nanoleaf.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3902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Smart Plugs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plugs such as WeMo Smart Plugs, TP-Link Kasa, and Wyze Smart Plugs.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can be connected and turned on or off </a:t>
            </a:r>
            <a:br>
              <a:rPr lang="en-US" dirty="0"/>
            </a:br>
            <a:r>
              <a:rPr lang="en-US" dirty="0"/>
              <a:t>via a smartphone or smart speaker connected to the same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that have a hard on/off switch, such as lamps, will remain in the “on” position, but the smart plug will cut power allowing for proper operation.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DBE40A0-4441-4119-839C-3A28CD33A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Due to safety relating to voltages and amperages, not all devices can be connected to a smart plug.</a:t>
            </a:r>
          </a:p>
          <a:p>
            <a:r>
              <a:rPr lang="en-US" dirty="0"/>
              <a:t>Always be sure to read the warnings for both the smart plug and the device you wish to connect.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1493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what IoT devices 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an understanding about the various types of IoT devices in our everyday lives.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how IoT devices can be security risks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what you should do to secure IoT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Wearables (1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Apple Watch and Fitbit are examples of IoT wearables.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devices that are worn that can monitor and track specific statistics of an individual.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devices can connect to a smartphone or computer through Wi-Fi or Bluetooth.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8665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Wearables (2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Connecting the devices transmits data to a network which can display more detailed information of the recorded statistics, such as through charts.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Sharing of information to family, friends, and online “gamifies” tasks such as working out, which helps encourage people to be more active.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9324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Smart Healthcare Devices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17574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compliment the use of wearables.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Come in a variety of devices including weight scales, blood pressure monitors, wearable ECG monitors, and stationary exercise bikes.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Modern pacemakers are also IoT devices as they can communicate with other machines after being implanted.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all connected to a network allowing recording and summarizing of information.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98717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Household Cleaning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Robotic vacuums and mops are becoming more popular.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iRobot is the most well-known of the brands with the Roomba line.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devices can have smart navigation built </a:t>
            </a:r>
            <a:br>
              <a:rPr lang="en-US" dirty="0"/>
            </a:br>
            <a:r>
              <a:rPr lang="en-US" dirty="0"/>
              <a:t>into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 create and remember rooms that it cleans for future usage, and then automatically return to their base station to recharge.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0A9544-25C0-4C72-A922-02C55654AA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Operation and scheduling can be setup through other devices such as your smartphone.</a:t>
            </a:r>
          </a:p>
        </p:txBody>
      </p:sp>
    </p:spTree>
    <p:extLst>
      <p:ext uri="{BB962C8B-B14F-4D97-AF65-F5344CB8AC3E}">
        <p14:creationId xmlns:p14="http://schemas.microsoft.com/office/powerpoint/2010/main" val="3710398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Kitchen Appliances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refrigerators and smart ovens are a few of the IoT devices in the kitchen.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network-controlled options for: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Controlling temperatures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Cooking times</a:t>
            </a:r>
          </a:p>
          <a:p>
            <a:pPr marL="129528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food preparation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devices feature screens that can be used to browse the Internet for recipes or videos.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3982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Heating and Cooling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Ecobee Smart Thermostat and the Nest Thermostat are IoT devices that control a home’s temperature.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Settings can be changed through a Wi-Fi connected device such as a smartphone or smart speaker.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designate schedules, monitor energy consumption, or turn on/off depending if someone is on the premises.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Older residential buildings with obsolete wiring systems may not be compatible with smart thermostats.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31029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Smart Vehicles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Adds more autonomy to vehicles.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Built-in GPS.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Automatic climate control based on current weather.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Self-driving technologies is a largely developing feature.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Surveillance cameras (dash, rear) built into vehicles.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5G broadband cellular network integration.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5419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Pet Devices (1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Designed to make pet ownership easier and more convenient.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Cameras meant to monitor pets while away from the home that also contain a microphone and speaker to interact with the pet.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PetCube is a popular brand that also includes a remote laser that you can control via your smartphone to play with your pet while away.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5339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Pet Devices (2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Wearable technology for pets such as collars with </a:t>
            </a:r>
            <a:br>
              <a:rPr lang="en-US" dirty="0"/>
            </a:br>
            <a:r>
              <a:rPr lang="en-US" dirty="0"/>
              <a:t>GPS tracking.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Feeders that can track your pets’ dietary habits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Additional functions to feed pets remotely by enabling a dispenser through your smartphone.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77812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031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that can transmit data over a network are considered IoT devices.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computer and cellphone are not IoT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devices are used by both industries and consumers in their homes.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devices exist to make processes more efficient and our lives easier.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smart home devices are IoT devices including: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speakers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Wearables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thermostats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security systems:</a:t>
            </a:r>
          </a:p>
          <a:p>
            <a:pPr marL="1857973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Cameras, Locks, Doorbells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Networked kitchen appliances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73007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 their own IoT devices are greatly lacking in security.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secure our IoT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Securing our home and organization networks are key to securing our IoT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your IoT devices up to date and consider replacing old devices with new.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65237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Ashok, India. " Hackers leave Finnish residents cold after DDoS attack knocks out heating systems." International Business Times, Nov. 2016, www.ibtimes.co.uk/hackers-leave-finnish-residents-cold-after-ddos-attack-knocks-out-heating-systems-1590639. Accessed 16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Colon, Alex, and Angela </a:t>
            </a:r>
            <a:r>
              <a:rPr lang="en-US" sz="2000" dirty="0" err="1"/>
              <a:t>Moscaritolo</a:t>
            </a:r>
            <a:r>
              <a:rPr lang="en-US" sz="2000" dirty="0"/>
              <a:t>. "The Best Smart Home Devices for 2021." </a:t>
            </a:r>
            <a:r>
              <a:rPr lang="en-US" sz="2000" dirty="0" err="1"/>
              <a:t>PCMag</a:t>
            </a:r>
            <a:r>
              <a:rPr lang="en-US" sz="2000" dirty="0"/>
              <a:t>, Dec. 2020, www.pcmag.com/news/the-best-smart-home-devices. Accessed 9 Feb.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3790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 La Cruz, Beth-</a:t>
            </a:r>
            <a:r>
              <a:rPr lang="en-US" sz="2000" dirty="0" err="1"/>
              <a:t>uel</a:t>
            </a:r>
            <a:r>
              <a:rPr lang="en-US" sz="2000" dirty="0"/>
              <a:t>. "Cujo Vs. Dojo Vs. </a:t>
            </a:r>
            <a:r>
              <a:rPr lang="en-US" sz="2000" dirty="0" err="1"/>
              <a:t>Keezel</a:t>
            </a:r>
            <a:r>
              <a:rPr lang="en-US" sz="2000" dirty="0"/>
              <a:t> Vs. Rattrap Vs. Akita Vs. Bitdefender Box 2." </a:t>
            </a:r>
            <a:r>
              <a:rPr lang="en-US" sz="2000" dirty="0" err="1"/>
              <a:t>HomeAlarmReport</a:t>
            </a:r>
            <a:r>
              <a:rPr lang="en-US" sz="2000" dirty="0"/>
              <a:t>, Aug. 2019, homealarmreport.com/smart-home/</a:t>
            </a:r>
            <a:r>
              <a:rPr lang="en-US" sz="2000" dirty="0" err="1"/>
              <a:t>cujo</a:t>
            </a:r>
            <a:r>
              <a:rPr lang="en-US" sz="2000" dirty="0"/>
              <a:t>-vs-dojo-vs-</a:t>
            </a:r>
            <a:r>
              <a:rPr lang="en-US" sz="2000" dirty="0" err="1"/>
              <a:t>keezel</a:t>
            </a:r>
            <a:r>
              <a:rPr lang="en-US" sz="2000" dirty="0"/>
              <a:t>/. Accessed 10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Dunlap, Terry. "The 5 Worst Examples of IoT Hacking and Vulnerabilities in Recorded History." </a:t>
            </a:r>
            <a:r>
              <a:rPr lang="en-US" sz="2000" dirty="0" err="1"/>
              <a:t>iot</a:t>
            </a:r>
            <a:r>
              <a:rPr lang="en-US" sz="2000" dirty="0"/>
              <a:t> for all, June 2020, www.iotforall.com/5-worst-iot-hacking-vulnerabilities. Accessed 16 Feb.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25833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3790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Green, Emily. "Hacker terrorizes family by hijacking baby monitor." </a:t>
            </a:r>
            <a:r>
              <a:rPr lang="en-US" sz="2000" dirty="0" err="1"/>
              <a:t>NordVPN</a:t>
            </a:r>
            <a:r>
              <a:rPr lang="en-US" sz="2000" dirty="0"/>
              <a:t>, Dec. 2018, nordvpn.com/blog/baby-monitor-</a:t>
            </a:r>
            <a:r>
              <a:rPr lang="en-US" sz="2000" dirty="0" err="1"/>
              <a:t>iot</a:t>
            </a:r>
            <a:r>
              <a:rPr lang="en-US" sz="2000" dirty="0"/>
              <a:t>-hacking/. Accessed 16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Griffiths, James. "'Internet of things' or 'vulnerability of everything'? Japan will hack its own citizens to find out." CNN, Feb. 2019, edition.cnn.com/2019/02/01/</a:t>
            </a:r>
            <a:r>
              <a:rPr lang="en-US" sz="2000" dirty="0" err="1"/>
              <a:t>asia</a:t>
            </a:r>
            <a:r>
              <a:rPr lang="en-US" sz="2000" dirty="0"/>
              <a:t>/japan-hacking-cybersecurity-</a:t>
            </a:r>
            <a:r>
              <a:rPr lang="en-US" sz="2000" dirty="0" err="1"/>
              <a:t>iot</a:t>
            </a:r>
            <a:r>
              <a:rPr lang="en-US" sz="2000" dirty="0"/>
              <a:t>-intl. Accessed 16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 Guide to the Smart Home Technology Every Pet Owner Needs." </a:t>
            </a:r>
            <a:r>
              <a:rPr lang="en-US" sz="2000" dirty="0" err="1"/>
              <a:t>HomeSelfe</a:t>
            </a:r>
            <a:r>
              <a:rPr lang="en-US" sz="2000" dirty="0"/>
              <a:t>, www.homeselfe.com/smart-home-technology/. Accessed 10 Feb.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89825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"Industrial IoT: How Connected Things Are Changing Manufacturing." Wired, Deloitte Digital, aws.amazon.com/</a:t>
            </a:r>
            <a:r>
              <a:rPr lang="en-US" sz="2000" dirty="0" err="1"/>
              <a:t>iot</a:t>
            </a:r>
            <a:r>
              <a:rPr lang="en-US" sz="2000" dirty="0"/>
              <a:t>/solutions/industrial-</a:t>
            </a:r>
            <a:r>
              <a:rPr lang="en-US" sz="2000" dirty="0" err="1"/>
              <a:t>iot</a:t>
            </a:r>
            <a:r>
              <a:rPr lang="en-US" sz="2000" dirty="0"/>
              <a:t>/. Accessed 11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"Industrial Internet of Things." AWS, aws.amazon.com/</a:t>
            </a:r>
            <a:r>
              <a:rPr lang="en-US" sz="2000" dirty="0" err="1"/>
              <a:t>iot</a:t>
            </a:r>
            <a:r>
              <a:rPr lang="en-US" sz="2000" dirty="0"/>
              <a:t>/solutions/industrial-</a:t>
            </a:r>
            <a:r>
              <a:rPr lang="en-US" sz="2000" dirty="0" err="1"/>
              <a:t>iot</a:t>
            </a:r>
            <a:r>
              <a:rPr lang="en-US" sz="2000" dirty="0"/>
              <a:t>/. Accessed 11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"IoT Devices." Arm, www.arm.com/glossary/iot-devices. Accessed 9 Feb.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5290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(5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3596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Meola</a:t>
            </a:r>
            <a:r>
              <a:rPr lang="en-US" sz="2000" dirty="0"/>
              <a:t>, Andrew. "A look at examples of IoT devices and their business applications in 2021." Business Insider, Jan. 2021, www.businessinsider.com/internet-of-things-devices-examples. Accessed 9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Ranger, Steve. "What is the IoT? Everything you need to know about the Internet of Things right now." ZDNet, Feb. 2020, www.zdnet.com/article/what-is-the-internet-of-things-everything-you-need-to-know-about-the-iot-right-now/. Accessed 9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0943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(6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47466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Schiffer, Alex. "How a fish tank helped hack a casino." The Washington Post, July 2017, www.washingtonpost.com/news/innovations/wp/2017/07/21/how-a-fish-tank-helped-hack-a-casino/?noredirect=on. Accessed 16 Feb.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Symanovich</a:t>
            </a:r>
            <a:r>
              <a:rPr lang="en-US" sz="2000" dirty="0"/>
              <a:t>, Steve. "12 tips to help secure your smart home and IoT devices." Norton, </a:t>
            </a:r>
            <a:r>
              <a:rPr lang="en-US" sz="2000" dirty="0" err="1"/>
              <a:t>NortonLifeLock</a:t>
            </a:r>
            <a:r>
              <a:rPr lang="en-US" sz="2000" dirty="0"/>
              <a:t>, Aug. 2019, us.norton.com/internetsecurity-iot-smart-home-security-core.html. Accessed 10 Feb.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89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IoT Devices?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are devices that are programmed for a variety of applications and can transmit data over networks and the Internet.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Almost any object can be an IoT device if it can be connected to a network or transmit to another device with networked sensors.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devices can effectively communicate with each other without the requirement of human interaction.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5FB78C8-B8F4-4043-82CE-157036C7BC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IoT is short for Internet of Things.</a:t>
            </a:r>
          </a:p>
          <a:p>
            <a:r>
              <a:rPr lang="en-US" dirty="0"/>
              <a:t>Computers, laptops, and smartphones are not considered IoT devices.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(7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the Internet Of Things (IoT)?" Cloudflare, Deloitte Digital, www.cloudflare.com/en-gb/learning/ddos/glossary/internet-of-things-iot/. Accessed 11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"The Worst and Weirdest IoT Hacks of All Times." Finance Monthly, Sept. 2019, www.finance-monthly.com/2019/09/the-worst-and-weirdest-iot-hacks-of-all-times/. Accessed 16 Feb.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84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IoT Devices - Why?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9048748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help autonomize process and systems.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IoT devices can utilize machine learning with AI and can make systems more “intelligent” and efficient.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devices help make our everyday lives and professional work lives more convenient.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IoT devices can help people living with disabilities be able to no longer have to face certain challenges.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6286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IoT Devices – </a:t>
            </a:r>
            <a:r>
              <a:rPr lang="en-US" sz="3300" dirty="0">
                <a:solidFill>
                  <a:srgbClr val="000000"/>
                </a:solidFill>
              </a:rPr>
              <a:t>Additional Information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term Internet of Things was first coined in 1999 by British researcher Kevin Ashton.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first IoT device was a modified beverage vending machine that transmitted inventory data in 1982.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Widespread implementation of IoT devices would not begin until the early 2010s.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billions of IoT enabled devices now.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1123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Types of IoT Devices</a:t>
            </a:r>
          </a:p>
        </p:txBody>
      </p:sp>
    </p:spTree>
    <p:extLst>
      <p:ext uri="{BB962C8B-B14F-4D97-AF65-F5344CB8AC3E}">
        <p14:creationId xmlns:p14="http://schemas.microsoft.com/office/powerpoint/2010/main" val="187890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Industrial IoT Devices (1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911224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Abbreviated as IIoT.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Intelligent connected devices that are used in industries including manufacturing, agriculture, and transportation.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collect data, transfer it wirelessly, and analyze it through machine learning and cloud computing.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IIoT</a:t>
            </a:r>
            <a:r>
              <a:rPr lang="en-US" dirty="0"/>
              <a:t> devices have a goal of turning linear systems into dynamic interconnected systems.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6503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Industrial IoT Devices (2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single facility can have thousands of sensors.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Efficiency is greatly increased among machinery as sensors identify potential bottlenecks.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feature predictive maintenance.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machines can use their sensors to find the location of an issue and self-request service.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E4B28EC-9444-45A7-85C0-7CB6907E22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98417" y="576274"/>
            <a:ext cx="2098333" cy="5075227"/>
          </a:xfrm>
        </p:spPr>
        <p:txBody>
          <a:bodyPr/>
          <a:lstStyle/>
          <a:p>
            <a:r>
              <a:rPr lang="en-US" dirty="0"/>
              <a:t>A bottleneck is a point where a workload congests due to work arriving too quickly for production to handle.</a:t>
            </a:r>
          </a:p>
        </p:txBody>
      </p:sp>
    </p:spTree>
    <p:extLst>
      <p:ext uri="{BB962C8B-B14F-4D97-AF65-F5344CB8AC3E}">
        <p14:creationId xmlns:p14="http://schemas.microsoft.com/office/powerpoint/2010/main" val="40144957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741DD-9EDF-484E-A991-D9FCB67B8B9E}">
  <ds:schemaRefs>
    <ds:schemaRef ds:uri="http://purl.org/dc/elements/1.1/"/>
    <ds:schemaRef ds:uri="c4644cf9-6f3e-4166-a787-04f8c0d0bcf0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BCA549-1EA7-479D-8167-BF8EE718F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28524</TotalTime>
  <Words>2489</Words>
  <Application>Microsoft Office PowerPoint</Application>
  <PresentationFormat>Widescreen</PresentationFormat>
  <Paragraphs>233</Paragraphs>
  <Slides>40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IoT Devices and Awareness</vt:lpstr>
      <vt:lpstr>Learning Outcomes for this Module</vt:lpstr>
      <vt:lpstr>Introduction</vt:lpstr>
      <vt:lpstr>What are IoT Devices?</vt:lpstr>
      <vt:lpstr>IoT Devices - Why?</vt:lpstr>
      <vt:lpstr>IoT Devices – Additional Information</vt:lpstr>
      <vt:lpstr>Types of IoT Devices</vt:lpstr>
      <vt:lpstr>Industrial IoT Devices (1 of 2)</vt:lpstr>
      <vt:lpstr>Industrial IoT Devices (2 of 2)</vt:lpstr>
      <vt:lpstr>Volkswagen Group and IIoT</vt:lpstr>
      <vt:lpstr>Consumer IoT– IoT Devices at Home</vt:lpstr>
      <vt:lpstr>Do I Have IoT Devices?</vt:lpstr>
      <vt:lpstr>Smart Home Devices Examples</vt:lpstr>
      <vt:lpstr>Smart Speakers and Displays</vt:lpstr>
      <vt:lpstr>Home Security Systems (1 of 2)</vt:lpstr>
      <vt:lpstr>Home Security Systems (2 of 2)</vt:lpstr>
      <vt:lpstr>Cybersecurity Hubs</vt:lpstr>
      <vt:lpstr>Smart Lighting</vt:lpstr>
      <vt:lpstr>Smart Plugs</vt:lpstr>
      <vt:lpstr>Wearables (1 of 2)</vt:lpstr>
      <vt:lpstr>Wearables (2 of 2)</vt:lpstr>
      <vt:lpstr>Smart Healthcare Devices</vt:lpstr>
      <vt:lpstr>Household Cleaning</vt:lpstr>
      <vt:lpstr>Kitchen Appliances</vt:lpstr>
      <vt:lpstr>Heating and Cooling</vt:lpstr>
      <vt:lpstr>Smart Vehicles</vt:lpstr>
      <vt:lpstr>Pet Devices (1 of 2)</vt:lpstr>
      <vt:lpstr>Pet Devices (2 of 2)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7)</vt:lpstr>
      <vt:lpstr>References (2 of 7)</vt:lpstr>
      <vt:lpstr>References (3 of 7)</vt:lpstr>
      <vt:lpstr>References (4 of 7)</vt:lpstr>
      <vt:lpstr>References (5 of 7)</vt:lpstr>
      <vt:lpstr>References (6 of 7)</vt:lpstr>
      <vt:lpstr>References (7 of 7)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Devices</dc:title>
  <dc:subject/>
  <dc:creator>Robinson, Lucas</dc:creator>
  <cp:keywords>iot devices, security module, training</cp:keywords>
  <cp:lastModifiedBy>Robinson, Lucas</cp:lastModifiedBy>
  <cp:revision>391</cp:revision>
  <dcterms:created xsi:type="dcterms:W3CDTF">2020-10-21T19:20:52Z</dcterms:created>
  <dcterms:modified xsi:type="dcterms:W3CDTF">2021-03-31T20:41:34Z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