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0"/>
  </p:notesMasterIdLst>
  <p:sldIdLst>
    <p:sldId id="305" r:id="rId5"/>
    <p:sldId id="315" r:id="rId6"/>
    <p:sldId id="542" r:id="rId7"/>
    <p:sldId id="579" r:id="rId8"/>
    <p:sldId id="534" r:id="rId9"/>
    <p:sldId id="569" r:id="rId10"/>
    <p:sldId id="535" r:id="rId11"/>
    <p:sldId id="686" r:id="rId12"/>
    <p:sldId id="571" r:id="rId13"/>
    <p:sldId id="570" r:id="rId14"/>
    <p:sldId id="449" r:id="rId15"/>
    <p:sldId id="537" r:id="rId16"/>
    <p:sldId id="450" r:id="rId17"/>
    <p:sldId id="550" r:id="rId18"/>
    <p:sldId id="549" r:id="rId19"/>
    <p:sldId id="536" r:id="rId20"/>
    <p:sldId id="551" r:id="rId21"/>
    <p:sldId id="687" r:id="rId22"/>
    <p:sldId id="688" r:id="rId23"/>
    <p:sldId id="541" r:id="rId24"/>
    <p:sldId id="543" r:id="rId25"/>
    <p:sldId id="470" r:id="rId26"/>
    <p:sldId id="393" r:id="rId27"/>
    <p:sldId id="546" r:id="rId28"/>
    <p:sldId id="484" r:id="rId29"/>
    <p:sldId id="547" r:id="rId30"/>
    <p:sldId id="544" r:id="rId31"/>
    <p:sldId id="554" r:id="rId32"/>
    <p:sldId id="539" r:id="rId33"/>
    <p:sldId id="553" r:id="rId34"/>
    <p:sldId id="555" r:id="rId35"/>
    <p:sldId id="538" r:id="rId36"/>
    <p:sldId id="340" r:id="rId37"/>
    <p:sldId id="556" r:id="rId38"/>
    <p:sldId id="458" r:id="rId39"/>
    <p:sldId id="552" r:id="rId40"/>
    <p:sldId id="378" r:id="rId41"/>
    <p:sldId id="380" r:id="rId42"/>
    <p:sldId id="563" r:id="rId43"/>
    <p:sldId id="562" r:id="rId44"/>
    <p:sldId id="441" r:id="rId45"/>
    <p:sldId id="565" r:id="rId46"/>
    <p:sldId id="568" r:id="rId47"/>
    <p:sldId id="566" r:id="rId48"/>
    <p:sldId id="56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F2C8F-7475-4421-A8B2-D9E0A9F7EF27}" v="2" dt="2021-04-07T15:38:25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0" autoAdjust="0"/>
    <p:restoredTop sz="86386" autoAdjust="0"/>
  </p:normalViewPr>
  <p:slideViewPr>
    <p:cSldViewPr snapToGrid="0">
      <p:cViewPr>
        <p:scale>
          <a:sx n="150" d="100"/>
          <a:sy n="150" d="100"/>
        </p:scale>
        <p:origin x="786" y="3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959F2C8F-7475-4421-A8B2-D9E0A9F7EF27}"/>
    <pc:docChg chg="modSld">
      <pc:chgData name="Dunda, Brian [Student]" userId="S::000815866@mohawkcollege.ca::b963ae9c-5f15-4b55-a858-19aff3f98de0" providerId="AD" clId="Web-{959F2C8F-7475-4421-A8B2-D9E0A9F7EF27}" dt="2021-04-07T15:38:23.254" v="0" actId="20577"/>
      <pc:docMkLst>
        <pc:docMk/>
      </pc:docMkLst>
      <pc:sldChg chg="modSp">
        <pc:chgData name="Dunda, Brian [Student]" userId="S::000815866@mohawkcollege.ca::b963ae9c-5f15-4b55-a858-19aff3f98de0" providerId="AD" clId="Web-{959F2C8F-7475-4421-A8B2-D9E0A9F7EF27}" dt="2021-04-07T15:38:23.254" v="0" actId="20577"/>
        <pc:sldMkLst>
          <pc:docMk/>
          <pc:sldMk cId="2800267270" sldId="543"/>
        </pc:sldMkLst>
        <pc:spChg chg="mod">
          <ac:chgData name="Dunda, Brian [Student]" userId="S::000815866@mohawkcollege.ca::b963ae9c-5f15-4b55-a858-19aff3f98de0" providerId="AD" clId="Web-{959F2C8F-7475-4421-A8B2-D9E0A9F7EF27}" dt="2021-04-07T15:38:23.254" v="0" actId="20577"/>
          <ac:spMkLst>
            <pc:docMk/>
            <pc:sldMk cId="2800267270" sldId="543"/>
            <ac:spMk id="3" creationId="{D54BFE93-7A69-4C13-9F23-2B6F41D8E4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1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6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0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uYoMs6CLEw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statista.com/chart/20685/duplicate-and-false-facebook-accounts/" TargetMode="Externa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355465"/>
            <a:ext cx="7682143" cy="1635358"/>
          </a:xfrm>
        </p:spPr>
        <p:txBody>
          <a:bodyPr/>
          <a:lstStyle/>
          <a:p>
            <a:r>
              <a:rPr lang="en-US" dirty="0"/>
              <a:t>Social Media Security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13793" cy="1001980"/>
          </a:xfrm>
        </p:spPr>
        <p:txBody>
          <a:bodyPr/>
          <a:lstStyle/>
          <a:p>
            <a:r>
              <a:rPr lang="en-US" dirty="0"/>
              <a:t>Targeted Personal Social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1EB181-25C7-4491-9C13-5F49359C89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0062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attempts consist of hackers using information about you to scam or impersonate you.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example, if they know you bank with CIBC, they will try to send a fake CIBC email.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the above example, they could also pretend to be you and get access to your accounts.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https://www.youtube.com/watch?v=xuYoMs6CLEw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567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74096" cy="1001980"/>
          </a:xfrm>
        </p:spPr>
        <p:txBody>
          <a:bodyPr/>
          <a:lstStyle/>
          <a:p>
            <a:r>
              <a:rPr lang="en-US" dirty="0"/>
              <a:t>How Social Engineering Impacts Social Media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69002"/>
            <a:ext cx="8898382" cy="436578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networks contain a ton of information about users and have wide user bases.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Everyone who uses a service has information about them, potentially including: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 addresses or phone numbers, photographs, ages, birthdays, friends/followers, geographical locations.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3591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74096" cy="1001980"/>
          </a:xfrm>
        </p:spPr>
        <p:txBody>
          <a:bodyPr/>
          <a:lstStyle/>
          <a:p>
            <a:r>
              <a:rPr lang="en-US" dirty="0"/>
              <a:t>How Social Engineering Impacts Social Media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69002"/>
            <a:ext cx="8898382" cy="436578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People may not be aware of what they are sharing, who they are sharing it with, or how the information could be used against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By default, social media platforms have very minimal security and privacy settings enabled.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platforms don’t tell you who is looking at your profile, or what they’re accessing on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7724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16138" cy="1001980"/>
          </a:xfrm>
        </p:spPr>
        <p:txBody>
          <a:bodyPr/>
          <a:lstStyle/>
          <a:p>
            <a:r>
              <a:rPr lang="en-US" dirty="0"/>
              <a:t>Examples of Social Engineering (1/5)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29305"/>
            <a:ext cx="9138405" cy="4605481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Quizzes and games trying to elicit personal information.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“Want to find out your perfect pen name? The first half corresponds with your birth day and the second half corresponds with your birth month”.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“Enter your first crush, full name, mother’s name, home city…. Tag 10 of your friends”.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6214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20960" cy="1001980"/>
          </a:xfrm>
        </p:spPr>
        <p:txBody>
          <a:bodyPr/>
          <a:lstStyle/>
          <a:p>
            <a:r>
              <a:rPr lang="en-US" dirty="0"/>
              <a:t>Examples of Social Engineering (2/5)</a:t>
            </a:r>
          </a:p>
        </p:txBody>
      </p:sp>
      <p:pic>
        <p:nvPicPr>
          <p:cNvPr id="6" name="Picture 5" descr="A list of questions that seem harmless, such as &quot;First job title&quot; but are the same type of questions used for Security Questions for account security. There is an emphasis of &quot;Stop giving people your personal info to guess your passwords and security questions.&quot;">
            <a:extLst>
              <a:ext uri="{FF2B5EF4-FFF2-40B4-BE49-F238E27FC236}">
                <a16:creationId xmlns:a16="http://schemas.microsoft.com/office/drawing/2014/main" id="{46654DEE-0759-4ADB-B6C2-196033014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7" y="1256606"/>
            <a:ext cx="2933654" cy="2933654"/>
          </a:xfrm>
          <a:prstGeom prst="rect">
            <a:avLst/>
          </a:prstGeom>
        </p:spPr>
      </p:pic>
      <p:pic>
        <p:nvPicPr>
          <p:cNvPr id="11" name="Picture 10" descr="A link to a quiz &quot;Which Harry Potter Character Would You Be&quot; which requires giving access to you personal information before accessing.">
            <a:extLst>
              <a:ext uri="{FF2B5EF4-FFF2-40B4-BE49-F238E27FC236}">
                <a16:creationId xmlns:a16="http://schemas.microsoft.com/office/drawing/2014/main" id="{F7C7A3C5-0688-4623-94B0-66AE346C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146" y="1256606"/>
            <a:ext cx="2025391" cy="1990370"/>
          </a:xfrm>
          <a:prstGeom prst="rect">
            <a:avLst/>
          </a:prstGeom>
        </p:spPr>
      </p:pic>
      <p:pic>
        <p:nvPicPr>
          <p:cNvPr id="1026" name="Picture 2" descr="&quot;What is your dragon name&quot; personality quiz, requiring personal information to access.">
            <a:extLst>
              <a:ext uri="{FF2B5EF4-FFF2-40B4-BE49-F238E27FC236}">
                <a16:creationId xmlns:a16="http://schemas.microsoft.com/office/drawing/2014/main" id="{7C7923DE-753B-480D-A9FE-1B68A77E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5" y="3761085"/>
            <a:ext cx="3473587" cy="233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Various personality quizzes which require personal information to access.">
            <a:extLst>
              <a:ext uri="{FF2B5EF4-FFF2-40B4-BE49-F238E27FC236}">
                <a16:creationId xmlns:a16="http://schemas.microsoft.com/office/drawing/2014/main" id="{72641318-4DA7-490F-B364-B780F191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34" y="3349551"/>
            <a:ext cx="3675217" cy="27441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8007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04850" cy="1001980"/>
          </a:xfrm>
        </p:spPr>
        <p:txBody>
          <a:bodyPr/>
          <a:lstStyle/>
          <a:p>
            <a:r>
              <a:rPr lang="en-US" dirty="0"/>
              <a:t>Examples of Social Engineering (3/5)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141"/>
            <a:ext cx="8916138" cy="4738646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giveaways of expensive products.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“Click the link below for a chance to win AirPods”</a:t>
            </a:r>
          </a:p>
        </p:txBody>
      </p:sp>
      <p:pic>
        <p:nvPicPr>
          <p:cNvPr id="7" name="Picture 6" descr="Fake Ellen DeGeneres Facebook account that claims giveaways.">
            <a:extLst>
              <a:ext uri="{FF2B5EF4-FFF2-40B4-BE49-F238E27FC236}">
                <a16:creationId xmlns:a16="http://schemas.microsoft.com/office/drawing/2014/main" id="{7A363401-0352-43D3-A338-9BF08ED8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3" y="2796466"/>
            <a:ext cx="3145206" cy="3238321"/>
          </a:xfrm>
          <a:prstGeom prst="rect">
            <a:avLst/>
          </a:prstGeom>
        </p:spPr>
      </p:pic>
      <p:pic>
        <p:nvPicPr>
          <p:cNvPr id="5" name="Picture 4" descr="A comment that says &quot;Thanks for commenting on video. I have selected random subscriber from my list to giveaway a iPhone 11. Visit here to claim yours&quot; followed by a suspicious link.">
            <a:extLst>
              <a:ext uri="{FF2B5EF4-FFF2-40B4-BE49-F238E27FC236}">
                <a16:creationId xmlns:a16="http://schemas.microsoft.com/office/drawing/2014/main" id="{3BB8FCAB-73D3-47B6-8DCA-2759D7CA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289" y="2796466"/>
            <a:ext cx="3505200" cy="1085850"/>
          </a:xfrm>
          <a:prstGeom prst="rect">
            <a:avLst/>
          </a:prstGeom>
        </p:spPr>
      </p:pic>
      <p:pic>
        <p:nvPicPr>
          <p:cNvPr id="6" name="Picture 5" descr="Fake Elon Musk Twitter account that claims giveaways.">
            <a:extLst>
              <a:ext uri="{FF2B5EF4-FFF2-40B4-BE49-F238E27FC236}">
                <a16:creationId xmlns:a16="http://schemas.microsoft.com/office/drawing/2014/main" id="{5C079F92-EF74-4BBF-8923-C000309F5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079" y="2796466"/>
            <a:ext cx="2539673" cy="3366162"/>
          </a:xfrm>
          <a:prstGeom prst="rect">
            <a:avLst/>
          </a:prstGeom>
        </p:spPr>
      </p:pic>
      <p:pic>
        <p:nvPicPr>
          <p:cNvPr id="8" name="Picture 7" descr="Fake Amazon gift card giveaway with suspicious links.">
            <a:extLst>
              <a:ext uri="{FF2B5EF4-FFF2-40B4-BE49-F238E27FC236}">
                <a16:creationId xmlns:a16="http://schemas.microsoft.com/office/drawing/2014/main" id="{9FCA1D59-9982-4103-B8B0-DE289A2F9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289" y="4243336"/>
            <a:ext cx="3797870" cy="18553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2879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87405" cy="1001980"/>
          </a:xfrm>
        </p:spPr>
        <p:txBody>
          <a:bodyPr/>
          <a:lstStyle/>
          <a:p>
            <a:r>
              <a:rPr lang="en-US" dirty="0"/>
              <a:t>Examples of Social Engineering (4/5)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3"/>
            <a:ext cx="8916138" cy="445653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Emails saying that your social media account has been compromised and asking you to enter information or click a link to fix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Users with little information adding or messaging you.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People pretending to be friends, family or coworkers.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Games and applications asking for a lot of personal information or access to photos.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75684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50928" cy="1001980"/>
          </a:xfrm>
        </p:spPr>
        <p:txBody>
          <a:bodyPr/>
          <a:lstStyle/>
          <a:p>
            <a:r>
              <a:rPr lang="en-US" dirty="0"/>
              <a:t>Examples of Social Engineering (5/5)</a:t>
            </a:r>
          </a:p>
        </p:txBody>
      </p:sp>
      <p:pic>
        <p:nvPicPr>
          <p:cNvPr id="8" name="Picture 7" descr="An email claiming to be from LinkedIn, but is not. It contains a suspicious link.">
            <a:extLst>
              <a:ext uri="{FF2B5EF4-FFF2-40B4-BE49-F238E27FC236}">
                <a16:creationId xmlns:a16="http://schemas.microsoft.com/office/drawing/2014/main" id="{EAFA7EE5-5A34-45CC-A6BB-1056EDE57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4" y="1275103"/>
            <a:ext cx="5157052" cy="2071780"/>
          </a:xfrm>
          <a:prstGeom prst="rect">
            <a:avLst/>
          </a:prstGeom>
        </p:spPr>
      </p:pic>
      <p:pic>
        <p:nvPicPr>
          <p:cNvPr id="11" name="Picture 10" descr="A fake Instagram warning claiming an account is in violation of copyright policy, and to file an objection to click a suspicious link.">
            <a:extLst>
              <a:ext uri="{FF2B5EF4-FFF2-40B4-BE49-F238E27FC236}">
                <a16:creationId xmlns:a16="http://schemas.microsoft.com/office/drawing/2014/main" id="{8DB1C3B7-6BF3-44D1-B110-247589678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65" y="1275102"/>
            <a:ext cx="3525183" cy="2227527"/>
          </a:xfrm>
          <a:prstGeom prst="rect">
            <a:avLst/>
          </a:prstGeom>
        </p:spPr>
      </p:pic>
      <p:pic>
        <p:nvPicPr>
          <p:cNvPr id="10" name="Picture 9" descr="Friend requests from unknown individuals on Facebook.">
            <a:extLst>
              <a:ext uri="{FF2B5EF4-FFF2-40B4-BE49-F238E27FC236}">
                <a16:creationId xmlns:a16="http://schemas.microsoft.com/office/drawing/2014/main" id="{4643DC44-C3DA-4F7C-883B-D768F573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" y="3725966"/>
            <a:ext cx="4032947" cy="2449233"/>
          </a:xfrm>
          <a:prstGeom prst="rect">
            <a:avLst/>
          </a:prstGeom>
        </p:spPr>
      </p:pic>
      <p:pic>
        <p:nvPicPr>
          <p:cNvPr id="12" name="Picture 11" descr="A fake Twitter alert that reads as: We are aware of a security incident affecting Twitter accounts. We are investigating and taking action to correct.&#10;We have detected what we believe to be a social engineering network attack coordinated by people who have successfully targeted some of our employees with access to internal systems and tools. For security you must confirm your identity.">
            <a:extLst>
              <a:ext uri="{FF2B5EF4-FFF2-40B4-BE49-F238E27FC236}">
                <a16:creationId xmlns:a16="http://schemas.microsoft.com/office/drawing/2014/main" id="{66048D98-1D3C-4964-8C21-4E47A54A8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228" y="3947673"/>
            <a:ext cx="4331301" cy="22275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1469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80351" cy="1001980"/>
          </a:xfrm>
        </p:spPr>
        <p:txBody>
          <a:bodyPr/>
          <a:lstStyle/>
          <a:p>
            <a:r>
              <a:rPr lang="en-US" dirty="0"/>
              <a:t>How to Avoid Social Engineering (1/3)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58096"/>
            <a:ext cx="8710984" cy="430364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personal information.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if it seems unimportant, like your dog’s name, hometown, or </a:t>
            </a:r>
            <a:r>
              <a:rPr lang="en-CA" dirty="0"/>
              <a:t>favourite</a:t>
            </a:r>
            <a:r>
              <a:rPr lang="en-US" dirty="0"/>
              <a:t> movie.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common security questions.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get a suspicious message or see a suspicious post from someone you know, do not click it. Verify they sent it using an alternative contact method.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60076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46795" cy="1001980"/>
          </a:xfrm>
        </p:spPr>
        <p:txBody>
          <a:bodyPr/>
          <a:lstStyle/>
          <a:p>
            <a:r>
              <a:rPr lang="en-US" dirty="0"/>
              <a:t>How to Avoid Social Engineering (2/3)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30364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click links in posts or emails.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Giveaways that seem too good to be true probably are.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get an email from a platform asking you to enter your details or click a link, don’t do it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Hover over links to see where they redirect to.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add people you know on social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9316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50644" cy="1001882"/>
          </a:xfrm>
        </p:spPr>
        <p:txBody>
          <a:bodyPr/>
          <a:lstStyle/>
          <a:p>
            <a:r>
              <a:rPr lang="en-US" dirty="0"/>
              <a:t>What Will You Learn?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4"/>
            <a:ext cx="8710984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Gain a better understanding of how to protect yourself online through your social media settings.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Security and privacy settings and concerns for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social engineering is and how it relates to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about geotagging.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88741" cy="1001980"/>
          </a:xfrm>
        </p:spPr>
        <p:txBody>
          <a:bodyPr/>
          <a:lstStyle/>
          <a:p>
            <a:r>
              <a:rPr lang="en-US" dirty="0"/>
              <a:t>How to Avoid Social Engineering (3/3)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78384"/>
            <a:ext cx="8710984" cy="4740675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the applications you install on your devices and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saving financial information on social media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example, do not use your credit card to pay for items in a Facebook game.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post anything online that you wouldn’t be okay with anyone in the world seeing.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Edit your security and privacy settings.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67564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7402"/>
            <a:ext cx="8710984" cy="422388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Phishing is a type of cyberattack which involves contacting someone through email, phone, websites, or text message in order to spread malware, or obtain personal and/or financial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 discussed earlier, the large user base of social media accounts allows hackers to widely target people with phishing scams.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people use at least one platform.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00267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Phishing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64816"/>
            <a:ext cx="9079683" cy="418646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Common Examples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“There is an issue with your account, enter your credentials below to resolve issues”.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“Your account has been compromised, click here to secure your account”.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“You have a new message, please click below to login”.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“5 people have added you, login here to respond”.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161318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01EB-1622-49C7-ACCB-D1F9FF4F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 Phishing Email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506D2-D0CD-4202-8803-3A7B3DAB5D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07324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content of an email can often give away whether it’s a phishing scam or not.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Look out for poor spelling and grammar.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the email has very little content besides a few words asking you to click on a link or the attachment.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the request is out of the ordinary for the person claiming to have sent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950F8-7B09-48C2-97FD-5EBA99D432C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94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How to Avoid 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64816"/>
            <a:ext cx="8987159" cy="418646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message seems suspicious or has a lot of spelling errors, ignore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enter your credentials into the email.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Hover over links to see where they direct to.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click links in the email, instead, open your social media app or visit the web page directly through your browser.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96934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Theft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1852"/>
            <a:ext cx="8710984" cy="447943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someone compromises your social media account and you use the same password for financial accounts, they will have an easier time of getting into those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Third-party applications and games which are based around getting you to purchase things using a credit card are common.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of these may be designed to collect your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6015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How to Avoid Theft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71852"/>
            <a:ext cx="8978281" cy="447943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long, complex passwords for all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personal information online.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completing quizzes or questionnaires asking for personal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Carefully consider the applications you install and what information you share with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your financial information with applications on social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058887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Robbery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71852"/>
            <a:ext cx="8454499" cy="447943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Sharing information about yourself, such as where you live can put you at risk.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Geotagging, either intentionally or automatically, can alert individuals to when your home may be unoccupied.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share pictures or information about what you own, it may make you a more attractive target to a criminal.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88459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723642"/>
            <a:ext cx="7250674" cy="1635358"/>
          </a:xfrm>
        </p:spPr>
        <p:txBody>
          <a:bodyPr/>
          <a:lstStyle/>
          <a:p>
            <a:r>
              <a:rPr lang="en-US" dirty="0"/>
              <a:t>Story - Robbery</a:t>
            </a:r>
          </a:p>
        </p:txBody>
      </p:sp>
    </p:spTree>
    <p:extLst>
      <p:ext uri="{BB962C8B-B14F-4D97-AF65-F5344CB8AC3E}">
        <p14:creationId xmlns:p14="http://schemas.microsoft.com/office/powerpoint/2010/main" val="3693445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Robbed After Posting Vacation Photos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a previous job, a coworker had mentioned being robbed while being on vacation a few years ago.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had posted pictures of themselves in Cuba for two weeks.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some point during this time, someone broke in through a window and stole their television and gaming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3529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723642"/>
            <a:ext cx="7250674" cy="1635358"/>
          </a:xfrm>
        </p:spPr>
        <p:txBody>
          <a:bodyPr/>
          <a:lstStyle/>
          <a:p>
            <a:r>
              <a:rPr lang="en-US" dirty="0"/>
              <a:t>Social Engineering and Other Threats</a:t>
            </a:r>
          </a:p>
        </p:txBody>
      </p:sp>
    </p:spTree>
    <p:extLst>
      <p:ext uri="{BB962C8B-B14F-4D97-AF65-F5344CB8AC3E}">
        <p14:creationId xmlns:p14="http://schemas.microsoft.com/office/powerpoint/2010/main" val="4261829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How did this happen?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836402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coworker had posted vacation photos of her family, letting the culprit know that no one was home.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culprit already knew their address, either through previous geotagging, or knowing the victim personally.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their profile security settings were minimal, random people could find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37467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what you post online.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your privacy and security settings are up to date.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geotagging on pictures and posts.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go on vacation, wait to post pictures until you get home.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68053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Stalking and Cyberbullying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7402"/>
            <a:ext cx="8710984" cy="422388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Previous coworkers, friends, romantic partners, and random people and groups can use social media to find out information about you and find your location.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can provide stalkers with a ton of information including your location, common places you go, your network and how to get a hold of you.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personal information could also be used to bully, harass or threaten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35337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accounts are created on social media sites for many reasons including: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Spreading malware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Gathering personal information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Trying to scam people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Stalking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accounts may be created by random people, or potentially people you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29135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Fake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accounts will often have little to no content or photographs.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way to identify a fake user is if they are a user with a lot of connections or friends from multiple geographical locations.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will send generic or short messages.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56493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70627" cy="1001980"/>
          </a:xfrm>
        </p:spPr>
        <p:txBody>
          <a:bodyPr/>
          <a:lstStyle/>
          <a:p>
            <a:r>
              <a:rPr lang="en-US" dirty="0"/>
              <a:t>Fake Users – Impersonators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two kinds of impersonator accounts: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People in your network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Celebrities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Impersonator accounts are used to spread malware and steal personal and financial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Celebrity impersonator accounts can also be used for reputation damage.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64535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User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96140"/>
            <a:ext cx="9075937" cy="476143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Source:</a:t>
            </a:r>
            <a:r>
              <a:rPr lang="en-US" dirty="0">
                <a:hlinkClick r:id="rId2"/>
              </a:rPr>
              <a:t>https://www.statista.com/chart/20685/duplicate-and-false-facebook-accounts/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pic>
        <p:nvPicPr>
          <p:cNvPr id="6" name="Picture 5" descr="Fake statistic: 16% of all Facebook accounts are fake or duplicates.">
            <a:extLst>
              <a:ext uri="{FF2B5EF4-FFF2-40B4-BE49-F238E27FC236}">
                <a16:creationId xmlns:a16="http://schemas.microsoft.com/office/drawing/2014/main" id="{0FE8AF81-DBBF-4E0A-B486-9AFA148F1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05" y="2416249"/>
            <a:ext cx="3641325" cy="364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2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post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private information on social media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share posts, information and pictures you are comfortable with the whole word seeing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click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an email, post or message seems suspicious, has spelling or grammatical errors, is too good to be true or has a sense of urgency, don’t click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Enable two-factor authentication on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Edit your privacy and security settings on all social media platforms.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who can see your information, and if it is publicly searchable.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long, complex passwords for all social media accounts and all other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155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826424-90F5-4D22-9764-637E89CF57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Engineering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9288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a technique used to manipulate people into giving up information or access through human error.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can be done on a computer through means such as phishing or off a computer with methods such as spam phone calls.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Criminals will often claim to be someone who should have access, without being checked for proper authorization.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5BFC9-0DBF-4D5B-A861-817DED9A7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85717" y="576274"/>
            <a:ext cx="2091983" cy="5075227"/>
          </a:xfrm>
        </p:spPr>
        <p:txBody>
          <a:bodyPr/>
          <a:lstStyle/>
          <a:p>
            <a:r>
              <a:rPr lang="en-US" dirty="0"/>
              <a:t>Criminals mainly use Social Engineering to gain access to sensitive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69664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which third party applications you use through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lock your devices when not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location services.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Manage your networks, don’t add people you do not know.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common social media threats and look out for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2692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472D3C-3D7D-4CA2-8D71-98A03FBD05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077264"/>
            <a:ext cx="8710984" cy="38481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"TikTok Privacy Settings." </a:t>
            </a:r>
            <a:r>
              <a:rPr lang="en-US" sz="2000" i="1" dirty="0"/>
              <a:t>internetmatters.org</a:t>
            </a:r>
            <a:r>
              <a:rPr lang="en-US" sz="2000" dirty="0"/>
              <a:t>, www.internetmatters.org/parental-controls/social-media/tiktok-privacy-and-safety-settings/. Accessed 10 Dec. 2020.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"13 Social Media Security Best Practices." </a:t>
            </a:r>
            <a:r>
              <a:rPr lang="en-US" sz="2000" i="1" dirty="0"/>
              <a:t>Fraud Watch International</a:t>
            </a:r>
            <a:r>
              <a:rPr lang="en-US" sz="2000" dirty="0"/>
              <a:t>, Jan. 2019, fraudwatchinternational.com/social-media/social-media-security-best-practices/. Accessed 4 Dec. 2020.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"Social Media Security Guide." </a:t>
            </a:r>
            <a:r>
              <a:rPr lang="en-US" sz="2000" i="1" dirty="0"/>
              <a:t>UCLA IT Security</a:t>
            </a:r>
            <a:r>
              <a:rPr lang="en-US" sz="2000" dirty="0"/>
              <a:t>, www.it.ucla.edu/security/resources/security-best-practices/social-media-security-guide. Accessed 5 Dec. 2020.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Doffman, Zak. "Is TikTok Spying On You For China?" </a:t>
            </a:r>
            <a:r>
              <a:rPr lang="en-US" sz="2000" i="1" dirty="0"/>
              <a:t>Forbes</a:t>
            </a:r>
            <a:r>
              <a:rPr lang="en-US" sz="2000" dirty="0"/>
              <a:t>, July 2020 www.forbes.com/sites/zakdoffman/2020/07/25/beware-tiktok-really-is-spying-on-you-new-security-report-update-trump-pompeo-china-warning/?sh=17006d454014. Accessed 1 Dec.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Doffman, Zak. "Warning—Apple Suddenly Catches TikTok Secretly Spying On Millions Of iPhone Users” </a:t>
            </a:r>
            <a:r>
              <a:rPr lang="en-US" sz="2000" i="1" dirty="0"/>
              <a:t>Forbes</a:t>
            </a:r>
            <a:r>
              <a:rPr lang="en-US" sz="2000" dirty="0"/>
              <a:t>, June 2020 https://www.forbes.com/sites/zakdoffman/2020/06/26/warning-apple-suddenly-catches-tiktok-secretly-spying-on-millions-of-iphone-users/?sh=feccc334ef05. Accessed 1 Dec.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67524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Patterson, Dan. "Facebook data privacy scandal: A cheat sheet." </a:t>
            </a:r>
            <a:r>
              <a:rPr lang="en-US" sz="2000" i="1" dirty="0"/>
              <a:t>TechRepublic</a:t>
            </a:r>
            <a:r>
              <a:rPr lang="en-US" sz="2000" dirty="0"/>
              <a:t>, July 2020, www.techrepublic.com/article/facebook-data-privacy-scandal-a-cheat-sheet/. Accessed 7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"Protect your account, Edit Account Privacy." </a:t>
            </a:r>
            <a:r>
              <a:rPr lang="en-US" sz="2000" i="1" dirty="0"/>
              <a:t>Pinterest</a:t>
            </a:r>
            <a:r>
              <a:rPr lang="en-US" sz="2000" dirty="0"/>
              <a:t>, help.pinterest.com. Accessed 10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Symanovich, Steve. "What is social engineering? Tips to help avoid becoming a victim." </a:t>
            </a:r>
            <a:r>
              <a:rPr lang="en-US" sz="2000" i="1" dirty="0"/>
              <a:t>Norton</a:t>
            </a:r>
            <a:r>
              <a:rPr lang="en-US" sz="2000" dirty="0"/>
              <a:t>, July 2018, us.norton.com/internetsecurity-emerging-threats-what-is-social-engineering.html. Accessed 6 Dec.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09962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"Privacy Settings." </a:t>
            </a:r>
            <a:r>
              <a:rPr lang="en-US" sz="2000" i="1" dirty="0"/>
              <a:t>Snapchat</a:t>
            </a:r>
            <a:r>
              <a:rPr lang="en-US" sz="2000" dirty="0"/>
              <a:t>, support.snapchat.com/en-US/a/privacy-settings2. Accessed 10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"15 Social Networking Safety Tips." </a:t>
            </a:r>
            <a:r>
              <a:rPr lang="en-US" sz="2000" i="1" dirty="0"/>
              <a:t>Norton Security Online</a:t>
            </a:r>
            <a:r>
              <a:rPr lang="en-US" sz="2000" dirty="0"/>
              <a:t>, www.nortonsecurityonline.com/security-center/15-social-networking-safety-tips.html. Accessed 6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"An update on our security incident." </a:t>
            </a:r>
            <a:r>
              <a:rPr lang="en-US" sz="2000" i="1" dirty="0"/>
              <a:t>Twitter Inc.</a:t>
            </a:r>
            <a:r>
              <a:rPr lang="en-US" sz="2000" dirty="0"/>
              <a:t>, July 2020, blog.twitter.com/en_us/topics/company/2020/an-update-on-our-security-incident.html. Accessed 14 Dec.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8268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491387-8830-4F54-9833-5DD24680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sz="33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 of Social Engineering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40102"/>
            <a:ext cx="9093691" cy="486293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General examples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emails from companies saying there is an issue with your account and asking you to log in and fix it.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Phone calls reporting a virus on your computer, asking for information about your devices.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Messages from alleged contests claiming you have won a prize and need to provide personal information to claim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9878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88741" cy="1001980"/>
          </a:xfrm>
        </p:spPr>
        <p:txBody>
          <a:bodyPr/>
          <a:lstStyle/>
          <a:p>
            <a:r>
              <a:rPr lang="en-US" dirty="0"/>
              <a:t>Examples of Social Engineering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71852"/>
            <a:ext cx="9093691" cy="486293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General examples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Dropping USBs in a parking lot in hopes that someone will pick them up and insert their computers.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text message telling you there is an issue with your cell phone account.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random link in a Facebook message from someone you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8540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939595" cy="1001980"/>
          </a:xfrm>
        </p:spPr>
        <p:txBody>
          <a:bodyPr/>
          <a:lstStyle/>
          <a:p>
            <a:r>
              <a:rPr lang="en-US" dirty="0"/>
              <a:t>What do they have in common?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CB380D-80D3-4067-AFEA-B1EBD4066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5896"/>
            <a:ext cx="8710984" cy="384810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the previous examples are non-technical.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scammer is trying to appeal to your emotions and instinctive reactions to get you to provide personal information or money.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types of attacks are often not targeted: they often use the same method on a variety of people, as they know someone will fall for it eventually.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317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7" y="576274"/>
            <a:ext cx="9000000" cy="720000"/>
          </a:xfrm>
        </p:spPr>
        <p:txBody>
          <a:bodyPr/>
          <a:lstStyle/>
          <a:p>
            <a:r>
              <a:rPr lang="en-US" dirty="0"/>
              <a:t>Sources and Scams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DA48-9BF6-4151-B896-199F7FD1C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88" y="1303045"/>
            <a:ext cx="8710984" cy="425190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Imagine you receive an anonymous tip regarding a publication you are writing.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tip claims to have additional information for you on a provided USB flash drive.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were to insert this unknown flash drive into your device, you could cause great harm to your system and your network!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connect a suspicious drive to your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F5010-C7AA-43E4-81F5-7ADEED6E7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The USB drive could have malware like spyware or ransomware. It could do things such as steal your personal data or even wipe your system clean.</a:t>
            </a:r>
          </a:p>
        </p:txBody>
      </p:sp>
    </p:spTree>
    <p:extLst>
      <p:ext uri="{BB962C8B-B14F-4D97-AF65-F5344CB8AC3E}">
        <p14:creationId xmlns:p14="http://schemas.microsoft.com/office/powerpoint/2010/main" val="323015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13793" cy="1001980"/>
          </a:xfrm>
        </p:spPr>
        <p:txBody>
          <a:bodyPr/>
          <a:lstStyle/>
          <a:p>
            <a:r>
              <a:rPr lang="en-US" dirty="0"/>
              <a:t>Targeted Social Engineering Attempts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6D2C8-4173-4CA3-8FF4-AD08B4F470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33618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both personal and organizational targeted social media attempts.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attempts don’t mean that the person knows you or has a personal reason to scam you, just that they are using your personal information for the attempt.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Organizational attempts involve targeting multiple users at an organization to gain access to it.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2543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7F2F5C-0AE1-4210-9A67-99816E652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E741DD-9EDF-484E-A991-D9FCB67B8B9E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21950</TotalTime>
  <Words>2535</Words>
  <Application>Microsoft Office PowerPoint</Application>
  <PresentationFormat>Widescreen</PresentationFormat>
  <Paragraphs>231</Paragraphs>
  <Slides>45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1_Office Theme</vt:lpstr>
      <vt:lpstr>Social Media Security</vt:lpstr>
      <vt:lpstr>What Will You Learn?</vt:lpstr>
      <vt:lpstr>Social Engineering and Other Threats</vt:lpstr>
      <vt:lpstr>Social Engineering</vt:lpstr>
      <vt:lpstr>Examples of Social Engineering</vt:lpstr>
      <vt:lpstr>Examples of Social Engineering (cont.)</vt:lpstr>
      <vt:lpstr>What do they have in common?</vt:lpstr>
      <vt:lpstr>Sources and Scams</vt:lpstr>
      <vt:lpstr>Targeted Social Engineering Attempts</vt:lpstr>
      <vt:lpstr>Targeted Personal Social Engineering</vt:lpstr>
      <vt:lpstr>How Social Engineering Impacts Social Media (1/2)</vt:lpstr>
      <vt:lpstr>How Social Engineering Impacts Social Media (2/2)</vt:lpstr>
      <vt:lpstr>Examples of Social Engineering (1/5)</vt:lpstr>
      <vt:lpstr>Examples of Social Engineering (2/5)</vt:lpstr>
      <vt:lpstr>Examples of Social Engineering (3/5)</vt:lpstr>
      <vt:lpstr>Examples of Social Engineering (4/5)</vt:lpstr>
      <vt:lpstr>Examples of Social Engineering (5/5)</vt:lpstr>
      <vt:lpstr>How to Avoid Social Engineering (1/3)</vt:lpstr>
      <vt:lpstr>How to Avoid Social Engineering (2/3)</vt:lpstr>
      <vt:lpstr>How to Avoid Social Engineering (3/3)</vt:lpstr>
      <vt:lpstr>Phishing</vt:lpstr>
      <vt:lpstr>Phishing on Social Media</vt:lpstr>
      <vt:lpstr>Identifying a Phishing Email</vt:lpstr>
      <vt:lpstr>How to Avoid Phishing</vt:lpstr>
      <vt:lpstr>Theft</vt:lpstr>
      <vt:lpstr>How to Avoid Theft</vt:lpstr>
      <vt:lpstr>Robbery</vt:lpstr>
      <vt:lpstr>Story - Robbery</vt:lpstr>
      <vt:lpstr>Story – Robbed After Posting Vacation Photos</vt:lpstr>
      <vt:lpstr>Story – How did this happen?</vt:lpstr>
      <vt:lpstr>Story – Lessons Learned</vt:lpstr>
      <vt:lpstr>Stalking and Cyberbullying</vt:lpstr>
      <vt:lpstr>Fake Users</vt:lpstr>
      <vt:lpstr>Identifying Fake Users</vt:lpstr>
      <vt:lpstr>Fake Users – Impersonators</vt:lpstr>
      <vt:lpstr>Fake User Statistics</vt:lpstr>
      <vt:lpstr>Conclusions</vt:lpstr>
      <vt:lpstr>In Conclusion (1 of 3)</vt:lpstr>
      <vt:lpstr>In Conclusion (2 of 3)</vt:lpstr>
      <vt:lpstr>In Conclusion (3 of 3)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Security</dc:title>
  <dc:creator>Robinson, Lucas</dc:creator>
  <cp:keywords>social media security, security module, training</cp:keywords>
  <cp:lastModifiedBy>Dunda, Brian [Student]</cp:lastModifiedBy>
  <cp:revision>86</cp:revision>
  <dcterms:created xsi:type="dcterms:W3CDTF">2020-10-21T19:20:52Z</dcterms:created>
  <dcterms:modified xsi:type="dcterms:W3CDTF">2021-04-07T15:38:33Z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