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sldIdLst>
    <p:sldId id="305" r:id="rId5"/>
    <p:sldId id="315" r:id="rId6"/>
    <p:sldId id="317" r:id="rId7"/>
    <p:sldId id="717" r:id="rId8"/>
    <p:sldId id="380" r:id="rId9"/>
    <p:sldId id="643" r:id="rId10"/>
    <p:sldId id="645" r:id="rId11"/>
    <p:sldId id="621" r:id="rId12"/>
    <p:sldId id="708" r:id="rId13"/>
    <p:sldId id="647" r:id="rId14"/>
    <p:sldId id="648" r:id="rId15"/>
    <p:sldId id="649" r:id="rId16"/>
    <p:sldId id="651" r:id="rId17"/>
    <p:sldId id="650" r:id="rId18"/>
    <p:sldId id="661" r:id="rId19"/>
    <p:sldId id="657" r:id="rId20"/>
    <p:sldId id="706" r:id="rId21"/>
    <p:sldId id="692" r:id="rId22"/>
    <p:sldId id="693" r:id="rId23"/>
    <p:sldId id="694" r:id="rId24"/>
    <p:sldId id="695" r:id="rId25"/>
    <p:sldId id="696" r:id="rId26"/>
    <p:sldId id="697" r:id="rId27"/>
    <p:sldId id="698" r:id="rId28"/>
    <p:sldId id="699" r:id="rId29"/>
    <p:sldId id="715" r:id="rId30"/>
    <p:sldId id="716" r:id="rId31"/>
    <p:sldId id="700" r:id="rId32"/>
    <p:sldId id="665" r:id="rId33"/>
    <p:sldId id="666" r:id="rId34"/>
    <p:sldId id="667" r:id="rId35"/>
    <p:sldId id="668" r:id="rId36"/>
    <p:sldId id="652" r:id="rId37"/>
    <p:sldId id="653" r:id="rId38"/>
    <p:sldId id="654" r:id="rId39"/>
    <p:sldId id="655" r:id="rId40"/>
    <p:sldId id="670" r:id="rId41"/>
    <p:sldId id="669" r:id="rId42"/>
    <p:sldId id="707" r:id="rId43"/>
    <p:sldId id="672" r:id="rId44"/>
    <p:sldId id="712" r:id="rId45"/>
    <p:sldId id="718" r:id="rId46"/>
    <p:sldId id="671" r:id="rId47"/>
    <p:sldId id="642" r:id="rId48"/>
    <p:sldId id="713" r:id="rId49"/>
    <p:sldId id="714" r:id="rId50"/>
    <p:sldId id="441" r:id="rId51"/>
    <p:sldId id="641" r:id="rId52"/>
    <p:sldId id="709" r:id="rId53"/>
    <p:sldId id="710" r:id="rId54"/>
    <p:sldId id="71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0" autoAdjust="0"/>
    <p:restoredTop sz="97440" autoAdjust="0"/>
  </p:normalViewPr>
  <p:slideViewPr>
    <p:cSldViewPr snapToGrid="0">
      <p:cViewPr varScale="1">
        <p:scale>
          <a:sx n="120" d="100"/>
          <a:sy n="120" d="100"/>
        </p:scale>
        <p:origin x="192" y="108"/>
      </p:cViewPr>
      <p:guideLst/>
    </p:cSldViewPr>
  </p:slideViewPr>
  <p:outlineViewPr>
    <p:cViewPr>
      <p:scale>
        <a:sx n="33" d="100"/>
        <a:sy n="33" d="100"/>
      </p:scale>
      <p:origin x="0" y="-24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2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4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7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68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9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46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2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6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42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08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2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03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55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24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64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70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45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4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86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97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1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5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0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4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1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9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7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journalism.com/read/handbook/verification-1/verification-tools/10-verification-too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can-journalism-graduates-get-jobs-3457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crl.ala.org/techconnect/post/cybersecurity-usability-online-privacy-and-digital-surveillance/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s://creativecommons.org/licenses/by-nd/3.0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21/01/top-6-reasons-why-every-business-needs-live-chat-software-in-20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16354"/>
            <a:ext cx="9629840" cy="1635358"/>
          </a:xfrm>
        </p:spPr>
        <p:txBody>
          <a:bodyPr/>
          <a:lstStyle/>
          <a:p>
            <a:r>
              <a:rPr lang="en-US" dirty="0"/>
              <a:t>Cybersecurity and Journalism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Communicating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17126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method to securing communications over networks is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Emails, text chat, and video chat all use encryption </a:t>
            </a:r>
            <a:r>
              <a:rPr lang="en-US" dirty="0" smtClean="0"/>
              <a:t>to prevent </a:t>
            </a:r>
            <a:r>
              <a:rPr lang="en-US" dirty="0"/>
              <a:t>unauthorized parties from eavesdropping.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three types of data to be encrypted are: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rest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transit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7458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9220200" cy="720000"/>
          </a:xfrm>
        </p:spPr>
        <p:txBody>
          <a:bodyPr/>
          <a:lstStyle/>
          <a:p>
            <a:r>
              <a:rPr lang="en-US" dirty="0"/>
              <a:t>Data At Rest, In Transit, and In Use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6331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at rest is information that is stored on a drive and is not being accessed, such as old files and notes.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in transit is data currently being sent from a sender to a receiver. Sending an email is consider data in transit.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email gets encrypted prior to being sent, and then is decoded once it verifies that it arrived in the recipient’s inbox.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85811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9207499" cy="720000"/>
          </a:xfrm>
        </p:spPr>
        <p:txBody>
          <a:bodyPr/>
          <a:lstStyle/>
          <a:p>
            <a:r>
              <a:rPr lang="en-US" dirty="0"/>
              <a:t>Data At Rest, In Transit, and In Use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6244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in use is information that is currently being accessed.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Shared documents, such as an online Word or Excel document, that can be edited by multiple people at once is data in use.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in use has an active encryption that prevents unauthorized parties from accessing the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8124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Communicating In-Person and Working Remotely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10894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be aware of your surroundings.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Someone could potentially eavesdrop on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have been incidents involving listening and recording devices to bug individuals.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can include hidden microphones, cameras, and other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5694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Communicating In-Person and Working Remotely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10894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sightlines to your devices if you have private information on a screen.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protect our devices. Lock your devices when they are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Secure Remote Working module</a:t>
            </a:r>
            <a:r>
              <a:rPr lang="en-US" dirty="0"/>
              <a:t> for more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5552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Working as a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maintain smart security practices on an organization’s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one person’s system becomes compromised, it puts all systems on a network at risk.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Certain malware, such as worms, can self-replicate and spread across networks.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3580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Presence and Reactions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Anything a journalist publishes online is likely to gain the </a:t>
            </a:r>
            <a:r>
              <a:rPr lang="en-US" dirty="0" smtClean="0"/>
              <a:t>ire</a:t>
            </a:r>
            <a:r>
              <a:rPr lang="en-US" dirty="0" smtClean="0"/>
              <a:t> </a:t>
            </a:r>
            <a:r>
              <a:rPr lang="en-US" dirty="0"/>
              <a:t>of some group of individuals bent on trolling their opinion.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Proper cybersecurity is important in maintaining a safe physical presence from potential attackers.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Cybersecurity is a necessity in helping prevent harassment and doxing.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4379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Evaluating Online Sources</a:t>
            </a:r>
          </a:p>
        </p:txBody>
      </p:sp>
    </p:spTree>
    <p:extLst>
      <p:ext uri="{BB962C8B-B14F-4D97-AF65-F5344CB8AC3E}">
        <p14:creationId xmlns:p14="http://schemas.microsoft.com/office/powerpoint/2010/main" val="296032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Evaluating Online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33053"/>
            <a:ext cx="8999999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Internet is an excellent resource for information, however there are many unreliable sources on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Search engines are designed to use an algorithm that will better populate results based on the keywords you submit.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Search engines may prioritize certain results over others depending on the ownership of a website, such as sites owned by Google.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4166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Domain Extensions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Domain extensions following a URL help identify the type of website that is using the domain.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Common extensions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.com – </a:t>
            </a:r>
            <a:r>
              <a:rPr lang="en-US" dirty="0" smtClean="0"/>
              <a:t>Most commonly-used </a:t>
            </a:r>
            <a:r>
              <a:rPr lang="en-US" dirty="0"/>
              <a:t>extension for commercial websites.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.ca – Extension for commercial and government </a:t>
            </a:r>
            <a:r>
              <a:rPr lang="en-US" dirty="0" smtClean="0"/>
              <a:t>Canadian-branded </a:t>
            </a:r>
            <a:r>
              <a:rPr lang="en-US" dirty="0"/>
              <a:t>websites.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7138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2809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why cybersecurity is important for journalism.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Communicating online and keeping your data and yourself safe and secure.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Keeping information safe when working remotely.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Why you should evaluate online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Ways to protect your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Domain Extensions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Common extensions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.edu – Websites linked to educational institutions.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.gov – US </a:t>
            </a:r>
            <a:r>
              <a:rPr lang="en-US" dirty="0" smtClean="0"/>
              <a:t>government-associated </a:t>
            </a:r>
            <a:r>
              <a:rPr lang="en-US" dirty="0"/>
              <a:t>websites.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.org – Organization associated websites. Many </a:t>
            </a:r>
            <a:r>
              <a:rPr lang="en-US" dirty="0" smtClean="0"/>
              <a:t>non-profits </a:t>
            </a:r>
            <a:r>
              <a:rPr lang="en-US" dirty="0"/>
              <a:t>use .org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.net – Originally designed for network administration service websites.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2826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Domain Extensions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55866"/>
            <a:ext cx="906779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.com, .ca, .org, and .net are domains that can be purchased by anyone.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.ca does require a Canadian presence to register.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Just because a website ends in “.org” does not necessarily mean it is a credible source. Many organizations just use “.com” domains.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Pay attention to authors, publishing dates, and other credentials of a website to help determine its credibility.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0976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Clickbait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66966"/>
            <a:ext cx="906779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articles and online videos use hyperbole to garner clicks from potential viewers.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Titles often are meant to shock a reader or pique their curiosity with general wording that does not provide detail. Example: “You Won’t Believe…!”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Clickbait is often used in social engineering scams involving games or quizzes claiming a viewer will be unable to complete the challenge.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6671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Personal Websites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55866"/>
            <a:ext cx="906779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Anyone can create a website or a blog.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one </a:t>
            </a:r>
            <a:r>
              <a:rPr lang="en-US" dirty="0" smtClean="0"/>
              <a:t>posts </a:t>
            </a:r>
            <a:r>
              <a:rPr lang="en-US" dirty="0"/>
              <a:t>can </a:t>
            </a:r>
            <a:r>
              <a:rPr lang="en-US" dirty="0" smtClean="0"/>
              <a:t>be opinion </a:t>
            </a:r>
            <a:r>
              <a:rPr lang="en-US" dirty="0"/>
              <a:t>and does not necessarily require facts.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personal </a:t>
            </a:r>
            <a:r>
              <a:rPr lang="en-US" dirty="0" smtClean="0"/>
              <a:t>blogs/sites </a:t>
            </a:r>
            <a:r>
              <a:rPr lang="en-US" dirty="0"/>
              <a:t>will be biased </a:t>
            </a:r>
            <a:r>
              <a:rPr lang="en-US" dirty="0" smtClean="0"/>
              <a:t>toward </a:t>
            </a:r>
            <a:r>
              <a:rPr lang="en-US" dirty="0"/>
              <a:t>the individual or people contributing the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research who the author of a website is and their affiliations before trusting them as a source.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2521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News Articles and Databases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55866"/>
            <a:ext cx="917574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News outlets often provide online versions of their articles.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important to learn what you can about an organization before sourcing and citing from it. Certain organizations may have </a:t>
            </a:r>
            <a:r>
              <a:rPr lang="en-US" dirty="0" smtClean="0"/>
              <a:t>biases.</a:t>
            </a:r>
            <a:endParaRPr lang="en-US" dirty="0"/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Official databases are often great sources of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is largely screened before being added to a database.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40473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Wikipedia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5806"/>
            <a:ext cx="917574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Wikipedia can be useful for researching and learning, Wikipedia </a:t>
            </a:r>
            <a:r>
              <a:rPr lang="en-US" dirty="0" smtClean="0"/>
              <a:t>itself does </a:t>
            </a:r>
            <a:r>
              <a:rPr lang="en-US" dirty="0"/>
              <a:t>not consider the site to be a reliable source.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Articles can be edited by anyone at any time.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Wikipedia has disclaimers warning readers about the validity of information that is written in an article.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39580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Verifying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5806"/>
            <a:ext cx="917574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website </a:t>
            </a:r>
            <a:r>
              <a:rPr lang="en-US" dirty="0">
                <a:hlinkClick r:id="rId3"/>
              </a:rPr>
              <a:t>DataJournalism.com</a:t>
            </a:r>
            <a:r>
              <a:rPr lang="en-US" dirty="0"/>
              <a:t> has a suggested list of various tools for verifying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tools can: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 the identities of individuals through social media use and their digital footprint.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 locations through geolocation and global mapping tools such as Google Maps.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 the legitimacy of digital photos.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18163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Verifying Online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5806"/>
            <a:ext cx="917574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use reverse image search tools to potentially find where an image originated from and by whom.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tools that will combine the information of various websites and cross reference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databases you can use that give access to free public records.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14127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Protecting Your Data</a:t>
            </a:r>
          </a:p>
        </p:txBody>
      </p:sp>
    </p:spTree>
    <p:extLst>
      <p:ext uri="{BB962C8B-B14F-4D97-AF65-F5344CB8AC3E}">
        <p14:creationId xmlns:p14="http://schemas.microsoft.com/office/powerpoint/2010/main" val="158063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VPN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5050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Virtual Private Network is a service that can encrypt your network connection.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Enabling a VPN will prevent external connections, such as websites you visit, from seeing your home IP (Internet Protocol) address.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IP is made up of numbers, but an easier way to imagine it is instead of your address being: “123 Main </a:t>
            </a:r>
            <a:r>
              <a:rPr lang="en-US" dirty="0" smtClean="0"/>
              <a:t>Street” </a:t>
            </a:r>
            <a:r>
              <a:rPr lang="en-US" dirty="0"/>
              <a:t>the Internet sees it as: “789 Fake </a:t>
            </a:r>
            <a:r>
              <a:rPr lang="en-US" dirty="0" smtClean="0"/>
              <a:t>Road” </a:t>
            </a:r>
            <a:r>
              <a:rPr lang="en-US" dirty="0"/>
              <a:t>while using a VPN.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258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VPN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50503"/>
            <a:ext cx="907414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Masking your IP address is helpful in preventing doxing.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VPN will encrypt your information when using a public network, making your connection secure from other devices on the same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Popular VPNs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NordVPN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ExpressVPN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Surfshark.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29289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Data Storage and Encryption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5050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stored on a portable drive is considered </a:t>
            </a:r>
            <a:br>
              <a:rPr lang="en-US" dirty="0"/>
            </a:br>
            <a:r>
              <a:rPr lang="en-US" dirty="0"/>
              <a:t>at-rest data, as it is information that is not being currently used.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Normally information and data stored on drives </a:t>
            </a:r>
            <a:br>
              <a:rPr lang="en-US" dirty="0"/>
            </a:br>
            <a:r>
              <a:rPr lang="en-US" dirty="0"/>
              <a:t>can be accessed by anyone who connects a drive to their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Portable drives should be encrypted and secured to prevent leaks in the event a drive is lost or stolen.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15183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Data Storage and Encryption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16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portable drives, such as the My Passport by Western Digital, feature software to encrypt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is encrypted using 256-bit AES encryption, making the data secure from anyone without the key.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Encryption module</a:t>
            </a:r>
            <a:r>
              <a:rPr lang="en-US" dirty="0"/>
              <a:t> for detailed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6697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Encrypting Emails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email clients use TLS to encrypt emails.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TLS only protects email information while the data is in transit, but not once it has been delivered.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free third-party add-ons for encrypting emails, such as browser extensions like FlowCrypt that uses PGP (Pretty Good Protection) to encrypt.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Both sender and receiver need to have the extension to be able to encrypt and decrypt.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843D2-E9C9-4BA9-B7AA-F0A9BF95A8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TLS stands for Transport Layer Security.</a:t>
            </a:r>
          </a:p>
        </p:txBody>
      </p:sp>
    </p:spTree>
    <p:extLst>
      <p:ext uri="{BB962C8B-B14F-4D97-AF65-F5344CB8AC3E}">
        <p14:creationId xmlns:p14="http://schemas.microsoft.com/office/powerpoint/2010/main" val="3204033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Encrypting Emails with S/MIME – 1/3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S/MIME is a widely supported encryption protocol used for protecting emails with enhanced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Encryption occurs before the email is transmitted using a public key.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private key is required by the recipient to decrypt the email and make it readable.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4972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Encrypting Emails with S/MIME – 2/3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allows S/MIME encryption to protect data both at-rest and in-transit.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after you send or receive an email encrypted with S/MIME, if your account were compromised, the email contents would be safe as long as an attacker lacks the private key.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Both the sender and receiver must have an email application that supports S/MIME and have it enabled.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01797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Encrypting Emails with S/MIME – 3/3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Gmail will display a green lock for emails that are encrypted with S/MIME.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S/MIME encryption is not free and requires digitally signed certificates installed on every device utilizing it to be usable.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89850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Using IoT Devices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16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of our devices that connect to networks, such as smart speakers and wearable health trackers, are called IoT devices.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Smartphones, computers, and tablets are not considered IoT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devices are convenient to use, but they are severely lacking in built-in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88765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Using IoT Devices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16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device, such as an Amazon Echo, to call up a contact could potentially expose that data and private information to a hacker.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you have properly secured and encrypted IoT devices connected to your network if you plan to integrate them into your work routine.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75405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60024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185752" cy="720000"/>
          </a:xfrm>
        </p:spPr>
        <p:txBody>
          <a:bodyPr/>
          <a:lstStyle/>
          <a:p>
            <a:r>
              <a:rPr lang="en-US" dirty="0"/>
              <a:t>Journalism &amp; Cybersecurity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A cartoon of a member of the press.">
            <a:extLst>
              <a:ext uri="{FF2B5EF4-FFF2-40B4-BE49-F238E27FC236}">
                <a16:creationId xmlns:a16="http://schemas.microsoft.com/office/drawing/2014/main" id="{6139F1F4-47BD-4862-BFE7-223B362B9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04468" y="1783646"/>
            <a:ext cx="2707132" cy="3290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4804D-6A26-4DAD-87DF-0DAACD74E691}"/>
              </a:ext>
            </a:extLst>
          </p:cNvPr>
          <p:cNvSpPr txBox="1"/>
          <p:nvPr/>
        </p:nvSpPr>
        <p:spPr>
          <a:xfrm>
            <a:off x="1204468" y="5084108"/>
            <a:ext cx="27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theconversation.com/can-journalism-graduates-get-jobs-3457"/>
              </a:rPr>
              <a:t>This Photo</a:t>
            </a:r>
            <a:r>
              <a:rPr lang="en-CA" sz="900" dirty="0"/>
              <a:t> </a:t>
            </a:r>
            <a:r>
              <a:rPr lang="en-CA" sz="900" dirty="0">
                <a:solidFill>
                  <a:schemeClr val="accent1"/>
                </a:solidFill>
              </a:rPr>
              <a:t>by Unknown Author is licensed under </a:t>
            </a:r>
            <a:r>
              <a:rPr lang="en-CA" sz="900" dirty="0">
                <a:hlinkClick r:id="rId4" tooltip="https://creativecommons.org/licenses/by-nd/3.0/"/>
              </a:rPr>
              <a:t>CC BY-ND</a:t>
            </a:r>
            <a:endParaRPr lang="en-CA" sz="900" dirty="0"/>
          </a:p>
        </p:txBody>
      </p:sp>
      <p:pic>
        <p:nvPicPr>
          <p:cNvPr id="9" name="Picture 8" descr="A three dimensional figure in a virtual world surrounded by binary.">
            <a:extLst>
              <a:ext uri="{FF2B5EF4-FFF2-40B4-BE49-F238E27FC236}">
                <a16:creationId xmlns:a16="http://schemas.microsoft.com/office/drawing/2014/main" id="{9A9E0D3D-5C88-40B7-859F-33745842A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527549" y="1773891"/>
            <a:ext cx="4413623" cy="3310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63DDC6-B114-466B-B012-953EFD751169}"/>
              </a:ext>
            </a:extLst>
          </p:cNvPr>
          <p:cNvSpPr txBox="1"/>
          <p:nvPr/>
        </p:nvSpPr>
        <p:spPr>
          <a:xfrm>
            <a:off x="4813300" y="5153358"/>
            <a:ext cx="393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rgbClr val="FF9933"/>
                </a:solidFill>
                <a:hlinkClick r:id="rId6" tooltip="https://acrl.ala.org/techconnect/post/cybersecurity-usability-online-privacy-and-digital-surveillanc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</a:t>
            </a:r>
            <a:r>
              <a:rPr lang="en-CA" sz="900" dirty="0">
                <a:solidFill>
                  <a:schemeClr val="accent3"/>
                </a:solidFill>
                <a:hlinkClick r:id="rId6" tooltip="https://acrl.ala.org/techconnect/post/cybersecurity-usability-online-privacy-and-digital-surveillanc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Photo</a:t>
            </a:r>
            <a:r>
              <a:rPr lang="en-CA" sz="900" dirty="0">
                <a:solidFill>
                  <a:schemeClr val="accent1"/>
                </a:solidFill>
              </a:rPr>
              <a:t> by Unknown Author is licensed under </a:t>
            </a:r>
            <a:r>
              <a:rPr lang="en-CA" sz="900" dirty="0">
                <a:hlinkClick r:id="rId7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473015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Protect Yourself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16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VPN on public networks and on a home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submitting personal information over a public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personal information with unverified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strong passwords and two-factor authentication.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Delete your browsing history and cookies.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00173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Protect Yourself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16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Lock your devices whenever they are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Utilize encryption services to secure your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 your sources before communicating with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phishing scams and social engineering attempts.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a firewall and antivirus installed to help protect you from spyware and other malware.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90296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Keeping Your Sources Safe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Treat personal information given by a source as if it were your own.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does not give you the right to share their information without consent.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Redact or change names if the situation requires it and </a:t>
            </a:r>
            <a:r>
              <a:rPr lang="en-US" dirty="0" smtClean="0"/>
              <a:t>indicate</a:t>
            </a:r>
            <a:r>
              <a:rPr lang="en-US" dirty="0" smtClean="0"/>
              <a:t> </a:t>
            </a:r>
            <a:r>
              <a:rPr lang="en-US" dirty="0"/>
              <a:t>you have done so for purposes of integrity.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digital tools to blur and censor names or faces in images and videos featuring a source.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19532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526062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data is considered at rest, in transit, or in use depending on its current state.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should protect your personal information and the personal information of your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Working remotely means more than protecting your data. You should also protect yourself.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your surroundings and take care of information you share aloud.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57078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911224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online risks when using a device. One compromised device could infect an entire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all information on the Internet can be considered reliable. Evaluate your sources.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Pay attention to not only domain registration, but who the author is and any affiliations of theirs.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VPN to protect yourself working remotely, and to hide your IP address on a home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58251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9112248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Backup your data regularly.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encryption to protect your stored data in the event it is lost or stolen.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using encryption on emails that contain confidential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using IoT devices, such as a smart speaker, when working with private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29540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".ca Domains." </a:t>
            </a:r>
            <a:r>
              <a:rPr lang="en-US" sz="2000" i="1" dirty="0"/>
              <a:t>Canadian Internet Registration Authority</a:t>
            </a:r>
            <a:r>
              <a:rPr lang="en-US" sz="2000" dirty="0"/>
              <a:t>, www.cira.ca/ca-domains. Accessed 16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Arntz, Pieter. "Cybersecurity for journalists: How to defeat threat actors and defend freedom of the press ." </a:t>
            </a:r>
            <a:r>
              <a:rPr lang="en-US" sz="2000" i="1" dirty="0"/>
              <a:t>Malwarebytes Labs</a:t>
            </a:r>
            <a:r>
              <a:rPr lang="en-US" sz="2000" dirty="0"/>
              <a:t>, 10 Jan. 2020, blog.malwarebytes.com/how-tos-2/2019/11/cybersecurity-for-journalists-how-to-defeat-threat-actors-and-defend-freedom-of-the-press/. Accessed 11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69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Baldwin, M., et al. "Azure data security and encryption best practices." </a:t>
            </a:r>
            <a:r>
              <a:rPr lang="en-US" sz="2000" i="1" dirty="0"/>
              <a:t>Microsoft Docs</a:t>
            </a:r>
            <a:r>
              <a:rPr lang="en-US" sz="2000" dirty="0"/>
              <a:t>, 9 Mar. 2020, docs.microsoft.com/en-us/azure/security/fundamentals/data-encryption-best-practices. Accessed 12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"Evaluating Digital Sources." </a:t>
            </a:r>
            <a:r>
              <a:rPr lang="en-US" sz="2000" i="1" dirty="0"/>
              <a:t>Purdue Online Writing Lab</a:t>
            </a:r>
            <a:r>
              <a:rPr lang="en-US" sz="2000" dirty="0"/>
              <a:t>, owl.purdue.edu/owl/research_and_citation/conducting_research/evaluating_sources_of_information/evaluating_digital_sources.html. Accessed 16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42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185752" cy="720000"/>
          </a:xfrm>
        </p:spPr>
        <p:txBody>
          <a:bodyPr/>
          <a:lstStyle/>
          <a:p>
            <a:r>
              <a:rPr lang="en-US" dirty="0"/>
              <a:t>Cybersecurity &amp; Journalism, why?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journalists have been the targets of assault, both physical and digital.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Hackers have managed to destroy </a:t>
            </a:r>
            <a:r>
              <a:rPr lang="en-US" dirty="0" smtClean="0"/>
              <a:t>journalists’ </a:t>
            </a:r>
            <a:r>
              <a:rPr lang="en-US" dirty="0"/>
              <a:t>data or evidence.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Journalists have had their personal information stolen and leaked.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journalists have faced life-threatening situations.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"How Cybersecurity Makes Journalism Safer." </a:t>
            </a:r>
            <a:r>
              <a:rPr lang="en-US" sz="2000" i="1" dirty="0"/>
              <a:t>Infoguard Cyber Security</a:t>
            </a:r>
            <a:r>
              <a:rPr lang="en-US" sz="2000" dirty="0"/>
              <a:t>, 25 Sept. 2020, www.infoguardsecurity.com/how-cybersecurity-makes-journalism-safer/. Accessed 11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Newman, Lily H. "How to Sweep For Bugs and Hidden Cameras." </a:t>
            </a:r>
            <a:r>
              <a:rPr lang="en-US" sz="2000" i="1" dirty="0"/>
              <a:t>Wired</a:t>
            </a:r>
            <a:r>
              <a:rPr lang="en-US" sz="2000" dirty="0"/>
              <a:t>, 9 Dec. 2017, www.wired.com/story/how-to-sweep-for-bugs/. Accessed 16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"Researching with Wikipedia." </a:t>
            </a:r>
            <a:r>
              <a:rPr lang="en-US" sz="2000" i="1" dirty="0"/>
              <a:t>Wikipedia</a:t>
            </a:r>
            <a:r>
              <a:rPr lang="en-US" sz="2000" dirty="0"/>
              <a:t>, en.wikipedia.org/wiki/Wikipedia:Researching_with_Wikipedia. Accessed 16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91976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Doxing – Definition and Explanation." </a:t>
            </a:r>
            <a:r>
              <a:rPr lang="en-US" sz="2000" i="1" dirty="0"/>
              <a:t>Kaspersky</a:t>
            </a:r>
            <a:r>
              <a:rPr lang="en-US" sz="2000" dirty="0"/>
              <a:t>, www.kaspersky.com/resource-center/definitions/what-is-doxing. Accessed 16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"Verification Tools." </a:t>
            </a:r>
            <a:r>
              <a:rPr lang="en-US" sz="2000" i="1" dirty="0"/>
              <a:t>DataJournalism.com</a:t>
            </a:r>
            <a:r>
              <a:rPr lang="en-US" sz="2000" dirty="0"/>
              <a:t>, datajournalism.com/read/handbook/verification-1/verification-tools/10-verification-tools. Accessed 17 Mar.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9048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Cybersecurity &amp; Journalism, why?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Proper security helps protect a journalist’s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is kept secure if a device needs to be turned over to authorities.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Communications are kept secure from potential eavesdroppers using </a:t>
            </a:r>
            <a:r>
              <a:rPr lang="en-US"/>
              <a:t>some form of </a:t>
            </a:r>
            <a:r>
              <a:rPr lang="en-US" dirty="0"/>
              <a:t>surveillance.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766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Ask Yourself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17126"/>
            <a:ext cx="8960526" cy="434626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my Internet connection private?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I store confidential information on USB drives?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I exchanged personal information through email?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I received </a:t>
            </a:r>
            <a:r>
              <a:rPr lang="en-US" dirty="0" smtClean="0"/>
              <a:t>suspicious-looking </a:t>
            </a:r>
            <a:r>
              <a:rPr lang="en-US" dirty="0"/>
              <a:t>emails from unknown sources?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I work remotely using public Wi-Fi or cellular data?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all things to think about when it comes to cybersecurity and journalism.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6148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9650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Communications and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A large chat bubble.">
            <a:extLst>
              <a:ext uri="{FF2B5EF4-FFF2-40B4-BE49-F238E27FC236}">
                <a16:creationId xmlns:a16="http://schemas.microsoft.com/office/drawing/2014/main" id="{BAC7772E-DB1A-4E9B-A9CB-5AC101338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59100" y="1485900"/>
            <a:ext cx="41148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4D0F8-CD45-4F88-B2CF-C668E48C4B25}"/>
              </a:ext>
            </a:extLst>
          </p:cNvPr>
          <p:cNvSpPr txBox="1"/>
          <p:nvPr/>
        </p:nvSpPr>
        <p:spPr>
          <a:xfrm>
            <a:off x="2959100" y="56007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technofaq.org/posts/2021/01/top-6-reasons-why-every-business-needs-live-chat-software-in-2021/"/>
              </a:rPr>
              <a:t>This Photo</a:t>
            </a:r>
            <a:r>
              <a:rPr lang="en-CA" sz="900" dirty="0"/>
              <a:t> </a:t>
            </a:r>
            <a:r>
              <a:rPr lang="en-CA" sz="900" dirty="0">
                <a:solidFill>
                  <a:schemeClr val="accent1"/>
                </a:solidFill>
              </a:rPr>
              <a:t>by Unknown Author is licensed under </a:t>
            </a:r>
            <a:r>
              <a:rPr lang="en-CA" sz="900" dirty="0">
                <a:hlinkClick r:id="rId5" tooltip="https://creativecommons.org/licenses/by-nc-sa/3.0/"/>
              </a:rPr>
              <a:t>CC BY-SA-NC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5870073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D1CB50-C155-40A8-A487-2D6AE3277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741DD-9EDF-484E-A991-D9FCB67B8B9E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c4644cf9-6f3e-4166-a787-04f8c0d0bcf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29077</TotalTime>
  <Words>2550</Words>
  <Application>Microsoft Office PowerPoint</Application>
  <PresentationFormat>Widescreen</PresentationFormat>
  <Paragraphs>280</Paragraphs>
  <Slides>51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Courier New</vt:lpstr>
      <vt:lpstr>Verdana</vt:lpstr>
      <vt:lpstr>Wingdings</vt:lpstr>
      <vt:lpstr>1_Office Theme</vt:lpstr>
      <vt:lpstr>Cybersecurity and Journalism</vt:lpstr>
      <vt:lpstr>Learning Outcomes for this Module</vt:lpstr>
      <vt:lpstr>Introduction</vt:lpstr>
      <vt:lpstr>Journalism &amp; Cybersecurity</vt:lpstr>
      <vt:lpstr>Cybersecurity &amp; Journalism, why? - 1</vt:lpstr>
      <vt:lpstr>Cybersecurity &amp; Journalism, why? - 2</vt:lpstr>
      <vt:lpstr>Ask Yourself</vt:lpstr>
      <vt:lpstr>Communications</vt:lpstr>
      <vt:lpstr>Communications and Security</vt:lpstr>
      <vt:lpstr>Communicating Online</vt:lpstr>
      <vt:lpstr>Data At Rest, In Transit, and In Use - 1</vt:lpstr>
      <vt:lpstr>Data At Rest, In Transit, and In Use - 2</vt:lpstr>
      <vt:lpstr>Communicating In-Person and Working Remotely</vt:lpstr>
      <vt:lpstr>Communicating In-Person and Working Remotely (cont.)</vt:lpstr>
      <vt:lpstr>Working as a Team</vt:lpstr>
      <vt:lpstr>Online Presence and Reactions</vt:lpstr>
      <vt:lpstr>Evaluating Online Sources</vt:lpstr>
      <vt:lpstr>Evaluating Online Resources</vt:lpstr>
      <vt:lpstr>Domain Extensions (1 of 3)</vt:lpstr>
      <vt:lpstr>Domain Extensions (2 of 3)</vt:lpstr>
      <vt:lpstr>Domain Extensions (3 of 3)</vt:lpstr>
      <vt:lpstr>Clickbait Sources</vt:lpstr>
      <vt:lpstr>Personal Websites</vt:lpstr>
      <vt:lpstr>News Articles and Databases</vt:lpstr>
      <vt:lpstr>Wikipedia</vt:lpstr>
      <vt:lpstr>Verifying Online</vt:lpstr>
      <vt:lpstr>Verifying Online (continued)</vt:lpstr>
      <vt:lpstr>Protecting Your Data</vt:lpstr>
      <vt:lpstr>VPN</vt:lpstr>
      <vt:lpstr>VPN (continued)</vt:lpstr>
      <vt:lpstr>Data Storage and Encryption (1 of 2)</vt:lpstr>
      <vt:lpstr>Data Storage and Encryption (2 of 2)</vt:lpstr>
      <vt:lpstr>Encrypting Emails</vt:lpstr>
      <vt:lpstr>Encrypting Emails with S/MIME – 1/3</vt:lpstr>
      <vt:lpstr>Encrypting Emails with S/MIME – 2/3</vt:lpstr>
      <vt:lpstr>Encrypting Emails with S/MIME – 3/3</vt:lpstr>
      <vt:lpstr>Using IoT Devices</vt:lpstr>
      <vt:lpstr>Using IoT Devices (continued)</vt:lpstr>
      <vt:lpstr>Best Practices</vt:lpstr>
      <vt:lpstr>Protect Yourself</vt:lpstr>
      <vt:lpstr>Protect Yourself (continued)</vt:lpstr>
      <vt:lpstr>Keeping Your Sources Safe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Manager>Lucas Robinson</Manager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</dc:title>
  <dc:subject/>
  <dc:creator>Brian Dunda</dc:creator>
  <cp:keywords>journalism, cybersecurity, module, training</cp:keywords>
  <cp:lastModifiedBy>Smillie, David</cp:lastModifiedBy>
  <cp:revision>420</cp:revision>
  <dcterms:created xsi:type="dcterms:W3CDTF">2020-10-21T19:20:52Z</dcterms:created>
  <dcterms:modified xsi:type="dcterms:W3CDTF">2021-03-24T12:43:53Z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