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305" r:id="rId5"/>
    <p:sldId id="315" r:id="rId6"/>
    <p:sldId id="317" r:id="rId7"/>
    <p:sldId id="717" r:id="rId8"/>
    <p:sldId id="713" r:id="rId9"/>
    <p:sldId id="643" r:id="rId10"/>
    <p:sldId id="656" r:id="rId11"/>
    <p:sldId id="420" r:id="rId12"/>
    <p:sldId id="673" r:id="rId13"/>
    <p:sldId id="674" r:id="rId14"/>
    <p:sldId id="579" r:id="rId15"/>
    <p:sldId id="534" r:id="rId16"/>
    <p:sldId id="686" r:id="rId17"/>
    <p:sldId id="566" r:id="rId18"/>
    <p:sldId id="660" r:id="rId19"/>
    <p:sldId id="701" r:id="rId20"/>
    <p:sldId id="702" r:id="rId21"/>
    <p:sldId id="703" r:id="rId22"/>
    <p:sldId id="704" r:id="rId23"/>
    <p:sldId id="705" r:id="rId24"/>
    <p:sldId id="658" r:id="rId25"/>
    <p:sldId id="659" r:id="rId26"/>
    <p:sldId id="687" r:id="rId27"/>
    <p:sldId id="688" r:id="rId28"/>
    <p:sldId id="689" r:id="rId29"/>
    <p:sldId id="690" r:id="rId30"/>
    <p:sldId id="691" r:id="rId31"/>
    <p:sldId id="664" r:id="rId32"/>
    <p:sldId id="663" r:id="rId33"/>
    <p:sldId id="671" r:id="rId34"/>
    <p:sldId id="642" r:id="rId35"/>
    <p:sldId id="712" r:id="rId36"/>
    <p:sldId id="441" r:id="rId37"/>
    <p:sldId id="641" r:id="rId38"/>
    <p:sldId id="709" r:id="rId39"/>
    <p:sldId id="710" r:id="rId40"/>
    <p:sldId id="71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97440" autoAdjust="0"/>
  </p:normalViewPr>
  <p:slideViewPr>
    <p:cSldViewPr snapToGrid="0">
      <p:cViewPr varScale="1">
        <p:scale>
          <a:sx n="116" d="100"/>
          <a:sy n="116" d="100"/>
        </p:scale>
        <p:origin x="3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0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9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7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25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64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90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2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30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79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5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86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59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47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9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1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6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5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9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1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can-journalism-graduates-get-jobs-3457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crl.ala.org/techconnect/post/cybersecurity-usability-online-privacy-and-digital-surveillance/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316354"/>
            <a:ext cx="9629840" cy="1635358"/>
          </a:xfrm>
        </p:spPr>
        <p:txBody>
          <a:bodyPr/>
          <a:lstStyle/>
          <a:p>
            <a:r>
              <a:rPr lang="en-US" dirty="0"/>
              <a:t>Cybersecurity Threats and Journalism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 dirty="0"/>
              <a:t>Identify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303045"/>
            <a:ext cx="8710984" cy="425190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at the source of the email or text message.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two emails look similar: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donotreply@mohawkcollege.ca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donotreply@mohawkcollege.ca.scm.com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the first email would be from Mohawk College, while the other is from scm.com.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Phishing module</a:t>
            </a:r>
            <a:r>
              <a:rPr lang="en-US" dirty="0"/>
              <a:t> for more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826424-90F5-4D22-9764-637E89CF57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Engineering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928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a technique used to manipulate people into giving up information or access through human error.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can be done on a computer through means such as phishing or off a computer with methods such as spam phone calls.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Criminals will often claim to be someone who should have access, without being checked for proper authorization.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5BFC9-0DBF-4D5B-A861-817DED9A7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85717" y="576274"/>
            <a:ext cx="2091983" cy="5075227"/>
          </a:xfrm>
        </p:spPr>
        <p:txBody>
          <a:bodyPr/>
          <a:lstStyle/>
          <a:p>
            <a:r>
              <a:rPr lang="en-US" dirty="0"/>
              <a:t>Criminals mainly use Social Engineering to gain access to sensitive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6966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91387-8830-4F54-9833-5DD24680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sz="33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 of Social Engineering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40102"/>
            <a:ext cx="9093691" cy="48629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emails from companies saying there is an issue with your account and asking you to log in and fix it.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Phone calls reporting a virus on your computer, asking for information about your devices.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Messages from alleged contests claiming you have won a prize and need to provide personal information to claim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9878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7" y="576274"/>
            <a:ext cx="9000000" cy="720000"/>
          </a:xfrm>
        </p:spPr>
        <p:txBody>
          <a:bodyPr/>
          <a:lstStyle/>
          <a:p>
            <a:r>
              <a:rPr lang="en-US" dirty="0"/>
              <a:t>Sources and Scams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303045"/>
            <a:ext cx="8710984" cy="425190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Imagine you receive an anonymous tip regarding a publication you are writing.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tip claims to have additional information for you on a provided USB flash drive.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were to insert this unknown flash drive into your device, you could cause great harm to your system and your network!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connect a suspicious drive to your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F5010-C7AA-43E4-81F5-7ADEED6E7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The USB drive could have malware like spyware or ransomware. It could do things such as steal your personal data or even wipe your system clean.</a:t>
            </a:r>
          </a:p>
        </p:txBody>
      </p:sp>
    </p:spTree>
    <p:extLst>
      <p:ext uri="{BB962C8B-B14F-4D97-AF65-F5344CB8AC3E}">
        <p14:creationId xmlns:p14="http://schemas.microsoft.com/office/powerpoint/2010/main" val="323015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6FA2FF-E648-43DB-B172-61BCDA20E4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Spyware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19889"/>
            <a:ext cx="892335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Spyware is a type of Malware that can infect both computers and mobile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designed to get on a victim’s computer and run secretly in the background.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Spyware gathers information about an individual to be sent to the attacker.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the information gathered can be used for purposes such as identity theft and financial loss.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78EC-EE0D-441F-B7B4-3D234C6601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See our </a:t>
            </a:r>
            <a:r>
              <a:rPr lang="en-US" b="1" dirty="0"/>
              <a:t>Spyware module </a:t>
            </a:r>
            <a:r>
              <a:rPr lang="en-US" dirty="0"/>
              <a:t>for additional information and how to remove spyware.</a:t>
            </a:r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Spyware and Journalism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Spyware can compromise the integrity of information by allowing it to leak to unauthorized individuals.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information for yourself and your sources could potentially be stolen.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could include names, addresses, and contact information, which could put you or others at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6079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Doxing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55866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term derived from slang. It means “dropping documents.”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an act that involves identifying personal information of someone else and revealing it publicly without a victim’s consent.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Journalists have been frequent targets of doxing, along with celebrities and politicians.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0737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Doxing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060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main purpose of doxing is to violate someone’s privacy.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often includes: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person’s real name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home or work address.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Phone numbers.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account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Government issued ID numbers such as a SIN.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45918-7749-4D7F-AC71-71295B75BE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These are not the only examples of personal information that could be publicly leaked.</a:t>
            </a:r>
          </a:p>
        </p:txBody>
      </p:sp>
    </p:spTree>
    <p:extLst>
      <p:ext uri="{BB962C8B-B14F-4D97-AF65-F5344CB8AC3E}">
        <p14:creationId xmlns:p14="http://schemas.microsoft.com/office/powerpoint/2010/main" val="111848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Staying Safe from Doxing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55866"/>
            <a:ext cx="914399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VPN to mask your IP address, even at home.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strong passwords for all your accounts and enable two-factor authentication.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examples and information on strong passwords, see our </a:t>
            </a:r>
            <a:r>
              <a:rPr lang="en-US" b="1" dirty="0"/>
              <a:t>Passwords module</a:t>
            </a:r>
            <a:r>
              <a:rPr lang="en-US" dirty="0"/>
              <a:t>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phishing and social engineering.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Phishing module </a:t>
            </a:r>
            <a:r>
              <a:rPr lang="en-US" dirty="0"/>
              <a:t>and </a:t>
            </a:r>
            <a:r>
              <a:rPr lang="en-US" b="1" dirty="0"/>
              <a:t>Social Media Threats module</a:t>
            </a:r>
            <a:r>
              <a:rPr lang="en-US" dirty="0"/>
              <a:t> for more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09626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Staying Safe from Doxing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55866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using different usernames across different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the same name makes it easier to identify the websites you frequent.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Adjust your privacy and security settings on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Improve Social Media Security module </a:t>
            </a:r>
            <a:r>
              <a:rPr lang="en-US" dirty="0"/>
              <a:t>for more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2541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3051"/>
            <a:ext cx="9000000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what phishing and social engineering 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 what spyware is.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doxing is and tips to avoid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understanding of listening and recording devices, and tips to locate and stop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what geotagging is.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Why you need to secure yourself when working remotely.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Check Yourself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web search engine like Google or Bing to look up your own name.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doing a reverse image search of pictures featuring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much information comes up?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Is there any information you see that you would rather keep private?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4036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Geotagging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Geotagging is a feature that adds geographical location information to data such as pictures, videos, and even messages.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example, if you post a picture on Facebook, you have the option to tag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built-in GPS on devices such as smartphones is what allows for data to be geotagged.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0189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Geotagging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Location data can range from a general area to specific addresses. This could potentially reveal the home address of a journalist or their source.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check the metadata of digital </a:t>
            </a:r>
            <a:br>
              <a:rPr lang="en-US" dirty="0"/>
            </a:br>
            <a:r>
              <a:rPr lang="en-US" dirty="0"/>
              <a:t>photos, as sometimes they may contain GPS </a:t>
            </a:r>
            <a:br>
              <a:rPr lang="en-US" dirty="0"/>
            </a:br>
            <a:r>
              <a:rPr lang="en-US" dirty="0"/>
              <a:t>location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highly encouraged to disable geotagging features to better increase your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80428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dirty="0"/>
              <a:t>Hidden Listening/Recording Devices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064F-F7A7-4D56-AC21-C919D34BD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6372"/>
            <a:ext cx="8710984" cy="420525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threats in physical spaces exist. These can be potentially setup in your home, hotel room, air B&amp;B, office, and more.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Possible threats could include hidden objects such as cameras, microphones, and other tools.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able to scan an area for such eavesdropping devices can affect how safe one may feel.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8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Sweeping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064F-F7A7-4D56-AC21-C919D34BD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6372"/>
            <a:ext cx="8710984" cy="420525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Carefully look around your surroundings.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it is an area that you are familiar with check if anything is new or out of place.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Monitor your wireless network to see if there are any unknown devices connected to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outlets and follow wires to determine if anything is being sourced for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1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801099" cy="1001980"/>
          </a:xfrm>
        </p:spPr>
        <p:txBody>
          <a:bodyPr/>
          <a:lstStyle/>
          <a:p>
            <a:r>
              <a:rPr lang="en-US" dirty="0"/>
              <a:t>Bug Sweeping – RF Devices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064F-F7A7-4D56-AC21-C919D34BD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6372"/>
            <a:ext cx="8710984" cy="420525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Turn off all your wireless devices, including your wireless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RF (radiofrequency) detector to scan for transmitters.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Cheaper models can be purchased from retailers like Amazon.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More expensive models can detect a higher range of frequencies.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19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Bug Sweeping – RF Devices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064F-F7A7-4D56-AC21-C919D34BD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6372"/>
            <a:ext cx="8710984" cy="420525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sweep a room by slowly moving the device around a room.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Signals vary depending how close you are to an object that is broadcasting a RF signal.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White noise machines can help act as an audio jammer to recording bugs.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get white noise apps for your smartphone to accomplish this as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89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56649" cy="1001980"/>
          </a:xfrm>
        </p:spPr>
        <p:txBody>
          <a:bodyPr/>
          <a:lstStyle/>
          <a:p>
            <a:r>
              <a:rPr lang="en-US" dirty="0"/>
              <a:t>Bug Sweeping – NV Camera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064F-F7A7-4D56-AC21-C919D34BD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6372"/>
            <a:ext cx="8710984" cy="420525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Night-vision cameras can be swept for using an infrared scanner.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Android and iOS devices have apps that can use your smartphone’s flash to scan for camera lenses in a room.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only tips, and we cannot guarantee that these will completely identify all eavesdropping devices should you be in a situation involving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68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Public Hotspots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Public Wi-Fi is a completely unsecured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Connecting to a public hotspot makes your device visible to any other device on the same network.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can introduce a variety of security risks.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enter any confidential information while on a public network. Another device on the same network could potentially intercept the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39274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Public Hotspots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need to connect to a public hotspot, use a VPN (Virtual Private Network). This will secure your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using a public hotspot without a VPN, avoid entering any confidential or financial information if possible.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for the lock when connecting to a network to verify that it is a secured connection. Avoid unlocked networks.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2447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526062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phishing attempts through email, text, and phone calls.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social engineering attempts by limiting the amount of personal information you give.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Periodically scan your computer with an antivirus to find and remove spyware.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Focus on protecting your identity online by using various usernames across different platforms.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57078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geotagging to prevent anything you upload from sharing location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Recording and listening devices are actual threats to journalists, but there are methods to deal with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Secure your devices when you are working remotely away from the office or home.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59679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".ca Domains." </a:t>
            </a:r>
            <a:r>
              <a:rPr lang="en-US" sz="2000" i="1" dirty="0"/>
              <a:t>Canadian Internet Registration Authority</a:t>
            </a:r>
            <a:r>
              <a:rPr lang="en-US" sz="2000" dirty="0"/>
              <a:t>, www.cira.ca/ca-domains. Accessed 16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Arntz, Pieter. "Cybersecurity for journalists: How to defeat threat actors and defend freedom of the press ." </a:t>
            </a:r>
            <a:r>
              <a:rPr lang="en-US" sz="2000" i="1" dirty="0"/>
              <a:t>Malwarebytes Labs</a:t>
            </a:r>
            <a:r>
              <a:rPr lang="en-US" sz="2000" dirty="0"/>
              <a:t>, 10 Jan. 2020, blog.malwarebytes.com/how-tos-2/2019/11/cybersecurity-for-journalists-how-to-defeat-threat-actors-and-defend-freedom-of-the-press/. Accessed 11 Mar.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690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Baldwin, M., et al. "Azure data security and encryption best practices." </a:t>
            </a:r>
            <a:r>
              <a:rPr lang="en-US" sz="2000" i="1" dirty="0"/>
              <a:t>Microsoft Docs</a:t>
            </a:r>
            <a:r>
              <a:rPr lang="en-US" sz="2000" dirty="0"/>
              <a:t>, 9 Mar. 2020, docs.microsoft.com/en-us/azure/security/fundamentals/data-encryption-best-practices. Accessed 12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"Evaluating Digital Sources." </a:t>
            </a:r>
            <a:r>
              <a:rPr lang="en-US" sz="2000" i="1" dirty="0"/>
              <a:t>Purdue Online Writing Lab</a:t>
            </a:r>
            <a:r>
              <a:rPr lang="en-US" sz="2000" dirty="0"/>
              <a:t>, owl.purdue.edu/owl/research_and_citation/conducting_research/evaluating_sources_of_information/evaluating_digital_sources.html. Accessed 16 Mar.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427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"How Cybersecurity Makes Journalism Safer." </a:t>
            </a:r>
            <a:r>
              <a:rPr lang="en-US" sz="2000" i="1" dirty="0"/>
              <a:t>Infoguard Cyber Security</a:t>
            </a:r>
            <a:r>
              <a:rPr lang="en-US" sz="2000" dirty="0"/>
              <a:t>, 25 Sept. 2020, www.infoguardsecurity.com/how-cybersecurity-makes-journalism-safer/. Accessed 11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Newman, Lily H. "How to Sweep For Bugs and Hidden Cameras." </a:t>
            </a:r>
            <a:r>
              <a:rPr lang="en-US" sz="2000" i="1" dirty="0"/>
              <a:t>Wired</a:t>
            </a:r>
            <a:r>
              <a:rPr lang="en-US" sz="2000" dirty="0"/>
              <a:t>, 9 Dec. 2017, www.wired.com/story/how-to-sweep-for-bugs/. Accessed 16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"Researching with Wikipedia." </a:t>
            </a:r>
            <a:r>
              <a:rPr lang="en-US" sz="2000" i="1" dirty="0"/>
              <a:t>Wikipedia</a:t>
            </a:r>
            <a:r>
              <a:rPr lang="en-US" sz="2000" dirty="0"/>
              <a:t>, en.wikipedia.org/wiki/Wikipedia:Researching_with_Wikipedia. Accessed 16 Mar.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91976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Doxing – Definition and Explanation." </a:t>
            </a:r>
            <a:r>
              <a:rPr lang="en-US" sz="2000" i="1" dirty="0"/>
              <a:t>Kaspersky</a:t>
            </a:r>
            <a:r>
              <a:rPr lang="en-US" sz="2000" dirty="0"/>
              <a:t>, www.kaspersky.com/resource-center/definitions/what-is-doxing. Accessed 16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"Verification Tools." </a:t>
            </a:r>
            <a:r>
              <a:rPr lang="en-US" sz="2000" i="1" dirty="0"/>
              <a:t>DataJournalism.com</a:t>
            </a:r>
            <a:r>
              <a:rPr lang="en-US" sz="2000" dirty="0"/>
              <a:t>, datajournalism.com/read/handbook/verification-1/verification-tools/10-verification-tools. Accessed 17 Mar.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9048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185752" cy="720000"/>
          </a:xfrm>
        </p:spPr>
        <p:txBody>
          <a:bodyPr/>
          <a:lstStyle/>
          <a:p>
            <a:r>
              <a:rPr lang="en-US" dirty="0"/>
              <a:t>Journalism &amp; Cybersecurity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6" name="Picture 5" descr="A cartoon of a member of the press.">
            <a:extLst>
              <a:ext uri="{FF2B5EF4-FFF2-40B4-BE49-F238E27FC236}">
                <a16:creationId xmlns:a16="http://schemas.microsoft.com/office/drawing/2014/main" id="{6139F1F4-47BD-4862-BFE7-223B362B9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04468" y="1783646"/>
            <a:ext cx="2707132" cy="3290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4804D-6A26-4DAD-87DF-0DAACD74E691}"/>
              </a:ext>
            </a:extLst>
          </p:cNvPr>
          <p:cNvSpPr txBox="1"/>
          <p:nvPr/>
        </p:nvSpPr>
        <p:spPr>
          <a:xfrm>
            <a:off x="1204468" y="5084108"/>
            <a:ext cx="27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theconversation.com/can-journalism-graduates-get-jobs-3457"/>
              </a:rPr>
              <a:t>This Photo</a:t>
            </a:r>
            <a:r>
              <a:rPr lang="en-CA" sz="900" dirty="0"/>
              <a:t> </a:t>
            </a:r>
            <a:r>
              <a:rPr lang="en-CA" sz="900" dirty="0">
                <a:solidFill>
                  <a:schemeClr val="accent1"/>
                </a:solidFill>
              </a:rPr>
              <a:t>by Unknown Author is licensed under </a:t>
            </a:r>
            <a:r>
              <a:rPr lang="en-CA" sz="900" dirty="0">
                <a:hlinkClick r:id="rId4" tooltip="https://creativecommons.org/licenses/by-nd/3.0/"/>
              </a:rPr>
              <a:t>CC BY-ND</a:t>
            </a:r>
            <a:endParaRPr lang="en-CA" sz="900" dirty="0"/>
          </a:p>
        </p:txBody>
      </p:sp>
      <p:pic>
        <p:nvPicPr>
          <p:cNvPr id="9" name="Picture 8" descr="A three dimensional figure in a virtual world surrounded by binary.">
            <a:extLst>
              <a:ext uri="{FF2B5EF4-FFF2-40B4-BE49-F238E27FC236}">
                <a16:creationId xmlns:a16="http://schemas.microsoft.com/office/drawing/2014/main" id="{9A9E0D3D-5C88-40B7-859F-33745842A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527549" y="1773891"/>
            <a:ext cx="4413623" cy="3310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63DDC6-B114-466B-B012-953EFD751169}"/>
              </a:ext>
            </a:extLst>
          </p:cNvPr>
          <p:cNvSpPr txBox="1"/>
          <p:nvPr/>
        </p:nvSpPr>
        <p:spPr>
          <a:xfrm>
            <a:off x="4813300" y="5153358"/>
            <a:ext cx="393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rgbClr val="FF9933"/>
                </a:solidFill>
                <a:hlinkClick r:id="rId6" tooltip="https://acrl.ala.org/techconnect/post/cybersecurity-usability-online-privacy-and-digital-surveillanc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</a:t>
            </a:r>
            <a:r>
              <a:rPr lang="en-CA" sz="900" dirty="0">
                <a:solidFill>
                  <a:schemeClr val="accent3"/>
                </a:solidFill>
                <a:hlinkClick r:id="rId6" tooltip="https://acrl.ala.org/techconnect/post/cybersecurity-usability-online-privacy-and-digital-surveillanc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Photo</a:t>
            </a:r>
            <a:r>
              <a:rPr lang="en-CA" sz="900" dirty="0">
                <a:solidFill>
                  <a:schemeClr val="accent1"/>
                </a:solidFill>
              </a:rPr>
              <a:t> by Unknown Author is licensed under </a:t>
            </a:r>
            <a:r>
              <a:rPr lang="en-CA" sz="900" dirty="0">
                <a:hlinkClick r:id="rId7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47301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185752" cy="720000"/>
          </a:xfrm>
        </p:spPr>
        <p:txBody>
          <a:bodyPr/>
          <a:lstStyle/>
          <a:p>
            <a:r>
              <a:rPr lang="en-US" dirty="0"/>
              <a:t>Cybersecurity &amp; Journalism, why?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journalists have been the targets of assault, both physical and digital.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Hackers have managed to destroy </a:t>
            </a:r>
            <a:r>
              <a:rPr lang="en-US" dirty="0" smtClean="0"/>
              <a:t>journalists’ </a:t>
            </a:r>
            <a:r>
              <a:rPr lang="en-US" dirty="0"/>
              <a:t>data or evidence.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Journalists have had their personal information stolen and leaked.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journalists have faced life-threatening situations.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21848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Cybersecurity &amp; Journalism, why?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Proper security helps protect a journalist’s sources.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is kept secure if a device needs to be turned over to authorities.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Communications are kept secure from potential eavesdroppers using some form of surveillance.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766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Possible Threats</a:t>
            </a:r>
          </a:p>
        </p:txBody>
      </p:sp>
    </p:spTree>
    <p:extLst>
      <p:ext uri="{BB962C8B-B14F-4D97-AF65-F5344CB8AC3E}">
        <p14:creationId xmlns:p14="http://schemas.microsoft.com/office/powerpoint/2010/main" val="125449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064F-F7A7-4D56-AC21-C919D34BD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6372"/>
            <a:ext cx="8710984" cy="420525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Phishing is a type of cyber attack which involves contacting someone through email, phone, websites, or text message.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victim is then asked to click or do something that the attacker wants, such as: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Clicking a link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Opening a document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Sending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 dirty="0"/>
              <a:t>Personal Account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303045"/>
            <a:ext cx="8710984" cy="425190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you get a phishing email there are a few things it could be after: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Money or financial information.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information.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Account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are often widespread attacks after smaller amounts of money or passwords.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31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5" ma:contentTypeDescription="Create a new document." ma:contentTypeScope="" ma:versionID="c183259e96b93bb55ec65c00dc4710db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5407611dcce839ce7dfff2551250fc5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E741DD-9EDF-484E-A991-D9FCB67B8B9E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c4644cf9-6f3e-4166-a787-04f8c0d0bcf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5E99EA-F410-44EC-A8F5-C6D2E3B15BD5}"/>
</file>

<file path=customXml/itemProps3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29080</TotalTime>
  <Words>1937</Words>
  <Application>Microsoft Office PowerPoint</Application>
  <PresentationFormat>Widescreen</PresentationFormat>
  <Paragraphs>216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Courier New</vt:lpstr>
      <vt:lpstr>Verdana</vt:lpstr>
      <vt:lpstr>Wingdings</vt:lpstr>
      <vt:lpstr>1_Office Theme</vt:lpstr>
      <vt:lpstr>Cybersecurity Threats and Journalism</vt:lpstr>
      <vt:lpstr>Learning Outcomes for this Module</vt:lpstr>
      <vt:lpstr>Introduction</vt:lpstr>
      <vt:lpstr>Journalism &amp; Cybersecurity</vt:lpstr>
      <vt:lpstr>Cybersecurity &amp; Journalism, why? - 1</vt:lpstr>
      <vt:lpstr>Cybersecurity &amp; Journalism, why? - 2</vt:lpstr>
      <vt:lpstr>Possible Threats</vt:lpstr>
      <vt:lpstr>Phishing</vt:lpstr>
      <vt:lpstr>Personal Account Phishing</vt:lpstr>
      <vt:lpstr>Identify Phishing</vt:lpstr>
      <vt:lpstr>Social Engineering</vt:lpstr>
      <vt:lpstr>Examples of Social Engineering</vt:lpstr>
      <vt:lpstr>Sources and Scams</vt:lpstr>
      <vt:lpstr>Spyware</vt:lpstr>
      <vt:lpstr>Spyware and Journalism</vt:lpstr>
      <vt:lpstr>Doxing</vt:lpstr>
      <vt:lpstr>Doxing (continued)</vt:lpstr>
      <vt:lpstr>Staying Safe from Doxing</vt:lpstr>
      <vt:lpstr>Staying Safe from Doxing (continued)</vt:lpstr>
      <vt:lpstr>Check Yourself Online</vt:lpstr>
      <vt:lpstr>Geotagging</vt:lpstr>
      <vt:lpstr>Geotagging (continued)</vt:lpstr>
      <vt:lpstr>Hidden Listening/Recording Devices</vt:lpstr>
      <vt:lpstr>Bug Sweeping</vt:lpstr>
      <vt:lpstr>Bug Sweeping – RF Devices (1 of 2)</vt:lpstr>
      <vt:lpstr>Bug Sweeping – RF Devices (2 of 2)</vt:lpstr>
      <vt:lpstr>Bug Sweeping – NV Camera</vt:lpstr>
      <vt:lpstr>Public Hotspots</vt:lpstr>
      <vt:lpstr>Public Hotspots (continued)</vt:lpstr>
      <vt:lpstr>Conclusions</vt:lpstr>
      <vt:lpstr>In Conclusion</vt:lpstr>
      <vt:lpstr>In Conclusion (continued)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Manager>Lucas Robinson</Manager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</dc:title>
  <dc:subject/>
  <dc:creator>Brian Dunda</dc:creator>
  <cp:keywords>journalism, cybersecurity, module, training</cp:keywords>
  <cp:lastModifiedBy>Smillie, David</cp:lastModifiedBy>
  <cp:revision>407</cp:revision>
  <dcterms:created xsi:type="dcterms:W3CDTF">2020-10-21T19:20:52Z</dcterms:created>
  <dcterms:modified xsi:type="dcterms:W3CDTF">2021-03-24T12:31:48Z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