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9"/>
  </p:notesMasterIdLst>
  <p:sldIdLst>
    <p:sldId id="305" r:id="rId5"/>
    <p:sldId id="315" r:id="rId6"/>
    <p:sldId id="714" r:id="rId7"/>
    <p:sldId id="317" r:id="rId8"/>
    <p:sldId id="667" r:id="rId9"/>
    <p:sldId id="671" r:id="rId10"/>
    <p:sldId id="710" r:id="rId11"/>
    <p:sldId id="676" r:id="rId12"/>
    <p:sldId id="677" r:id="rId13"/>
    <p:sldId id="678" r:id="rId14"/>
    <p:sldId id="679" r:id="rId15"/>
    <p:sldId id="680" r:id="rId16"/>
    <p:sldId id="602" r:id="rId17"/>
    <p:sldId id="668" r:id="rId18"/>
    <p:sldId id="670" r:id="rId19"/>
    <p:sldId id="672" r:id="rId20"/>
    <p:sldId id="673" r:id="rId21"/>
    <p:sldId id="674" r:id="rId22"/>
    <p:sldId id="675" r:id="rId23"/>
    <p:sldId id="706" r:id="rId24"/>
    <p:sldId id="708" r:id="rId25"/>
    <p:sldId id="711" r:id="rId26"/>
    <p:sldId id="712" r:id="rId27"/>
    <p:sldId id="713" r:id="rId28"/>
    <p:sldId id="721" r:id="rId29"/>
    <p:sldId id="682" r:id="rId30"/>
    <p:sldId id="720" r:id="rId31"/>
    <p:sldId id="681" r:id="rId32"/>
    <p:sldId id="718" r:id="rId33"/>
    <p:sldId id="683" r:id="rId34"/>
    <p:sldId id="684" r:id="rId35"/>
    <p:sldId id="685" r:id="rId36"/>
    <p:sldId id="686" r:id="rId37"/>
    <p:sldId id="691" r:id="rId38"/>
    <p:sldId id="692" r:id="rId39"/>
    <p:sldId id="687" r:id="rId40"/>
    <p:sldId id="719" r:id="rId41"/>
    <p:sldId id="688" r:id="rId42"/>
    <p:sldId id="689" r:id="rId43"/>
    <p:sldId id="690" r:id="rId44"/>
    <p:sldId id="709" r:id="rId45"/>
    <p:sldId id="607" r:id="rId46"/>
    <p:sldId id="694" r:id="rId47"/>
    <p:sldId id="580" r:id="rId48"/>
    <p:sldId id="581" r:id="rId49"/>
    <p:sldId id="695" r:id="rId50"/>
    <p:sldId id="696" r:id="rId51"/>
    <p:sldId id="584" r:id="rId52"/>
    <p:sldId id="697" r:id="rId53"/>
    <p:sldId id="588" r:id="rId54"/>
    <p:sldId id="698" r:id="rId55"/>
    <p:sldId id="699" r:id="rId56"/>
    <p:sldId id="378" r:id="rId57"/>
    <p:sldId id="701" r:id="rId58"/>
    <p:sldId id="703" r:id="rId59"/>
    <p:sldId id="704" r:id="rId60"/>
    <p:sldId id="705" r:id="rId61"/>
    <p:sldId id="702" r:id="rId62"/>
    <p:sldId id="707" r:id="rId63"/>
    <p:sldId id="715" r:id="rId64"/>
    <p:sldId id="441" r:id="rId65"/>
    <p:sldId id="565" r:id="rId66"/>
    <p:sldId id="716" r:id="rId67"/>
    <p:sldId id="717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8" autoAdjust="0"/>
    <p:restoredTop sz="97440" autoAdjust="0"/>
  </p:normalViewPr>
  <p:slideViewPr>
    <p:cSldViewPr snapToGrid="0">
      <p:cViewPr>
        <p:scale>
          <a:sx n="150" d="100"/>
          <a:sy n="150" d="100"/>
        </p:scale>
        <p:origin x="888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7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46" y="2316354"/>
            <a:ext cx="9288754" cy="1635358"/>
          </a:xfrm>
        </p:spPr>
        <p:txBody>
          <a:bodyPr/>
          <a:lstStyle/>
          <a:p>
            <a:r>
              <a:rPr lang="en-US" dirty="0"/>
              <a:t>Online Payments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Online Encryption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9105898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TLS is designed to encrypt any data that is being transferred.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you enter information, such as your name and address, into a form and then hit the ‘Submit’ button the information becomes encrypted as it is sent to its location, then unencrypts upon arrival.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more in-depth information see our module on </a:t>
            </a:r>
            <a:r>
              <a:rPr lang="en-US" b="1" dirty="0"/>
              <a:t>Encryption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6949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How to Tell if a Website is Secured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9105898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website addresses are preceded by HTTP or HTTPS.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HTTPS stands for HyperText Transfer Protocol Secure.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HTTPS encrypts data using either TLS or SSL.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Websites that require a sign-in or that you can make a purchase from should all be using HTTPS.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21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Online Browser Security Certificate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9105898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website that requires sharing personal information should have a security certificate issued to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 your browser’s address bar, there may be an icon of a lock. This can be used to view the certificate.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security certificate exists to verify that the website is who they say they 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55180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BAEE-2C5C-458E-A1EE-088896C761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-868558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Internet Browser Security Certificate Examples</a:t>
            </a:r>
            <a:endParaRPr lang="en-CA" dirty="0"/>
          </a:p>
        </p:txBody>
      </p:sp>
      <p:cxnSp>
        <p:nvCxnSpPr>
          <p:cNvPr id="16" name="Straight Arrow Connector 15" descr="Arrow pointing to address bar security lock.">
            <a:extLst>
              <a:ext uri="{FF2B5EF4-FFF2-40B4-BE49-F238E27FC236}">
                <a16:creationId xmlns:a16="http://schemas.microsoft.com/office/drawing/2014/main" id="{03EF4005-4FE8-45CD-B3A8-0642D4747407}"/>
              </a:ext>
            </a:extLst>
          </p:cNvPr>
          <p:cNvCxnSpPr>
            <a:cxnSpLocks/>
          </p:cNvCxnSpPr>
          <p:nvPr/>
        </p:nvCxnSpPr>
        <p:spPr>
          <a:xfrm>
            <a:off x="819180" y="576274"/>
            <a:ext cx="0" cy="355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" name="Picture 8" descr="Example of how to open a security certificate to view.">
            <a:extLst>
              <a:ext uri="{FF2B5EF4-FFF2-40B4-BE49-F238E27FC236}">
                <a16:creationId xmlns:a16="http://schemas.microsoft.com/office/drawing/2014/main" id="{B6767D6C-B3F2-4845-89B0-B5C6CFC0B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2" y="1103516"/>
            <a:ext cx="2649392" cy="1603096"/>
          </a:xfrm>
          <a:prstGeom prst="rect">
            <a:avLst/>
          </a:prstGeom>
        </p:spPr>
      </p:pic>
      <p:cxnSp>
        <p:nvCxnSpPr>
          <p:cNvPr id="11" name="Straight Arrow Connector 10" descr="Arrow pointing to security certificate.">
            <a:extLst>
              <a:ext uri="{FF2B5EF4-FFF2-40B4-BE49-F238E27FC236}">
                <a16:creationId xmlns:a16="http://schemas.microsoft.com/office/drawing/2014/main" id="{C15947E4-EE01-4D68-8D47-1B63B71D06CB}"/>
              </a:ext>
            </a:extLst>
          </p:cNvPr>
          <p:cNvCxnSpPr>
            <a:cxnSpLocks/>
          </p:cNvCxnSpPr>
          <p:nvPr/>
        </p:nvCxnSpPr>
        <p:spPr>
          <a:xfrm>
            <a:off x="3051197" y="2125674"/>
            <a:ext cx="7970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Example of a security certificate, issued to Mohawk College.">
            <a:extLst>
              <a:ext uri="{FF2B5EF4-FFF2-40B4-BE49-F238E27FC236}">
                <a16:creationId xmlns:a16="http://schemas.microsoft.com/office/drawing/2014/main" id="{BD57152E-3B28-4920-891A-781C85BB5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45" y="425852"/>
            <a:ext cx="5681756" cy="537607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99A28EE-E1D6-4DEF-A2AD-5514B5C37A46}"/>
              </a:ext>
            </a:extLst>
          </p:cNvPr>
          <p:cNvSpPr txBox="1">
            <a:spLocks/>
          </p:cNvSpPr>
          <p:nvPr/>
        </p:nvSpPr>
        <p:spPr>
          <a:xfrm>
            <a:off x="10011117" y="576274"/>
            <a:ext cx="1996245" cy="5075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 clicking on the lock icon, you can view the security certificate of a website to verify it.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9802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740522"/>
            <a:ext cx="7327899" cy="1635358"/>
          </a:xfrm>
        </p:spPr>
        <p:txBody>
          <a:bodyPr/>
          <a:lstStyle/>
          <a:p>
            <a:r>
              <a:rPr lang="en-US" dirty="0"/>
              <a:t>Online Financial Transactions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69DC7-81A8-4D2D-B127-15E5372D0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2" y="4502640"/>
            <a:ext cx="9117331" cy="1185466"/>
          </a:xfrm>
        </p:spPr>
        <p:txBody>
          <a:bodyPr/>
          <a:lstStyle/>
          <a:p>
            <a:r>
              <a:rPr lang="en-US" dirty="0"/>
              <a:t>Banking online, shopping online, and methods of payment.</a:t>
            </a:r>
          </a:p>
        </p:txBody>
      </p:sp>
    </p:spTree>
    <p:extLst>
      <p:ext uri="{BB962C8B-B14F-4D97-AF65-F5344CB8AC3E}">
        <p14:creationId xmlns:p14="http://schemas.microsoft.com/office/powerpoint/2010/main" val="2063256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Online Banking (1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Financial institutions across Canada offer the convenience of online banking.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individuals may be hesitant to access their financial accounts online.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understandable, but as time goes online banking is becoming more of a necessity.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6851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Online Banking (2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have properly secured your home network, </a:t>
            </a:r>
            <a:br>
              <a:rPr lang="en-US" dirty="0"/>
            </a:br>
            <a:r>
              <a:rPr lang="en-US" dirty="0"/>
              <a:t>it is quite safe to access an online bank account from your home.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Financial websites use at least 128-bit encryption </a:t>
            </a:r>
            <a:br>
              <a:rPr lang="en-US" dirty="0"/>
            </a:br>
            <a:r>
              <a:rPr lang="en-US" dirty="0"/>
              <a:t>and online firewalls to protect their site and your accounts.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you setup an account be sure to use a strong password that is at minimum eight characters long.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21637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Online Banking (3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financial websites will allow you to enable two-factor authentication (sometimes referred to as multi-factor) to improve your account security.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Two-factor authentication can act as a secondary password that will protect your account.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uses a randomly generated code you receive usually through an app or a text message.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8724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Online Banking (4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See our </a:t>
            </a:r>
            <a:r>
              <a:rPr lang="en-US" b="1" dirty="0"/>
              <a:t>Passwords</a:t>
            </a:r>
            <a:r>
              <a:rPr lang="en-US" dirty="0"/>
              <a:t> module for more information about setting up a strong password.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should avoid accessing your financial accounts from a mobile device that is using either public Wi-Fi or your cellular data.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 not secured connections.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22144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Online Banking (5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Information you send from your unsecure connection may possibly be seen from other devices on the same network.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secure your connection using a VPN (virtual private network).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a good idea to use a paid VPN service when using public Wi-Fi, and even at home for extra 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6672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9163049" cy="720000"/>
          </a:xfrm>
        </p:spPr>
        <p:txBody>
          <a:bodyPr/>
          <a:lstStyle/>
          <a:p>
            <a:r>
              <a:rPr lang="en-US" dirty="0"/>
              <a:t>Learning Outcomes for this Module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92575"/>
            <a:ext cx="8999999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 how your information is secured when using the Internet.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safe it is to access financial accounts online, and the possible risks.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 the security requirements of creating an online account with the CRA.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Understanding using credit cards, debit cards, and </a:t>
            </a:r>
            <a:br>
              <a:rPr lang="en-US" dirty="0"/>
            </a:br>
            <a:r>
              <a:rPr lang="en-US" dirty="0"/>
              <a:t>e-commerce payment systems online.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Online Banking (6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Once you are setup for online banking you can perform many convenient actions including: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Viewing, setting up, and closing accounts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Paying bills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Ordering cheques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e-Transfer funds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16146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Filing Taxes Online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Filing personal taxes online is fast and convenient.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many services available that you can use to setup and file your taxes in your web browser.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services can connect directly to the Canadian Revenue Agency and file your return online using the CRA’s NETFILE service.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an individual is uncomfortable filing through NETFILE, they can download and mail their return.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89933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Filing Taxes Online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Certified tax software that are used include: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Intuit TurboTax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UFile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Wealthsimple Tax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H&amp;R Block Online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CloudTax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08975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Online CRA Account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create an online account with the Canada Revenue Agency’s secure website.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website will allow you to do things such as: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Check tax slip information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Check your tax return status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Arrange direct deposit from the CRA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View specific payment schedules such as GST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15088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Online CRA Account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Setting up an online account through the CRA has additional security measures for your benefit.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account cannot be fully created until an access code is entered that can only be received through regular mail. This is for verification purposes.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Security questions need to be setup upon account creation. One will be asked during any login attempt on a new device or network connection.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07643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Be Aware of Fake Emails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Financial institutions and the CRA will never send you an email asking for personal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Their emails will not contain a link for you to click, but instead request you visit their site to access your account.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many phishing scams that pretend to be government and financial institutions to take advantage of people.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BA981-738A-4F2B-BABE-2BEDAD643312}"/>
              </a:ext>
            </a:extLst>
          </p:cNvPr>
          <p:cNvSpPr txBox="1">
            <a:spLocks/>
          </p:cNvSpPr>
          <p:nvPr/>
        </p:nvSpPr>
        <p:spPr>
          <a:xfrm>
            <a:off x="10011117" y="576274"/>
            <a:ext cx="1996245" cy="5075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See our </a:t>
            </a:r>
            <a:r>
              <a:rPr lang="en-US" b="1" dirty="0"/>
              <a:t>Phishing</a:t>
            </a:r>
            <a:r>
              <a:rPr lang="en-US" dirty="0"/>
              <a:t> module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4288097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481553"/>
            <a:ext cx="9000000" cy="720000"/>
          </a:xfrm>
        </p:spPr>
        <p:txBody>
          <a:bodyPr/>
          <a:lstStyle/>
          <a:p>
            <a:pPr algn="ctr"/>
            <a:r>
              <a:rPr lang="en-US" sz="4000" dirty="0"/>
              <a:t>Debit, Credit, and </a:t>
            </a:r>
            <a:br>
              <a:rPr lang="en-US" sz="4000" dirty="0"/>
            </a:br>
            <a:r>
              <a:rPr lang="en-US" sz="4000" dirty="0"/>
              <a:t>e-Commerce Payment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04984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Debit Cards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9105898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online retailers are beginning to offer service for debit cards with Visa or Mastercard.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Ideally you should never link your debit card directly to a website. 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Debit cards can have direct access to your bank account(s).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your debit card information were compromised, this could lead to various problems including financial loss.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0682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Credit Cards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9105898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Before entering credit card information online ensure the website is secured (preceded by HTTPS).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share your credit card number through email.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larger retailers like Amazon are generally safe, smaller retailers may lack the resources to properly protect against hackers.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alternative methods to pay with your credit card while protecting its visibility from a website.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80539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Credit Cards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9105898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strongly encouraged that you do not share your credit card information on individual websites.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electronic commerce payment systems that you can link your card information to.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E-commerce payment systems act as an in-between to better protect your financial information from websites.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6559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9156699" cy="720000"/>
          </a:xfrm>
        </p:spPr>
        <p:txBody>
          <a:bodyPr/>
          <a:lstStyle/>
          <a:p>
            <a:r>
              <a:rPr lang="en-US" dirty="0"/>
              <a:t>Learning Outcomes for this Module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92575"/>
            <a:ext cx="8999999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Ways you can increase your security.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a firewall is.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a VPN is.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dangers of public devices and networks.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Best practices when accessing financial accounts online.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19345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E-Commerce Payment Systems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99999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 also known as digital payment systems or payment gateways.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input your credit card and debit card information into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can offer payment processing for cards and hide personal information from online merchants.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necessary information such as your name and address will be shared with merchants.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33611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E-Commerce Payment Systems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99999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Percentage fees are applied to a transaction that a merchant is required to pay.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fees are often why smaller businesses may not use e-commerce payment systems.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Examples of e-commerce payment systems include PayPal, Stripe, and Square.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also digital wallets such as Apple Pay and Google Pay that function similarly.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58482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PayPal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99999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PayPal is the most used payment platform in the world.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available in over 200 combined countries/regions.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connect your credit card information to PayPal, and even your bank account details.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With PayPal you can withdraw and deposit funds to an account and send and receive funds.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recommended that you create a PayPal account if you plan to do any shopping online.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59086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Online Shopping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99999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online merchants offer various payment methods when shopping online.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Credit card and PayPal are the most widely accepted methods of payment with online retailers.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strongly recommended that you use PayPal for checking out.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PayPal will process the transaction and protect your financial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1FC96-F13A-445F-BBC1-0223CF5C47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Inputting your credit card information directly onto a website, even one with a security certificate, could still potentially place you at risk if their checkout security is not properly setup.</a:t>
            </a:r>
          </a:p>
        </p:txBody>
      </p:sp>
    </p:spTree>
    <p:extLst>
      <p:ext uri="{BB962C8B-B14F-4D97-AF65-F5344CB8AC3E}">
        <p14:creationId xmlns:p14="http://schemas.microsoft.com/office/powerpoint/2010/main" val="2839485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If a Website Only Accepts a Card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9080498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reasons that some websites may only accept credit or debit payments.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Smaller businesses may not be able to afford the required fees from systems such as PayPal or Stripe.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Before you input your financial information and make a transaction, research the website to ensure that they have not previously experienced a data breach.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purchasing and using a a prepaid credit card.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54436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Prepaid Credit Card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9080498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Visa and Mastercard both offer prepaid cards that can be purchased in many locations such as drug stores and department stores.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use these cards like any credit card.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contain no information aside from the funds you load onto them, so your personal financial information remains safe.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70662-3390-4679-975F-86BACDF20F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There is a small processing fee when using a prepaid credit card.</a:t>
            </a:r>
          </a:p>
        </p:txBody>
      </p:sp>
    </p:spTree>
    <p:extLst>
      <p:ext uri="{BB962C8B-B14F-4D97-AF65-F5344CB8AC3E}">
        <p14:creationId xmlns:p14="http://schemas.microsoft.com/office/powerpoint/2010/main" val="3834954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938753"/>
            <a:ext cx="9000000" cy="720000"/>
          </a:xfrm>
        </p:spPr>
        <p:txBody>
          <a:bodyPr/>
          <a:lstStyle/>
          <a:p>
            <a:pPr algn="ctr"/>
            <a:r>
              <a:rPr lang="en-US" sz="4000" dirty="0"/>
              <a:t>Mobile Payment Apps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78092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Mobile Payment Apps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99999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Apple Pay and Google pay are two of the largest mobile payment apps.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Apple Pay is limited to Apple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consolidate multiple payment options into a </a:t>
            </a:r>
            <a:br>
              <a:rPr lang="en-US" dirty="0"/>
            </a:br>
            <a:r>
              <a:rPr lang="en-US" dirty="0"/>
              <a:t>single app.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additional options such as Samsung Pay, Visa Checkout, PayPal, and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65948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Mobile Payment Apps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99999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Mobile payment apps are largely used for local payments through NFC, like debit cards with tap functionality, but they can be used online as well.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applications can combine your credit card, debit card, and some gift cards to be accessed through your smartphone.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number of e-commerce businesses that allow for these payment methods continues to grow each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48F35-BC1A-4D99-9D57-FA6E477F82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NFC stands for Near-Field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3759205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Mobile Payment Security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99999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is an understandable concern that anything you purchase using these apps is information gathered by the platformer holder (Google, Apple, etc.)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financial information is stored on your device, rather than a cloud service, to protect your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services provide you a virtual account number so that your bank account numbers remain private.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15050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54722"/>
            <a:ext cx="7250674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Mobile Payment Security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99999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your device is lost or stolen, you can remotely wipe your financial information that is stored on the device.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making purchases these apps often require additional authentication such as pin, passcode, or biometrics.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31433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Increasing Your Protection</a:t>
            </a:r>
          </a:p>
        </p:txBody>
      </p:sp>
    </p:spTree>
    <p:extLst>
      <p:ext uri="{BB962C8B-B14F-4D97-AF65-F5344CB8AC3E}">
        <p14:creationId xmlns:p14="http://schemas.microsoft.com/office/powerpoint/2010/main" val="282732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Have a Firewall Enabled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Firewalls exist to prevent security threats from being able to gain access to a network or device.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a security tool for a network that monitors incoming and outgoing traffic and will allow, or block connections based on the set security rules.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it the first line of defense against threats to your devices and network.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62889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Have a Firewall Enabled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915398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By preventing unauthorized connections, information you send over a network remains better protected.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firewall is not only important for protecting personal and financial information, but for protecting your device from threats in general.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32241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How do I get a Firewall?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8"/>
            <a:ext cx="8710984" cy="468159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many firewalls available.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Certain operating systems come pre-installed with their own.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firewalls are provided by: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computer’s operating system.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Included within an antivirus software.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are a hardware device.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179546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Check Firewall Status</a:t>
            </a:r>
          </a:p>
        </p:txBody>
      </p:sp>
      <p:pic>
        <p:nvPicPr>
          <p:cNvPr id="7" name="Picture 6" descr="Visual example of firewall and network settings in Windows 10.">
            <a:extLst>
              <a:ext uri="{FF2B5EF4-FFF2-40B4-BE49-F238E27FC236}">
                <a16:creationId xmlns:a16="http://schemas.microsoft.com/office/drawing/2014/main" id="{404ED9F3-1B9E-4AFF-9929-4B86D6544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23" y="1174920"/>
            <a:ext cx="6471593" cy="502867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D6898-C1D9-4BC9-9324-2BC451E1C5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On Windows 10 you can see if you have an active firewall in the Windows Security Centre.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5145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156700" cy="720000"/>
          </a:xfrm>
        </p:spPr>
        <p:txBody>
          <a:bodyPr/>
          <a:lstStyle/>
          <a:p>
            <a:r>
              <a:rPr lang="en-US" dirty="0"/>
              <a:t>Avoid Public Networks and Devices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8"/>
            <a:ext cx="8710984" cy="468159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Sometimes the only way we can access the Internet may be through a public hotspot.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Examples include Wi-Fi at Tim Horton’s, or on a public machine at a library.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these are convenient methods to access the Internet, the devices are on a shared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Being on a shared network can allow other devices on the same network to see each other.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802173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156700" cy="720000"/>
          </a:xfrm>
        </p:spPr>
        <p:txBody>
          <a:bodyPr/>
          <a:lstStyle/>
          <a:p>
            <a:r>
              <a:rPr lang="en-US" dirty="0"/>
              <a:t>Avoid Public Networks and Devices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8"/>
            <a:ext cx="9067798" cy="468159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should never share personal information online when using a public device. 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do not know who else has used the device, and if they could have potentially compromised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using a public network or hotspot with your own device, you should never share personal information.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secure your device on a public network by using a VPN.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38080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Use a VPN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Connecting to the Internet and browsing without a VPN enables any site or network you access to see your IP (Internet Protocol) Address.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VPN </a:t>
            </a:r>
            <a:r>
              <a:rPr lang="en-US" dirty="0" err="1"/>
              <a:t>cn</a:t>
            </a:r>
            <a:r>
              <a:rPr lang="en-US" dirty="0"/>
              <a:t> help protect against identity theft by protecting any private and personal information sent and received over a network.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084175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Use a VPN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82048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By encrypting your data, a VPN adds protection to your online actions including online banking and online shopping.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Other devices on the same network are blocked from accessing your data.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important when using public Wi-Fi.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7037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Finances and the Internet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88593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Internet can be used in a variety of financial situations including banking, paying bills, online shopping, and money transfers.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Entering your financial information online can be a scary thought, due to the potential security risks.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19531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Use a VPN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of the top recommended dedicated VPN services, rated for security, speed, and pricing are: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ExpressVPN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NordVPN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Surfshark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Each provides easy one-click setup and multiple device compatibility including mobile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2C319-5A07-4BBE-A00F-29AE2EC864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Relying on a free VPN solution is not recommended.</a:t>
            </a:r>
          </a:p>
          <a:p>
            <a:r>
              <a:rPr lang="en-US" dirty="0"/>
              <a:t>Free services often lack the latest security protocols, have slow speeds, and lack support for troubleshooting.</a:t>
            </a:r>
          </a:p>
        </p:txBody>
      </p:sp>
    </p:spTree>
    <p:extLst>
      <p:ext uri="{BB962C8B-B14F-4D97-AF65-F5344CB8AC3E}">
        <p14:creationId xmlns:p14="http://schemas.microsoft.com/office/powerpoint/2010/main" val="2316337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Clear Your Cookies and History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websites track our general Internet usage using data called cookies.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Cookies are also how a website ‘remembers’ who </a:t>
            </a:r>
            <a:br>
              <a:rPr lang="en-US" dirty="0"/>
            </a:br>
            <a:r>
              <a:rPr lang="en-US" dirty="0"/>
              <a:t>we are when we access them again from the same web browser.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how an online merchant keeps track of our shopping cart, and even just how we can remain logged into a website after leaving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7524344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Clear Your Cookies and History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Clearing this information will help prevent your information from being accessed if another person uses your device, or if your device becomes compromised.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more information on clearing browsing data, see our </a:t>
            </a:r>
            <a:r>
              <a:rPr lang="en-US" b="1" dirty="0"/>
              <a:t>Web Browsers Desktop Instructions </a:t>
            </a:r>
            <a:r>
              <a:rPr lang="en-US" dirty="0"/>
              <a:t>module.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3622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Story – Credit Card Fraud</a:t>
            </a:r>
          </a:p>
        </p:txBody>
      </p:sp>
    </p:spTree>
    <p:extLst>
      <p:ext uri="{BB962C8B-B14F-4D97-AF65-F5344CB8AC3E}">
        <p14:creationId xmlns:p14="http://schemas.microsoft.com/office/powerpoint/2010/main" val="932608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37649" cy="720000"/>
          </a:xfrm>
        </p:spPr>
        <p:txBody>
          <a:bodyPr/>
          <a:lstStyle/>
          <a:p>
            <a:r>
              <a:rPr lang="en-US" dirty="0"/>
              <a:t>Story – Stolen Credit Card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9042398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few years ago, there was an online Canadian merchant that I wanted to make a purchase from.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the time, the website did not offer PayPal or any other e-commerce payment service, and I needed to enter my credit card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made the purchase, and everything seemed fine. I received my product and thought that was the end of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856408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720000"/>
          </a:xfrm>
        </p:spPr>
        <p:txBody>
          <a:bodyPr/>
          <a:lstStyle/>
          <a:p>
            <a:r>
              <a:rPr lang="en-US" dirty="0"/>
              <a:t>Story – Stolen Credit Card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Around 2–3 months later I received a call from my credit card issuer.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was informed of suspicious activity on my card, and they wanted to confirm.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After listing out several, some embarrassing, transactions that were not mine, it was determined that my credit card information had been stolen and used by someone else.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46232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Story – Stolen Credit Card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9042398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credit card institution fortunately cancelled the charges so I would not suffer any financial loss.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canceled the card and sent me one with a </a:t>
            </a:r>
            <a:br>
              <a:rPr lang="en-US" dirty="0"/>
            </a:br>
            <a:r>
              <a:rPr lang="en-US" dirty="0"/>
              <a:t>new number.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later searched online and learned that many others who had purchased from the same website I had, also had their credit card information compromised.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756035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Story – Lesson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960526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Today the website does offer PayPal, but there are still reports of individuals having their credit card information leaked if they use it there.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lesson learned was that even though everything seemed fine, a few months later problems occurred.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much safer to use an e-commerce system such as PayPal to protect your information rather than relying on the encryption offered through a web browser.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8633554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4823884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 dirty="0"/>
              <a:t>In Conclusion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29121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very safe to bank and shop online.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However, we still need to remain aware of potential threats.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Government institutions such as the CRA use online services for personal accounts.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 digital platform is perfect. Even with encryption many organizations have still been victims of hacks.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69220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Finances and the Internet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94649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have been instances of credit cards being stolen and identity theft due to poor security measures.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good to be cautious, however there are many ways to remain safe online.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883405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 dirty="0"/>
              <a:t>In Conclusion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29121"/>
            <a:ext cx="9124949" cy="41997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share any personal information if you are not on a secured personal device.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E-commerce payment systems are a much better alternative to using your credit card or debit card online.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PayPal is a highly recommended option.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have a firewall running and use a VPN if you are on a public network.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731698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A5F405-01B9-4341-8CF2-C202967E9F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45504"/>
            <a:ext cx="9141723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Cook, Sam. "How to stay safe when paying online, here’s what you should know." </a:t>
            </a:r>
            <a:r>
              <a:rPr lang="en-US" sz="2000" i="1" dirty="0"/>
              <a:t>comparitech</a:t>
            </a:r>
            <a:r>
              <a:rPr lang="en-US" sz="2000" dirty="0"/>
              <a:t>, 23 Jan. 2017, www.comparitech.com/blog/information-security/stay-safe-when-paying-online/. Accessed 23 Mar.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Lake, Josh. "What is TLS and how does it work?" </a:t>
            </a:r>
            <a:r>
              <a:rPr lang="en-US" sz="2000" i="1" dirty="0"/>
              <a:t>comparitech</a:t>
            </a:r>
            <a:r>
              <a:rPr lang="en-US" sz="2000" dirty="0"/>
              <a:t>, 18 Mar. 2021, www.comparitech.com/blog/information-security/tls-encryption/. Accessed 23 Mar.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"Credit card fraud." </a:t>
            </a:r>
            <a:r>
              <a:rPr lang="en-US" sz="2000" i="1" dirty="0"/>
              <a:t>Government of Canada</a:t>
            </a:r>
            <a:r>
              <a:rPr lang="en-US" sz="2000" dirty="0"/>
              <a:t>, Financial Consumer Agency of Canada, www.canada.ca/en/financial-consumer-agency/services/credit-fraud.html. 24 Mar. Accessed 2021.</a:t>
            </a:r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A5F405-01B9-4341-8CF2-C202967E9F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45504"/>
            <a:ext cx="9141723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Fearn, Nicholas, et al. "Best payment gateways of 2021: for payment processing online." </a:t>
            </a:r>
            <a:r>
              <a:rPr lang="en-US" sz="2000" i="1" dirty="0"/>
              <a:t>techradar Pro</a:t>
            </a:r>
            <a:r>
              <a:rPr lang="en-US" sz="2000" dirty="0"/>
              <a:t>, 12 Jan. 2021, www.techradar.com/best/best-payment-gateways. Accessed 23 Mar.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"File your taxes online: Certified tax software." </a:t>
            </a:r>
            <a:r>
              <a:rPr lang="en-US" sz="2000" i="1" dirty="0"/>
              <a:t>Government of Canada</a:t>
            </a:r>
            <a:r>
              <a:rPr lang="en-US" sz="2000" dirty="0"/>
              <a:t>, www.canada.ca/en/revenue-agency/services/e-services/e-services-individuals/netfile-overview/certified-software-netfile-program.html. Accessed 25 Mar.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Hodge, Rae, and David Gewirtz. "Best VPN service of 2021." </a:t>
            </a:r>
            <a:r>
              <a:rPr lang="en-US" sz="2000" i="1" dirty="0"/>
              <a:t>CNET</a:t>
            </a:r>
            <a:r>
              <a:rPr lang="en-US" sz="2000" dirty="0"/>
              <a:t>, Jan. 2021, www.cnet.com/news/best-vpn/. Accessed 24 Mar. 2021.</a:t>
            </a:r>
          </a:p>
        </p:txBody>
      </p:sp>
    </p:spTree>
    <p:extLst>
      <p:ext uri="{BB962C8B-B14F-4D97-AF65-F5344CB8AC3E}">
        <p14:creationId xmlns:p14="http://schemas.microsoft.com/office/powerpoint/2010/main" val="30186702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A5F405-01B9-4341-8CF2-C202967E9F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45504"/>
            <a:ext cx="9141723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Baldwin, Roberto. "How to pay for things securely." </a:t>
            </a:r>
            <a:r>
              <a:rPr lang="en-US" sz="2000" i="1" dirty="0"/>
              <a:t>engadget</a:t>
            </a:r>
            <a:r>
              <a:rPr lang="en-US" sz="2000" dirty="0"/>
              <a:t>, 29 Aug. 2019, www.engadget.com/2019-08-29-how-to-make-online-payments-safely-and-securely.html. Accessed 24 Mar.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Uzialko, Adam. "Mobile Wallet Guide: Google Pay vs. Apple Pay vs. Samsung Pay." </a:t>
            </a:r>
            <a:r>
              <a:rPr lang="en-US" sz="2000" i="1" dirty="0"/>
              <a:t>business.com</a:t>
            </a:r>
            <a:r>
              <a:rPr lang="en-US" sz="2000" dirty="0"/>
              <a:t>, 9 Sept. 2020, www.business.com/articles/google-pay-vs-apple-pay-vs-samsung-pay/. Accessed 23 Mar.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Symanovich</a:t>
            </a:r>
            <a:r>
              <a:rPr lang="en-US" sz="2000" dirty="0"/>
              <a:t>, Steve. "What is a VPN?" </a:t>
            </a:r>
            <a:r>
              <a:rPr lang="en-US" sz="2000" i="1" dirty="0"/>
              <a:t>Norton</a:t>
            </a:r>
            <a:r>
              <a:rPr lang="en-US" sz="2000" dirty="0"/>
              <a:t>, Jan. 2021, us.norton.com/internetsecurity-privacy-what-is-a-vpn.html. Accessed 23 Mar. 2021.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968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54722"/>
            <a:ext cx="7250674" cy="1635358"/>
          </a:xfrm>
        </p:spPr>
        <p:txBody>
          <a:bodyPr/>
          <a:lstStyle/>
          <a:p>
            <a:r>
              <a:rPr lang="en-US" dirty="0"/>
              <a:t>Online Encryption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769EC-E29D-4DE5-98E0-F27CECB9D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2" y="4502640"/>
            <a:ext cx="9117331" cy="1185466"/>
          </a:xfrm>
        </p:spPr>
        <p:txBody>
          <a:bodyPr/>
          <a:lstStyle/>
          <a:p>
            <a:r>
              <a:rPr lang="en-US" dirty="0"/>
              <a:t>How your Internet browser protects you</a:t>
            </a:r>
          </a:p>
        </p:txBody>
      </p:sp>
    </p:spTree>
    <p:extLst>
      <p:ext uri="{BB962C8B-B14F-4D97-AF65-F5344CB8AC3E}">
        <p14:creationId xmlns:p14="http://schemas.microsoft.com/office/powerpoint/2010/main" val="354679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Online Encryption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710984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Whenever information is being shared online in a secure way it is using encryption.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online financial institutions and digital retailers utilize encryption to protect your personal information while you use the website.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should never input any personal information over a network that is not secured.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06167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 dirty="0"/>
              <a:t>Online Encryption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553"/>
            <a:ext cx="8940798" cy="4432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though websites may be encrypted, there is no perfect system. Some may link to unencrypted locations which could leak your data.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Often your web browser will warn you if a website is unsecured.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Modern encryption web browsers use is called TLS (Transport Layer Security) encryption. There is also a depreciated method called SSL (Secured Socket Layer).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422382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6" ma:contentTypeDescription="Create a new document." ma:contentTypeScope="" ma:versionID="1ba125c57b09987960594308b97d08c5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859a0faab14e608011ac7f0a73558fc8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E741DD-9EDF-484E-A991-D9FCB67B8B9E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c4644cf9-6f3e-4166-a787-04f8c0d0bcf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0573E0-112D-4376-A1A5-28F8C1FCDAF8}"/>
</file>

<file path=docProps/app.xml><?xml version="1.0" encoding="utf-8"?>
<Properties xmlns="http://schemas.openxmlformats.org/officeDocument/2006/extended-properties" xmlns:vt="http://schemas.openxmlformats.org/officeDocument/2006/docPropsVTypes">
  <TotalTime>27590</TotalTime>
  <Words>3570</Words>
  <Application>Microsoft Office PowerPoint</Application>
  <PresentationFormat>Widescreen</PresentationFormat>
  <Paragraphs>314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Courier New</vt:lpstr>
      <vt:lpstr>Verdana</vt:lpstr>
      <vt:lpstr>Wingdings</vt:lpstr>
      <vt:lpstr>1_Office Theme</vt:lpstr>
      <vt:lpstr>Online Payments</vt:lpstr>
      <vt:lpstr>Learning Outcomes for this Module - 1</vt:lpstr>
      <vt:lpstr>Learning Outcomes for this Module - 2</vt:lpstr>
      <vt:lpstr>Introduction</vt:lpstr>
      <vt:lpstr>Finances and the Internet (1 of 2)</vt:lpstr>
      <vt:lpstr>Finances and the Internet (2 of 2)</vt:lpstr>
      <vt:lpstr>Online Encryption</vt:lpstr>
      <vt:lpstr>Online Encryption (1 of 3)</vt:lpstr>
      <vt:lpstr>Online Encryption (2 of 3)</vt:lpstr>
      <vt:lpstr>Online Encryption (3 of 3)</vt:lpstr>
      <vt:lpstr>How to Tell if a Website is Secured</vt:lpstr>
      <vt:lpstr>Online Browser Security Certificate</vt:lpstr>
      <vt:lpstr>Internet Browser Security Certificate Examples</vt:lpstr>
      <vt:lpstr>Online Financial Transactions</vt:lpstr>
      <vt:lpstr>Online Banking (1 of 6)</vt:lpstr>
      <vt:lpstr>Online Banking (2 of 6)</vt:lpstr>
      <vt:lpstr>Online Banking (3 of 6)</vt:lpstr>
      <vt:lpstr>Online Banking (4 of 6)</vt:lpstr>
      <vt:lpstr>Online Banking (5 of 6)</vt:lpstr>
      <vt:lpstr>Online Banking (6 of 6)</vt:lpstr>
      <vt:lpstr>Filing Taxes Online</vt:lpstr>
      <vt:lpstr>Filing Taxes Online (continued)</vt:lpstr>
      <vt:lpstr>Online CRA Account (1 of 2)</vt:lpstr>
      <vt:lpstr>Online CRA Account (2 of 2)</vt:lpstr>
      <vt:lpstr>Be Aware of Fake Emails</vt:lpstr>
      <vt:lpstr>Debit, Credit, and  e-Commerce Payment</vt:lpstr>
      <vt:lpstr>Debit Cards</vt:lpstr>
      <vt:lpstr>Credit Cards</vt:lpstr>
      <vt:lpstr>Credit Cards (continued)</vt:lpstr>
      <vt:lpstr>E-Commerce Payment Systems - 1</vt:lpstr>
      <vt:lpstr>E-Commerce Payment Systems - 2</vt:lpstr>
      <vt:lpstr>PayPal</vt:lpstr>
      <vt:lpstr>Online Shopping</vt:lpstr>
      <vt:lpstr>If a Website Only Accepts a Card</vt:lpstr>
      <vt:lpstr>Prepaid Credit Card</vt:lpstr>
      <vt:lpstr>Mobile Payment Apps</vt:lpstr>
      <vt:lpstr>Mobile Payment Apps (1 of 2)</vt:lpstr>
      <vt:lpstr>Mobile Payment Apps (2 of 2)</vt:lpstr>
      <vt:lpstr>Mobile Payment Security (1 of 2)</vt:lpstr>
      <vt:lpstr>Mobile Payment Security (2 of 2)</vt:lpstr>
      <vt:lpstr>Increasing Your Protection</vt:lpstr>
      <vt:lpstr>Have a Firewall Enabled (1 of 2)</vt:lpstr>
      <vt:lpstr>Have a Firewall Enabled (2 of 2)</vt:lpstr>
      <vt:lpstr>How do I get a Firewall?</vt:lpstr>
      <vt:lpstr>Check Firewall Status</vt:lpstr>
      <vt:lpstr>Avoid Public Networks and Devices - 1</vt:lpstr>
      <vt:lpstr>Avoid Public Networks and Devices - 2</vt:lpstr>
      <vt:lpstr>Use a VPN (1 of 3)</vt:lpstr>
      <vt:lpstr>Use a VPN (2 of 3)</vt:lpstr>
      <vt:lpstr>Use a VPN (3 of 3)</vt:lpstr>
      <vt:lpstr>Clear Your Cookies and History - 1</vt:lpstr>
      <vt:lpstr>Clear Your Cookies and History - 2</vt:lpstr>
      <vt:lpstr>Story – Credit Card Fraud</vt:lpstr>
      <vt:lpstr>Story – Stolen Credit Card (1 of 3)</vt:lpstr>
      <vt:lpstr>Story – Stolen Credit Card (2 of 3)</vt:lpstr>
      <vt:lpstr>Story – Stolen Credit Card (3 of 3)</vt:lpstr>
      <vt:lpstr>Story – Lesson Learned</vt:lpstr>
      <vt:lpstr>Conclusions</vt:lpstr>
      <vt:lpstr>In Conclusion (1 of 2)</vt:lpstr>
      <vt:lpstr>In Conclusion (2 of 2)</vt:lpstr>
      <vt:lpstr>Canadian Internet Registration Authority (CIRA)</vt:lpstr>
      <vt:lpstr>References (1 of 3)</vt:lpstr>
      <vt:lpstr>References (2 of 3)</vt:lpstr>
      <vt:lpstr>References (3 of 3)</vt:lpstr>
    </vt:vector>
  </TitlesOfParts>
  <Manager>Robinson, Lucas</Manager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Payments</dc:title>
  <dc:creator>Brian Dunda</dc:creator>
  <cp:keywords>online payments, processing, security module, training</cp:keywords>
  <cp:lastModifiedBy>Dunda, Brian [Student]</cp:lastModifiedBy>
  <cp:revision>355</cp:revision>
  <dcterms:created xsi:type="dcterms:W3CDTF">2020-10-21T19:20:52Z</dcterms:created>
  <dcterms:modified xsi:type="dcterms:W3CDTF">2021-03-24T20:53:36Z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