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5" r:id="rId2"/>
    <p:sldId id="306" r:id="rId3"/>
    <p:sldId id="309" r:id="rId4"/>
    <p:sldId id="366" r:id="rId5"/>
    <p:sldId id="367" r:id="rId6"/>
    <p:sldId id="370" r:id="rId7"/>
    <p:sldId id="369" r:id="rId8"/>
    <p:sldId id="372" r:id="rId9"/>
    <p:sldId id="376" r:id="rId10"/>
    <p:sldId id="385" r:id="rId11"/>
    <p:sldId id="373" r:id="rId12"/>
    <p:sldId id="375" r:id="rId13"/>
    <p:sldId id="374" r:id="rId14"/>
    <p:sldId id="379" r:id="rId15"/>
    <p:sldId id="380" r:id="rId16"/>
    <p:sldId id="378" r:id="rId17"/>
    <p:sldId id="382" r:id="rId18"/>
    <p:sldId id="383" r:id="rId19"/>
    <p:sldId id="384" r:id="rId20"/>
  </p:sldIdLst>
  <p:sldSz cx="16257588" cy="9144000"/>
  <p:notesSz cx="6858000" cy="9144000"/>
  <p:defaultTextStyle>
    <a:defPPr>
      <a:defRPr lang="en-US"/>
    </a:defPPr>
    <a:lvl1pPr marL="0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1583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3167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4750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26334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07917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89500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1084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52667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02A"/>
    <a:srgbClr val="267A52"/>
    <a:srgbClr val="00673E"/>
    <a:srgbClr val="006643"/>
    <a:srgbClr val="589278"/>
    <a:srgbClr val="7AC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2" autoAdjust="0"/>
    <p:restoredTop sz="94578" autoAdjust="0"/>
  </p:normalViewPr>
  <p:slideViewPr>
    <p:cSldViewPr snapToGrid="0" snapToObjects="1">
      <p:cViewPr varScale="1">
        <p:scale>
          <a:sx n="62" d="100"/>
          <a:sy n="62" d="100"/>
        </p:scale>
        <p:origin x="744" y="43"/>
      </p:cViewPr>
      <p:guideLst>
        <p:guide orient="horz" pos="2880"/>
        <p:guide pos="5121"/>
      </p:guideLst>
    </p:cSldViewPr>
  </p:slideViewPr>
  <p:outlineViewPr>
    <p:cViewPr>
      <p:scale>
        <a:sx n="33" d="100"/>
        <a:sy n="33" d="100"/>
      </p:scale>
      <p:origin x="0" y="53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8AF4-5E64-AC4C-BB17-179E924E563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6A53-3777-FA4B-999B-678D40C4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13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A0A7F-40AB-B84E-BA8C-8861397EF45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51CE3-F1EC-6B4D-8B6D-86D363C8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759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781583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563167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344750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126334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3907917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689500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471084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252667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shing.org/what-is-phishin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shing.org/what-is-phishin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ites.udel.edu/threat/2013/12/04/voucher-for-one-free-scam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shing.org/what-is-phishin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rock-it.ca/phishing-think-before-you-click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shing.org/what-is-phishin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shing.org/what-is-phishin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shing.org/what-is-phishin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shing.org/what-is-phishing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shing.org/what-is-phish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ismyipaddress.com/vishi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shing.org/what-is-phishin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livesecurity.com/2016/11/10/apple-id-smishing-evolves-lure-victim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digitaltrends.com/computing/smishing-threat-targets-phones-by-text-message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shing.org/what-is-phishin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llsfargo.com/privacy-security/fraud/report/phish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vadesecure.com/en/anatomy-of-a-phishing-email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shing.org/what-is-phishin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logs.vcu.edu/phishing/how-to-identify-scams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shing.org/what-is-phishin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hoax-slayer.net/urgent-server-warnin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r>
              <a:rPr lang="en-US" dirty="0">
                <a:hlinkClick r:id="rId3"/>
              </a:rPr>
              <a:t>https://www.phishing.org/what-is-phishing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68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r>
              <a:rPr lang="en-US" dirty="0">
                <a:hlinkClick r:id="rId3"/>
              </a:rPr>
              <a:t>https://www.phishing.org/what-is-phishing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https://sites.udel.edu/threat/2013/12/04/voucher-for-one-free-scam/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21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r>
              <a:rPr lang="en-US" dirty="0">
                <a:hlinkClick r:id="rId3"/>
              </a:rPr>
              <a:t>https://www.phishing.org/what-is-phishing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https://www.brock-it.ca/phishing-think-before-you-click/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66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r>
              <a:rPr lang="en-US" dirty="0">
                <a:hlinkClick r:id="rId3"/>
              </a:rPr>
              <a:t>https://www.phishing.org/what-is-phishing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66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r>
              <a:rPr lang="en-US" dirty="0">
                <a:hlinkClick r:id="rId3"/>
              </a:rPr>
              <a:t>https://www.phishing.org/what-is-phishing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26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r>
              <a:rPr lang="en-US" dirty="0">
                <a:hlinkClick r:id="rId3"/>
              </a:rPr>
              <a:t>https://www.phishing.org/what-is-phishing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18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r>
              <a:rPr lang="en-US" dirty="0">
                <a:hlinkClick r:id="rId3"/>
              </a:rPr>
              <a:t>https://www.phishing.org/what-is-phishing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4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r>
              <a:rPr lang="en-US" dirty="0">
                <a:hlinkClick r:id="rId3"/>
              </a:rPr>
              <a:t>https://www.phishing.org/what-is-phishing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0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r>
              <a:rPr lang="en-US" dirty="0">
                <a:hlinkClick r:id="rId3"/>
              </a:rPr>
              <a:t>https://whatismyipaddress.com/vishing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69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r>
              <a:rPr lang="en-US" dirty="0">
                <a:hlinkClick r:id="rId3"/>
              </a:rPr>
              <a:t>https://www.phishing.org/what-is-phishing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9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r>
              <a:rPr lang="en-US" dirty="0">
                <a:hlinkClick r:id="rId3"/>
              </a:rPr>
              <a:t>https://www.welivesecurity.com/2016/11/10/apple-id-smishing-evolves-lure-victims/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https://www.digitaltrends.com/computing/smishing-threat-targets-phones-by-text-message/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3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r>
              <a:rPr lang="en-US" dirty="0">
                <a:hlinkClick r:id="rId3"/>
              </a:rPr>
              <a:t>https://www.phishing.org/what-is-phishing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15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r>
              <a:rPr lang="en-US" dirty="0">
                <a:hlinkClick r:id="rId3"/>
              </a:rPr>
              <a:t>https://www.wellsfargo.com/privacy-security/fraud/report/phish/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https://www.vadesecure.com/en/anatomy-of-a-phishing-email/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20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r>
              <a:rPr lang="en-US" dirty="0">
                <a:hlinkClick r:id="rId3"/>
              </a:rPr>
              <a:t>https://www.phishing.org/what-is-phishing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4"/>
              </a:rPr>
              <a:t>https://blogs.vcu.edu/phishing/how-to-identify-scams/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5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r>
              <a:rPr lang="en-US" dirty="0">
                <a:hlinkClick r:id="rId3"/>
              </a:rPr>
              <a:t>https://www.phishing.org/what-is-phishing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https://www.hoax-slayer.net/urgent-server-warning/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1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82" y="3687366"/>
            <a:ext cx="9668510" cy="2180690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1" y="6003520"/>
            <a:ext cx="12157629" cy="1580621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5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2881" y="7711440"/>
            <a:ext cx="7145607" cy="628880"/>
          </a:xfrm>
        </p:spPr>
        <p:txBody>
          <a:bodyPr anchor="b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Place date or name here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6728" y="815624"/>
            <a:ext cx="37719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26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9814" y="2405062"/>
            <a:ext cx="2167288" cy="201300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318933" y="3115733"/>
            <a:ext cx="4673448" cy="3554008"/>
          </a:xfrm>
        </p:spPr>
        <p:txBody>
          <a:bodyPr anchor="t"/>
          <a:lstStyle>
            <a:lvl1pPr>
              <a:defRPr sz="2800"/>
            </a:lvl1pPr>
          </a:lstStyle>
          <a:p>
            <a:pPr lvl="0"/>
            <a:r>
              <a:rPr lang="en-CA" dirty="0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People and/or Contact Information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318145" y="2405062"/>
            <a:ext cx="4673600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18145" y="6824794"/>
            <a:ext cx="4673600" cy="710539"/>
          </a:xfrm>
        </p:spPr>
        <p:txBody>
          <a:bodyPr anchor="b"/>
          <a:lstStyle>
            <a:lvl1pPr>
              <a:defRPr sz="2100"/>
            </a:lvl1pPr>
          </a:lstStyle>
          <a:p>
            <a:pPr lvl="0"/>
            <a:r>
              <a:rPr lang="en-CA" dirty="0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297171" y="2405062"/>
            <a:ext cx="2167288" cy="201300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10786290" y="3115733"/>
            <a:ext cx="4673448" cy="3554008"/>
          </a:xfrm>
        </p:spPr>
        <p:txBody>
          <a:bodyPr anchor="t"/>
          <a:lstStyle>
            <a:lvl1pPr>
              <a:defRPr sz="2800"/>
            </a:lvl1pPr>
          </a:lstStyle>
          <a:p>
            <a:pPr lvl="0"/>
            <a:r>
              <a:rPr lang="en-CA" dirty="0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5502" y="2405062"/>
            <a:ext cx="4673600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10785502" y="6824794"/>
            <a:ext cx="4673600" cy="710539"/>
          </a:xfrm>
        </p:spPr>
        <p:txBody>
          <a:bodyPr anchor="b"/>
          <a:lstStyle>
            <a:lvl1pPr>
              <a:defRPr sz="2100"/>
            </a:lvl1pPr>
          </a:lstStyle>
          <a:p>
            <a:pPr lvl="0"/>
            <a:r>
              <a:rPr lang="en-CA" dirty="0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97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13104840" y="0"/>
            <a:ext cx="315116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1 column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11615780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Wingdings" pitchFamily="2" charset="2"/>
              <a:buChar char="§"/>
              <a:defRPr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349460" y="768365"/>
            <a:ext cx="2661920" cy="6766969"/>
          </a:xfrm>
        </p:spPr>
        <p:txBody>
          <a:bodyPr/>
          <a:lstStyle>
            <a:lvl1pPr marL="0" marR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3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13104840" y="0"/>
            <a:ext cx="315116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660398"/>
            <a:ext cx="11615780" cy="6874935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2pPr>
              <a:defRPr/>
            </a:lvl2pPr>
            <a:lvl3pPr marL="2020367" indent="-457200">
              <a:buFont typeface="Wingdings" pitchFamily="2" charset="2"/>
              <a:buChar char="§"/>
              <a:defRPr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This is a basic 1-column key point slide with no title.</a:t>
            </a:r>
          </a:p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349460" y="768365"/>
            <a:ext cx="2661920" cy="6766969"/>
          </a:xfrm>
        </p:spPr>
        <p:txBody>
          <a:bodyPr/>
          <a:lstStyle>
            <a:lvl1pPr marL="0" marR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6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13104840" y="0"/>
            <a:ext cx="315116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349460" y="768365"/>
            <a:ext cx="2661920" cy="6766969"/>
          </a:xfrm>
        </p:spPr>
        <p:txBody>
          <a:bodyPr/>
          <a:lstStyle>
            <a:lvl1pPr marL="0" marR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0" y="768365"/>
            <a:ext cx="10434239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bulk content slide with 1 column for long content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11615780" cy="5130800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Wingdings" pitchFamily="2" charset="2"/>
              <a:buChar char="§"/>
              <a:defRPr sz="2100"/>
            </a:lvl3pPr>
            <a:lvl4pPr marL="2735542" indent="-390792"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6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13104840" y="0"/>
            <a:ext cx="315116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349460" y="768365"/>
            <a:ext cx="2661920" cy="6766969"/>
          </a:xfrm>
        </p:spPr>
        <p:txBody>
          <a:bodyPr/>
          <a:lstStyle>
            <a:lvl1pPr marL="0" marR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660398"/>
            <a:ext cx="11615780" cy="6874936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Wingdings" pitchFamily="2" charset="2"/>
              <a:buChar char="§"/>
              <a:defRPr sz="2100"/>
            </a:lvl3pPr>
            <a:lvl4pPr marL="2735542" indent="-390792"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6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This is a bulk content slide without a title for long content.</a:t>
            </a:r>
          </a:p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1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2 columns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7162458" cy="5130800"/>
          </a:xfrm>
        </p:spPr>
        <p:txBody>
          <a:bodyPr/>
          <a:lstStyle>
            <a:lvl1pPr>
              <a:spcBef>
                <a:spcPts val="1600"/>
              </a:spcBef>
              <a:defRPr sz="3000" baseline="0"/>
            </a:lvl1pPr>
            <a:lvl2pPr>
              <a:defRPr sz="3000"/>
            </a:lvl2pPr>
            <a:lvl3pPr marL="2020367" indent="-457200">
              <a:buFont typeface="Wingdings" pitchFamily="2" charset="2"/>
              <a:buChar char="§"/>
              <a:defRPr sz="3000"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297170" y="2404534"/>
            <a:ext cx="7147539" cy="5130800"/>
          </a:xfrm>
        </p:spPr>
        <p:txBody>
          <a:bodyPr/>
          <a:lstStyle>
            <a:lvl1pPr>
              <a:spcBef>
                <a:spcPts val="1600"/>
              </a:spcBef>
              <a:defRPr sz="3000" baseline="0"/>
            </a:lvl1pPr>
            <a:lvl2pPr>
              <a:defRPr sz="3000"/>
            </a:lvl2pPr>
            <a:lvl3pPr marL="2020367" indent="-457200">
              <a:buFont typeface="Wingdings" pitchFamily="2" charset="2"/>
              <a:buChar char="§"/>
              <a:defRPr sz="3000"/>
            </a:lvl3pPr>
            <a:lvl4pPr marL="2735542" indent="-390792">
              <a:spcBef>
                <a:spcPts val="1104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2 columns and subtitles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115732"/>
            <a:ext cx="7162458" cy="4419601"/>
          </a:xfrm>
        </p:spPr>
        <p:txBody>
          <a:bodyPr/>
          <a:lstStyle>
            <a:lvl1pPr>
              <a:spcBef>
                <a:spcPts val="1600"/>
              </a:spcBef>
              <a:defRPr sz="3000" baseline="0"/>
            </a:lvl1pPr>
            <a:lvl2pPr>
              <a:defRPr sz="3000"/>
            </a:lvl2pPr>
            <a:lvl3pPr marL="2020367" indent="-457200">
              <a:buFont typeface="Wingdings" pitchFamily="2" charset="2"/>
              <a:buChar char="§"/>
              <a:defRPr sz="3000"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297170" y="3115732"/>
            <a:ext cx="7147539" cy="4419602"/>
          </a:xfrm>
        </p:spPr>
        <p:txBody>
          <a:bodyPr/>
          <a:lstStyle>
            <a:lvl1pPr>
              <a:spcBef>
                <a:spcPts val="1600"/>
              </a:spcBef>
              <a:defRPr sz="3000" baseline="0"/>
            </a:lvl1pPr>
            <a:lvl2pPr>
              <a:defRPr sz="3000"/>
            </a:lvl2pPr>
            <a:lvl3pPr marL="2020367" indent="-457200">
              <a:buFont typeface="Wingdings" pitchFamily="2" charset="2"/>
              <a:buChar char="§"/>
              <a:defRPr sz="3000"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3" y="2405062"/>
            <a:ext cx="7162458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8297170" y="2405062"/>
            <a:ext cx="7147539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22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3 columns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4673339" cy="5130800"/>
          </a:xfrm>
        </p:spPr>
        <p:txBody>
          <a:bodyPr/>
          <a:lstStyle>
            <a:lvl1pPr>
              <a:spcBef>
                <a:spcPts val="1600"/>
              </a:spcBef>
              <a:defRPr sz="3000" baseline="0"/>
            </a:lvl1pPr>
            <a:lvl2pPr>
              <a:defRPr sz="3000"/>
            </a:lvl2pPr>
            <a:lvl3pPr marL="2020367" indent="-457200">
              <a:buFont typeface="Wingdings" pitchFamily="2" charset="2"/>
              <a:buChar char="§"/>
              <a:defRPr sz="3000"/>
            </a:lvl3pPr>
            <a:lvl4pPr>
              <a:spcBef>
                <a:spcPts val="1104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07945" y="2404534"/>
            <a:ext cx="4644000" cy="5130800"/>
          </a:xfrm>
        </p:spPr>
        <p:txBody>
          <a:bodyPr/>
          <a:lstStyle>
            <a:lvl1pPr>
              <a:spcBef>
                <a:spcPts val="1600"/>
              </a:spcBef>
              <a:defRPr sz="3000" baseline="0"/>
            </a:lvl1pPr>
            <a:lvl2pPr>
              <a:defRPr sz="3000"/>
            </a:lvl2pPr>
            <a:lvl3pPr marL="2020367" indent="-457200">
              <a:buFont typeface="Wingdings" pitchFamily="2" charset="2"/>
              <a:buChar char="§"/>
              <a:defRPr sz="3000"/>
            </a:lvl3pPr>
            <a:lvl4pPr>
              <a:spcBef>
                <a:spcPts val="1104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786183" y="2404534"/>
            <a:ext cx="4673448" cy="5130800"/>
          </a:xfrm>
        </p:spPr>
        <p:txBody>
          <a:bodyPr/>
          <a:lstStyle>
            <a:lvl1pPr>
              <a:spcBef>
                <a:spcPts val="1600"/>
              </a:spcBef>
              <a:defRPr sz="3000" baseline="0"/>
            </a:lvl1pPr>
            <a:lvl2pPr>
              <a:defRPr sz="3000"/>
            </a:lvl2pPr>
            <a:lvl3pPr marL="2020367" indent="-457200">
              <a:buFont typeface="Wingdings" pitchFamily="2" charset="2"/>
              <a:buChar char="§"/>
              <a:defRPr sz="3000"/>
            </a:lvl3pPr>
            <a:lvl4pPr>
              <a:spcBef>
                <a:spcPts val="1104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20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3 columns and subtitles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115732"/>
            <a:ext cx="4673339" cy="4419601"/>
          </a:xfrm>
        </p:spPr>
        <p:txBody>
          <a:bodyPr/>
          <a:lstStyle>
            <a:lvl1pPr>
              <a:spcBef>
                <a:spcPts val="1600"/>
              </a:spcBef>
              <a:defRPr sz="2800" baseline="0"/>
            </a:lvl1pPr>
            <a:lvl2pPr>
              <a:defRPr sz="2800"/>
            </a:lvl2pPr>
            <a:lvl3pPr marL="2020367" indent="-457200">
              <a:buFont typeface="Wingdings" pitchFamily="2" charset="2"/>
              <a:buChar char="§"/>
              <a:defRPr sz="2800"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07945" y="3115732"/>
            <a:ext cx="4644000" cy="4419601"/>
          </a:xfrm>
        </p:spPr>
        <p:txBody>
          <a:bodyPr/>
          <a:lstStyle>
            <a:lvl1pPr>
              <a:spcBef>
                <a:spcPts val="1600"/>
              </a:spcBef>
              <a:defRPr sz="2800" baseline="0"/>
            </a:lvl1pPr>
            <a:lvl2pPr>
              <a:defRPr sz="2800"/>
            </a:lvl2pPr>
            <a:lvl3pPr marL="2020367" indent="-457200">
              <a:buFont typeface="Wingdings" pitchFamily="2" charset="2"/>
              <a:buChar char="§"/>
              <a:defRPr sz="2800"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786183" y="3115732"/>
            <a:ext cx="4673448" cy="4419601"/>
          </a:xfrm>
        </p:spPr>
        <p:txBody>
          <a:bodyPr/>
          <a:lstStyle>
            <a:lvl1pPr>
              <a:spcBef>
                <a:spcPts val="1600"/>
              </a:spcBef>
              <a:defRPr sz="2800" baseline="0"/>
            </a:lvl1pPr>
            <a:lvl2pPr>
              <a:defRPr sz="2800"/>
            </a:lvl2pPr>
            <a:lvl3pPr marL="2020367" indent="-457200">
              <a:buFont typeface="Wingdings" pitchFamily="2" charset="2"/>
              <a:buChar char="§"/>
              <a:defRPr sz="2800"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3" y="2405062"/>
            <a:ext cx="4673338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2405062"/>
            <a:ext cx="4644000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86183" y="2405062"/>
            <a:ext cx="4673338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66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6 columns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4673339" cy="2409137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07945" y="2404534"/>
            <a:ext cx="4644000" cy="2409137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786183" y="2404534"/>
            <a:ext cx="4673448" cy="2409137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5130801"/>
            <a:ext cx="4673339" cy="2409137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5130801"/>
            <a:ext cx="4644000" cy="2409137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786183" y="5130801"/>
            <a:ext cx="4673448" cy="2409137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8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82" y="3687366"/>
            <a:ext cx="9668510" cy="2180690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1" y="6003520"/>
            <a:ext cx="12157629" cy="1580621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5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2881" y="7711440"/>
            <a:ext cx="7145607" cy="628880"/>
          </a:xfrm>
        </p:spPr>
        <p:txBody>
          <a:bodyPr anchor="b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Place date or name here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6728" y="815624"/>
            <a:ext cx="3771900" cy="6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60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10434238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6 columns and subtitles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115733"/>
            <a:ext cx="4673339" cy="1697938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07945" y="3115733"/>
            <a:ext cx="4644000" cy="1697938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786183" y="3115733"/>
            <a:ext cx="4673448" cy="1697938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5858406"/>
            <a:ext cx="4673339" cy="1681532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5858406"/>
            <a:ext cx="4644000" cy="1681532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786183" y="5858406"/>
            <a:ext cx="4673448" cy="1681532"/>
          </a:xfrm>
        </p:spPr>
        <p:txBody>
          <a:bodyPr/>
          <a:lstStyle>
            <a:lvl1pPr>
              <a:defRPr sz="2800"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12883" y="2405062"/>
            <a:ext cx="4673338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807945" y="2405062"/>
            <a:ext cx="4644000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2405062"/>
            <a:ext cx="4673338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2883" y="5147735"/>
            <a:ext cx="4673338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807945" y="5147735"/>
            <a:ext cx="4644000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0786183" y="5147735"/>
            <a:ext cx="4673338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38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10434238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bulk content slide with 2 columns for long content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263153"/>
            <a:ext cx="7162458" cy="4272180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Wingdings" pitchFamily="2" charset="2"/>
              <a:buChar char="§"/>
              <a:defRPr sz="2100"/>
            </a:lvl3pPr>
            <a:lvl4pPr marL="2735542" indent="-390792"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297169" y="3263153"/>
            <a:ext cx="7147539" cy="4272180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Wingdings" pitchFamily="2" charset="2"/>
              <a:buChar char="§"/>
              <a:defRPr sz="2100"/>
            </a:lvl3pPr>
            <a:lvl4pPr marL="2735542" indent="-390792"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12882" y="2405062"/>
            <a:ext cx="7162457" cy="710671"/>
          </a:xfrm>
        </p:spPr>
        <p:txBody>
          <a:bodyPr/>
          <a:lstStyle>
            <a:lvl1pPr>
              <a:defRPr sz="21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297168" y="2405062"/>
            <a:ext cx="7147539" cy="710671"/>
          </a:xfrm>
        </p:spPr>
        <p:txBody>
          <a:bodyPr/>
          <a:lstStyle>
            <a:lvl1pPr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41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10434238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bulk content slide with 3 columns for long content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263153"/>
            <a:ext cx="4660827" cy="4272180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Wingdings" pitchFamily="2" charset="2"/>
              <a:buChar char="§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0786183" y="3263153"/>
            <a:ext cx="4658525" cy="4272180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Wingdings" pitchFamily="2" charset="2"/>
              <a:buChar char="§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12883" y="2405062"/>
            <a:ext cx="4660826" cy="710671"/>
          </a:xfrm>
        </p:spPr>
        <p:txBody>
          <a:bodyPr/>
          <a:lstStyle>
            <a:lvl1pPr>
              <a:lnSpc>
                <a:spcPct val="100000"/>
              </a:lnSpc>
              <a:defRPr sz="21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6182" y="2405062"/>
            <a:ext cx="4658525" cy="710671"/>
          </a:xfrm>
        </p:spPr>
        <p:txBody>
          <a:bodyPr/>
          <a:lstStyle>
            <a:lvl1pPr>
              <a:lnSpc>
                <a:spcPct val="100000"/>
              </a:lnSpc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798531" y="3263153"/>
            <a:ext cx="4662829" cy="4272180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Wingdings" pitchFamily="2" charset="2"/>
              <a:buChar char="§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798530" y="2405062"/>
            <a:ext cx="4662829" cy="710671"/>
          </a:xfrm>
        </p:spPr>
        <p:txBody>
          <a:bodyPr/>
          <a:lstStyle>
            <a:lvl1pPr>
              <a:lnSpc>
                <a:spcPct val="100000"/>
              </a:lnSpc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27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812882" y="5972486"/>
            <a:ext cx="4673339" cy="1583858"/>
          </a:xfrm>
        </p:spPr>
        <p:txBody>
          <a:bodyPr/>
          <a:lstStyle>
            <a:lvl1pPr>
              <a:spcBef>
                <a:spcPts val="1704"/>
              </a:spcBef>
              <a:defRPr sz="18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10786183" y="5972486"/>
            <a:ext cx="4658525" cy="1583858"/>
          </a:xfrm>
        </p:spPr>
        <p:txBody>
          <a:bodyPr/>
          <a:lstStyle>
            <a:lvl1pPr>
              <a:spcBef>
                <a:spcPts val="1704"/>
              </a:spcBef>
              <a:defRPr sz="18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812883" y="5147735"/>
            <a:ext cx="4673338" cy="710671"/>
          </a:xfrm>
        </p:spPr>
        <p:txBody>
          <a:bodyPr/>
          <a:lstStyle>
            <a:lvl1pPr>
              <a:defRPr sz="21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0786182" y="5147735"/>
            <a:ext cx="4658525" cy="710671"/>
          </a:xfrm>
        </p:spPr>
        <p:txBody>
          <a:bodyPr/>
          <a:lstStyle>
            <a:lvl1pPr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5807947" y="5972486"/>
            <a:ext cx="4643998" cy="1583858"/>
          </a:xfrm>
        </p:spPr>
        <p:txBody>
          <a:bodyPr/>
          <a:lstStyle>
            <a:lvl1pPr>
              <a:spcBef>
                <a:spcPts val="1704"/>
              </a:spcBef>
              <a:defRPr sz="18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5807946" y="5147735"/>
            <a:ext cx="4643998" cy="710671"/>
          </a:xfrm>
        </p:spPr>
        <p:txBody>
          <a:bodyPr/>
          <a:lstStyle>
            <a:lvl1pPr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10434238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bulk content slide with 6 columns for long content.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281082"/>
            <a:ext cx="4673339" cy="1550518"/>
          </a:xfrm>
        </p:spPr>
        <p:txBody>
          <a:bodyPr/>
          <a:lstStyle>
            <a:lvl1pPr>
              <a:spcBef>
                <a:spcPts val="1704"/>
              </a:spcBef>
              <a:defRPr sz="18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0786183" y="3281082"/>
            <a:ext cx="4658525" cy="1550518"/>
          </a:xfrm>
        </p:spPr>
        <p:txBody>
          <a:bodyPr/>
          <a:lstStyle>
            <a:lvl1pPr>
              <a:spcBef>
                <a:spcPts val="1704"/>
              </a:spcBef>
              <a:defRPr sz="18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12883" y="2405062"/>
            <a:ext cx="4673338" cy="710671"/>
          </a:xfrm>
        </p:spPr>
        <p:txBody>
          <a:bodyPr/>
          <a:lstStyle>
            <a:lvl1pPr>
              <a:defRPr sz="21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6182" y="2405062"/>
            <a:ext cx="4658525" cy="710671"/>
          </a:xfrm>
        </p:spPr>
        <p:txBody>
          <a:bodyPr/>
          <a:lstStyle>
            <a:lvl1pPr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807947" y="3281082"/>
            <a:ext cx="4643998" cy="1550518"/>
          </a:xfrm>
        </p:spPr>
        <p:txBody>
          <a:bodyPr/>
          <a:lstStyle>
            <a:lvl1pPr>
              <a:spcBef>
                <a:spcPts val="1704"/>
              </a:spcBef>
              <a:defRPr sz="18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807946" y="2405062"/>
            <a:ext cx="4643998" cy="710671"/>
          </a:xfrm>
        </p:spPr>
        <p:txBody>
          <a:bodyPr/>
          <a:lstStyle>
            <a:lvl1pPr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71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3860800"/>
            <a:ext cx="4660825" cy="36791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3860800"/>
            <a:ext cx="4644000" cy="36791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3860800"/>
            <a:ext cx="4673448" cy="3679138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12881" y="2475441"/>
            <a:ext cx="4660826" cy="1226329"/>
          </a:xfrm>
        </p:spPr>
        <p:txBody>
          <a:bodyPr anchor="b"/>
          <a:lstStyle>
            <a:lvl1pPr>
              <a:lnSpc>
                <a:spcPct val="80000"/>
              </a:lnSpc>
              <a:defRPr sz="8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807945" y="2475441"/>
            <a:ext cx="4643999" cy="1226329"/>
          </a:xfrm>
        </p:spPr>
        <p:txBody>
          <a:bodyPr anchor="b"/>
          <a:lstStyle>
            <a:lvl1pPr>
              <a:lnSpc>
                <a:spcPct val="80000"/>
              </a:lnSpc>
              <a:defRPr sz="8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0786183" y="2475441"/>
            <a:ext cx="4673448" cy="1226329"/>
          </a:xfrm>
        </p:spPr>
        <p:txBody>
          <a:bodyPr anchor="b"/>
          <a:lstStyle>
            <a:lvl1pPr>
              <a:lnSpc>
                <a:spcPct val="80000"/>
              </a:lnSpc>
              <a:defRPr sz="8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numbers slide for short numbers</a:t>
            </a:r>
            <a:endParaRPr lang="en-US" dirty="0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42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12881" y="2441575"/>
            <a:ext cx="4660825" cy="1260195"/>
          </a:xfrm>
        </p:spPr>
        <p:txBody>
          <a:bodyPr anchor="ctr"/>
          <a:lstStyle>
            <a:lvl1pPr>
              <a:lnSpc>
                <a:spcPct val="8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807945" y="2475441"/>
            <a:ext cx="4643999" cy="1226329"/>
          </a:xfrm>
        </p:spPr>
        <p:txBody>
          <a:bodyPr anchor="ctr"/>
          <a:lstStyle>
            <a:lvl1pPr>
              <a:lnSpc>
                <a:spcPct val="8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0786183" y="2475441"/>
            <a:ext cx="4673448" cy="1226329"/>
          </a:xfrm>
        </p:spPr>
        <p:txBody>
          <a:bodyPr anchor="ctr"/>
          <a:lstStyle>
            <a:lvl1pPr>
              <a:lnSpc>
                <a:spcPct val="8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numbers slide for long numbers</a:t>
            </a:r>
            <a:endParaRPr lang="en-US" dirty="0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83" y="3860800"/>
            <a:ext cx="4660824" cy="36791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3860800"/>
            <a:ext cx="4643999" cy="36791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3860800"/>
            <a:ext cx="4673448" cy="3679138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533607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4538133"/>
            <a:ext cx="4673339" cy="3001805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4538133"/>
            <a:ext cx="4644000" cy="3001805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4538133"/>
            <a:ext cx="4673448" cy="3001805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accent1"/>
                </a:solidFill>
              </a:defRPr>
            </a:lvl1pPr>
          </a:lstStyle>
          <a:p>
            <a:r>
              <a:rPr lang="en-CA" dirty="0"/>
              <a:t>This is a key point slide with icons to illustrate points.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2270120" y="2454806"/>
            <a:ext cx="1755775" cy="1755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715616" y="2900693"/>
            <a:ext cx="864783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7207036" y="2454806"/>
            <a:ext cx="1755775" cy="1755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7652532" y="2900693"/>
            <a:ext cx="864782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12143953" y="2454806"/>
            <a:ext cx="1755775" cy="1755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12589840" y="2900693"/>
            <a:ext cx="864000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8711" y="8497455"/>
            <a:ext cx="8024100" cy="486834"/>
          </a:xfrm>
        </p:spPr>
        <p:txBody>
          <a:bodyPr anchor="ctr"/>
          <a:lstStyle>
            <a:lvl1pPr>
              <a:defRPr sz="21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Tip: Icons can be found at the end of the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1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4538133"/>
            <a:ext cx="4673339" cy="3001805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4538133"/>
            <a:ext cx="4644000" cy="3001805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4538133"/>
            <a:ext cx="4673448" cy="3001805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accent1"/>
                </a:solidFill>
              </a:defRPr>
            </a:lvl1pPr>
          </a:lstStyle>
          <a:p>
            <a:r>
              <a:rPr lang="en-CA" dirty="0"/>
              <a:t>This is a key point slide with icons to illustrate points.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2270120" y="2454806"/>
            <a:ext cx="1755775" cy="17557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715616" y="2900693"/>
            <a:ext cx="864783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7207036" y="2454806"/>
            <a:ext cx="1755775" cy="17557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7652532" y="2900693"/>
            <a:ext cx="864782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12143953" y="2454806"/>
            <a:ext cx="1755775" cy="17557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12589840" y="2900693"/>
            <a:ext cx="864000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8711" y="8497455"/>
            <a:ext cx="8024100" cy="486834"/>
          </a:xfrm>
        </p:spPr>
        <p:txBody>
          <a:bodyPr anchor="ctr"/>
          <a:lstStyle>
            <a:lvl1pPr>
              <a:defRPr sz="21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Tip: Icons can be found at the end of the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35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3287077" y="829734"/>
            <a:ext cx="9683434" cy="750146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1880309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05366" y="838200"/>
            <a:ext cx="14646856" cy="7467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7077" y="2787076"/>
            <a:ext cx="9683434" cy="3492669"/>
          </a:xfrm>
        </p:spPr>
        <p:txBody>
          <a:bodyPr/>
          <a:lstStyle>
            <a:lvl1pPr algn="ctr">
              <a:lnSpc>
                <a:spcPct val="110000"/>
              </a:lnSpc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Enter an impressive </a:t>
            </a:r>
            <a:br>
              <a:rPr lang="en-CA" dirty="0"/>
            </a:br>
            <a:r>
              <a:rPr lang="en-CA" dirty="0"/>
              <a:t>statistic or fact.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7077" y="2125170"/>
            <a:ext cx="9683434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87077" y="6561978"/>
            <a:ext cx="9683434" cy="388804"/>
          </a:xfrm>
        </p:spPr>
        <p:txBody>
          <a:bodyPr anchor="ctr"/>
          <a:lstStyle>
            <a:lvl1pPr algn="ctr"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7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82" y="3687366"/>
            <a:ext cx="9668510" cy="2180690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1" y="6003520"/>
            <a:ext cx="12157629" cy="1580621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5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2881" y="7711440"/>
            <a:ext cx="7145607" cy="628880"/>
          </a:xfrm>
        </p:spPr>
        <p:txBody>
          <a:bodyPr anchor="b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Place date or name here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6728" y="815624"/>
            <a:ext cx="377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32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87077" y="2787076"/>
            <a:ext cx="9683434" cy="3492669"/>
          </a:xfrm>
        </p:spPr>
        <p:txBody>
          <a:bodyPr/>
          <a:lstStyle>
            <a:lvl1pPr algn="ctr">
              <a:lnSpc>
                <a:spcPct val="11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Enter an impressive </a:t>
            </a:r>
            <a:br>
              <a:rPr lang="en-CA" dirty="0"/>
            </a:br>
            <a:r>
              <a:rPr lang="en-CA" dirty="0"/>
              <a:t>statistic or fact.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7077" y="2125170"/>
            <a:ext cx="9683434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87077" y="6561978"/>
            <a:ext cx="9683434" cy="388804"/>
          </a:xfrm>
        </p:spPr>
        <p:txBody>
          <a:bodyPr anchor="ctr"/>
          <a:lstStyle>
            <a:lvl1pPr algn="ctr"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23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87077" y="1313874"/>
            <a:ext cx="9683434" cy="3492669"/>
          </a:xfrm>
        </p:spPr>
        <p:txBody>
          <a:bodyPr/>
          <a:lstStyle>
            <a:lvl1pPr algn="ctr">
              <a:lnSpc>
                <a:spcPct val="11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Enter an impressive statistic or fact. Highlight a number or key word by making it bold.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7077" y="651968"/>
            <a:ext cx="9683434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92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87077" y="1313874"/>
            <a:ext cx="9683434" cy="3492669"/>
          </a:xfrm>
        </p:spPr>
        <p:txBody>
          <a:bodyPr/>
          <a:lstStyle>
            <a:lvl1pPr algn="ctr">
              <a:lnSpc>
                <a:spcPct val="110000"/>
              </a:lnSpc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Enter an impressive statistic or fact. Highlight a number or key word by making it bold.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7077" y="651968"/>
            <a:ext cx="9683434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99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80794" y="2552251"/>
            <a:ext cx="10296000" cy="4039500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8000"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$#,###,###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01893" y="3012628"/>
            <a:ext cx="9653802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301893" y="5643918"/>
            <a:ext cx="9653802" cy="388804"/>
          </a:xfrm>
        </p:spPr>
        <p:txBody>
          <a:bodyPr anchor="ctr"/>
          <a:lstStyle>
            <a:lvl1pPr algn="ctr"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8711" y="8497455"/>
            <a:ext cx="14385473" cy="486834"/>
          </a:xfrm>
        </p:spPr>
        <p:txBody>
          <a:bodyPr anchor="ctr"/>
          <a:lstStyle>
            <a:lvl1pPr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81210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34290" y="2552251"/>
            <a:ext cx="5675526" cy="4039500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$#,###,###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512351" y="3027868"/>
            <a:ext cx="4919405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512351" y="5702027"/>
            <a:ext cx="4919405" cy="388804"/>
          </a:xfrm>
        </p:spPr>
        <p:txBody>
          <a:bodyPr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8458890" y="2552251"/>
            <a:ext cx="5675526" cy="4039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324000" tIns="1080000" rIns="324000" bIns="1080000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$#,###,###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36951" y="3027868"/>
            <a:ext cx="4919405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36951" y="5702027"/>
            <a:ext cx="4919405" cy="388804"/>
          </a:xfrm>
        </p:spPr>
        <p:txBody>
          <a:bodyPr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8711" y="8497455"/>
            <a:ext cx="14385473" cy="486834"/>
          </a:xfrm>
        </p:spPr>
        <p:txBody>
          <a:bodyPr anchor="ctr"/>
          <a:lstStyle>
            <a:lvl1pPr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2077152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45570" y="2552251"/>
            <a:ext cx="4540830" cy="4039500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$#,###,###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23632" y="3027868"/>
            <a:ext cx="3806098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302240" y="5704294"/>
            <a:ext cx="3827489" cy="388804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5864462" y="2552251"/>
            <a:ext cx="4540830" cy="4039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324000" tIns="1080000" rIns="324000" bIns="1080000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$#,###,###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2524" y="3027868"/>
            <a:ext cx="3806098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1132" y="5704294"/>
            <a:ext cx="3827489" cy="388804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10783354" y="2552251"/>
            <a:ext cx="4540830" cy="4039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324000" tIns="1080000" rIns="324000" bIns="1080000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$#,###,###</a:t>
            </a:r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61416" y="3027868"/>
            <a:ext cx="3806098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40024" y="5704294"/>
            <a:ext cx="3827489" cy="388804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8711" y="8497455"/>
            <a:ext cx="14385473" cy="486834"/>
          </a:xfrm>
        </p:spPr>
        <p:txBody>
          <a:bodyPr anchor="ctr"/>
          <a:lstStyle>
            <a:lvl1pPr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994677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7484181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Wingdings" pitchFamily="2" charset="2"/>
              <a:buChar char="§"/>
              <a:defRPr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</a:t>
            </a:r>
          </a:p>
          <a:p>
            <a:pPr lvl="0"/>
            <a:r>
              <a:rPr lang="en-CA" dirty="0"/>
              <a:t>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7484182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slide with a right-aligned image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38711" y="8497455"/>
            <a:ext cx="7358351" cy="486834"/>
          </a:xfrm>
        </p:spPr>
        <p:txBody>
          <a:bodyPr anchor="ctr"/>
          <a:lstStyle>
            <a:lvl1pPr>
              <a:defRPr sz="21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photo credit or additional information.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9346896" y="0"/>
            <a:ext cx="6910691" cy="914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1228551" y="7552975"/>
            <a:ext cx="5029037" cy="778226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4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2380" y="768365"/>
            <a:ext cx="7484182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slide with a left-aligned image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92381" y="2404534"/>
            <a:ext cx="7484181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Wingdings" pitchFamily="2" charset="2"/>
              <a:buChar char="§"/>
              <a:defRPr/>
            </a:lvl3pPr>
            <a:lvl4pPr marL="2735542" indent="-390792">
              <a:spcBef>
                <a:spcPts val="1104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</a:t>
            </a:r>
          </a:p>
          <a:p>
            <a:pPr lvl="0"/>
            <a:r>
              <a:rPr lang="en-CA" dirty="0"/>
              <a:t>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910691" cy="914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81655" y="7552975"/>
            <a:ext cx="5029037" cy="778226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92380" y="8497455"/>
            <a:ext cx="7358351" cy="486834"/>
          </a:xfrm>
        </p:spPr>
        <p:txBody>
          <a:bodyPr anchor="ctr"/>
          <a:lstStyle>
            <a:lvl1pPr>
              <a:defRPr sz="21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photo credit or additional information.</a:t>
            </a:r>
            <a:endParaRPr lang="en-US" dirty="0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45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86" y="0"/>
            <a:ext cx="16256402" cy="9144000"/>
          </a:xfrm>
        </p:spPr>
        <p:txBody>
          <a:bodyPr/>
          <a:lstStyle>
            <a:lvl1pPr marL="0" indent="0">
              <a:buNone/>
              <a:defRPr sz="4000" baseline="0"/>
            </a:lvl1pPr>
            <a:lvl2pPr marL="781583" indent="0">
              <a:buNone/>
              <a:defRPr sz="4800"/>
            </a:lvl2pPr>
            <a:lvl3pPr marL="1563167" indent="0">
              <a:buNone/>
              <a:defRPr sz="4100"/>
            </a:lvl3pPr>
            <a:lvl4pPr marL="2344750" indent="0">
              <a:buNone/>
              <a:defRPr sz="3400"/>
            </a:lvl4pPr>
            <a:lvl5pPr marL="3126334" indent="0">
              <a:buNone/>
              <a:defRPr sz="3400"/>
            </a:lvl5pPr>
            <a:lvl6pPr marL="3907917" indent="0">
              <a:buNone/>
              <a:defRPr sz="3400"/>
            </a:lvl6pPr>
            <a:lvl7pPr marL="4689500" indent="0">
              <a:buNone/>
              <a:defRPr sz="3400"/>
            </a:lvl7pPr>
            <a:lvl8pPr marL="5471084" indent="0">
              <a:buNone/>
              <a:defRPr sz="3400"/>
            </a:lvl8pPr>
            <a:lvl9pPr marL="6252667" indent="0">
              <a:buNone/>
              <a:defRPr sz="3400"/>
            </a:lvl9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80231" y="7552975"/>
            <a:ext cx="7377357" cy="778226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85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210410" y="847319"/>
            <a:ext cx="7144877" cy="6696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29707" y="847319"/>
            <a:ext cx="7145633" cy="6696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46303" y="6294809"/>
            <a:ext cx="5029037" cy="778226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337399" y="6294809"/>
            <a:ext cx="5029037" cy="778226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62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82" y="3687366"/>
            <a:ext cx="9668510" cy="2180690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1" y="6003520"/>
            <a:ext cx="12157629" cy="1580621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5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2881" y="7711440"/>
            <a:ext cx="7145607" cy="628880"/>
          </a:xfrm>
        </p:spPr>
        <p:txBody>
          <a:bodyPr anchor="b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Place date or name here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817" y="816563"/>
            <a:ext cx="3771900" cy="7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10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29707" y="829734"/>
            <a:ext cx="11598955" cy="669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99625" y="6294809"/>
            <a:ext cx="5029037" cy="778226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13106428" y="0"/>
            <a:ext cx="315116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351048" y="768365"/>
            <a:ext cx="2661920" cy="6766969"/>
          </a:xfrm>
        </p:spPr>
        <p:txBody>
          <a:bodyPr/>
          <a:lstStyle>
            <a:lvl1pPr marL="0" marR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8711" y="8497455"/>
            <a:ext cx="7358351" cy="486834"/>
          </a:xfrm>
        </p:spPr>
        <p:txBody>
          <a:bodyPr anchor="ctr"/>
          <a:lstStyle>
            <a:lvl1pPr>
              <a:defRPr sz="21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photo credit or additional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20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13106428" y="0"/>
            <a:ext cx="315116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351048" y="768365"/>
            <a:ext cx="2661920" cy="6766969"/>
          </a:xfrm>
        </p:spPr>
        <p:txBody>
          <a:bodyPr/>
          <a:lstStyle>
            <a:lvl1pPr marL="0" marR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29708" y="2404534"/>
            <a:ext cx="9459088" cy="5121200"/>
          </a:xfrm>
        </p:spPr>
        <p:txBody>
          <a:bodyPr/>
          <a:lstStyle/>
          <a:p>
            <a:r>
              <a:rPr lang="en-US" dirty="0"/>
              <a:t>Click on the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graphic slide with a title and optional annotation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8711" y="8497455"/>
            <a:ext cx="7358351" cy="486834"/>
          </a:xfrm>
        </p:spPr>
        <p:txBody>
          <a:bodyPr anchor="ctr"/>
          <a:lstStyle>
            <a:lvl1pPr>
              <a:defRPr sz="21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photo credit or additional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3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chart or table slide with optional annotation</a:t>
            </a:r>
            <a:endParaRPr lang="en-US" dirty="0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812800" y="2405063"/>
            <a:ext cx="9475788" cy="51212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select “Insert” ➝ “Chart” from the menu bar to choose a stylized chart.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13106428" y="0"/>
            <a:ext cx="315116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351048" y="768365"/>
            <a:ext cx="2661920" cy="6766969"/>
          </a:xfrm>
        </p:spPr>
        <p:txBody>
          <a:bodyPr/>
          <a:lstStyle>
            <a:lvl1pPr marL="0" marR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l" defTabSz="78158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8711" y="8497455"/>
            <a:ext cx="7358351" cy="486834"/>
          </a:xfrm>
        </p:spPr>
        <p:txBody>
          <a:bodyPr anchor="ctr"/>
          <a:lstStyle>
            <a:lvl1pPr>
              <a:defRPr sz="21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information credit or additional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23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9400" y="1448943"/>
            <a:ext cx="918788" cy="56380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48421" y="3734724"/>
            <a:ext cx="10360746" cy="220209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 baseline="0">
                <a:solidFill>
                  <a:schemeClr val="accent5"/>
                </a:solidFill>
              </a:defRPr>
            </a:lvl1pPr>
            <a:lvl2pPr marL="7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5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Questions? Place a contact prompt message and your email here.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0943" y="2737557"/>
            <a:ext cx="9615704" cy="1018079"/>
          </a:xfrm>
        </p:spPr>
        <p:txBody>
          <a:bodyPr anchor="b"/>
          <a:lstStyle>
            <a:lvl1pPr algn="ctr"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Thank you message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7357" y="5953749"/>
            <a:ext cx="7802874" cy="778226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 err="1"/>
              <a:t>www.mohawkcollege.ca</a:t>
            </a:r>
            <a:r>
              <a:rPr lang="en-CA" dirty="0"/>
              <a:t>/</a:t>
            </a:r>
            <a:r>
              <a:rPr lang="en-CA" dirty="0" err="1"/>
              <a:t>relevantURL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08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36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0" y="3990657"/>
            <a:ext cx="9668513" cy="18161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81" y="6003520"/>
            <a:ext cx="9668512" cy="2000250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316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447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263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079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895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108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526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6728" y="815624"/>
            <a:ext cx="37719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0" y="3990657"/>
            <a:ext cx="9668513" cy="18161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81" y="6003520"/>
            <a:ext cx="9668512" cy="2000250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316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447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263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079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895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108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526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6728" y="815624"/>
            <a:ext cx="3771900" cy="6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2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0" y="3990657"/>
            <a:ext cx="9668513" cy="18161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81" y="6003520"/>
            <a:ext cx="9668512" cy="2000250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316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447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263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079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895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108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526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6728" y="815624"/>
            <a:ext cx="377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4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0" y="3990657"/>
            <a:ext cx="9668513" cy="18161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81" y="6003520"/>
            <a:ext cx="9668512" cy="2000250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3200" baseline="0">
                <a:solidFill>
                  <a:schemeClr val="accent3"/>
                </a:solidFill>
              </a:defRPr>
            </a:lvl1pPr>
            <a:lvl2pPr marL="78158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316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447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263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079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895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108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526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817" y="816563"/>
            <a:ext cx="3771900" cy="7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469172" y="2404534"/>
            <a:ext cx="4633424" cy="4303580"/>
          </a:xfrm>
        </p:spPr>
        <p:txBody>
          <a:bodyPr/>
          <a:lstStyle/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7430477" y="3115733"/>
            <a:ext cx="6243690" cy="288118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 dirty="0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Person and/or Contact Information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429688" y="2405062"/>
            <a:ext cx="6243893" cy="710671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7429688" y="5997575"/>
            <a:ext cx="6243893" cy="710539"/>
          </a:xfrm>
        </p:spPr>
        <p:txBody>
          <a:bodyPr anchor="b"/>
          <a:lstStyle>
            <a:lvl1pPr>
              <a:defRPr sz="2100"/>
            </a:lvl1pPr>
          </a:lstStyle>
          <a:p>
            <a:pPr lvl="0"/>
            <a:r>
              <a:rPr lang="en-CA" dirty="0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67348" y="8497455"/>
            <a:ext cx="529132" cy="4868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5287" y="8547031"/>
            <a:ext cx="631778" cy="3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27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80" y="666518"/>
            <a:ext cx="14631829" cy="14670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80" y="2133600"/>
            <a:ext cx="14631829" cy="52045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First level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80" y="8475135"/>
            <a:ext cx="1180185" cy="4868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8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5" r:id="rId2"/>
    <p:sldLayoutId id="2147483706" r:id="rId3"/>
    <p:sldLayoutId id="2147483707" r:id="rId4"/>
    <p:sldLayoutId id="2147483651" r:id="rId5"/>
    <p:sldLayoutId id="2147483708" r:id="rId6"/>
    <p:sldLayoutId id="2147483709" r:id="rId7"/>
    <p:sldLayoutId id="2147483710" r:id="rId8"/>
    <p:sldLayoutId id="2147483679" r:id="rId9"/>
    <p:sldLayoutId id="2147483686" r:id="rId10"/>
    <p:sldLayoutId id="2147483650" r:id="rId11"/>
    <p:sldLayoutId id="2147483693" r:id="rId12"/>
    <p:sldLayoutId id="2147483692" r:id="rId13"/>
    <p:sldLayoutId id="2147483694" r:id="rId14"/>
    <p:sldLayoutId id="2147483685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5" r:id="rId21"/>
    <p:sldLayoutId id="2147483696" r:id="rId22"/>
    <p:sldLayoutId id="2147483697" r:id="rId23"/>
    <p:sldLayoutId id="2147483677" r:id="rId24"/>
    <p:sldLayoutId id="2147483698" r:id="rId25"/>
    <p:sldLayoutId id="2147483699" r:id="rId26"/>
    <p:sldLayoutId id="2147483704" r:id="rId27"/>
    <p:sldLayoutId id="2147483682" r:id="rId28"/>
    <p:sldLayoutId id="2147483654" r:id="rId29"/>
    <p:sldLayoutId id="2147483662" r:id="rId30"/>
    <p:sldLayoutId id="2147483683" r:id="rId31"/>
    <p:sldLayoutId id="2147483684" r:id="rId32"/>
    <p:sldLayoutId id="2147483664" r:id="rId33"/>
    <p:sldLayoutId id="2147483711" r:id="rId34"/>
    <p:sldLayoutId id="2147483712" r:id="rId35"/>
    <p:sldLayoutId id="2147483700" r:id="rId36"/>
    <p:sldLayoutId id="2147483701" r:id="rId37"/>
    <p:sldLayoutId id="2147483657" r:id="rId38"/>
    <p:sldLayoutId id="2147483674" r:id="rId39"/>
    <p:sldLayoutId id="2147483675" r:id="rId40"/>
    <p:sldLayoutId id="2147483681" r:id="rId41"/>
    <p:sldLayoutId id="2147483667" r:id="rId42"/>
    <p:sldLayoutId id="2147483680" r:id="rId43"/>
    <p:sldLayoutId id="2147483703" r:id="rId44"/>
    <p:sldLayoutId id="2147483702" r:id="rId45"/>
  </p:sldLayoutIdLst>
  <p:hf hdr="0" ftr="0" dt="0"/>
  <p:txStyles>
    <p:titleStyle>
      <a:lvl1pPr algn="l" defTabSz="781583" rtl="0" eaLnBrk="1" latinLnBrk="0" hangingPunct="1">
        <a:lnSpc>
          <a:spcPct val="80000"/>
        </a:lnSpc>
        <a:spcBef>
          <a:spcPct val="0"/>
        </a:spcBef>
        <a:buNone/>
        <a:defRPr sz="6600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781583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32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1270073" indent="-488490" algn="l" defTabSz="781583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32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2020367" indent="-457200" algn="l" defTabSz="781583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32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735542" indent="-390792" algn="l" defTabSz="781583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21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3517125" indent="-390792" algn="l" defTabSz="781583" rtl="0" eaLnBrk="1" latinLnBrk="0" hangingPunct="1">
        <a:spcBef>
          <a:spcPct val="20000"/>
        </a:spcBef>
        <a:buFont typeface="Arial"/>
        <a:buChar char="»"/>
        <a:defRPr sz="34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4298709" indent="-390792" algn="l" defTabSz="78158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0292" indent="-390792" algn="l" defTabSz="78158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61876" indent="-390792" algn="l" defTabSz="78158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43459" indent="-390792" algn="l" defTabSz="78158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1583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3167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4750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26334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07917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89500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1084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52667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Phishing</a:t>
            </a:r>
          </a:p>
        </p:txBody>
      </p:sp>
      <p:pic>
        <p:nvPicPr>
          <p:cNvPr id="1026" name="Picture 2" descr="hackstudentlogo-grey">
            <a:extLst>
              <a:ext uri="{FF2B5EF4-FFF2-40B4-BE49-F238E27FC236}">
                <a16:creationId xmlns:a16="http://schemas.microsoft.com/office/drawing/2014/main" id="{E619FF97-7BD3-4B38-ABAC-90D09DAA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943877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7D29-0289-234D-8E6A-198FD2AA0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Phishing Emails</a:t>
            </a:r>
          </a:p>
        </p:txBody>
      </p:sp>
      <p:pic>
        <p:nvPicPr>
          <p:cNvPr id="2050" name="Picture 2" descr="hackstudentlogo-grey">
            <a:extLst>
              <a:ext uri="{FF2B5EF4-FFF2-40B4-BE49-F238E27FC236}">
                <a16:creationId xmlns:a16="http://schemas.microsoft.com/office/drawing/2014/main" id="{AE9CE9F4-4E59-44CF-BE76-497719507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0" y="1178655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19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Unknown Senders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404534"/>
            <a:ext cx="6675313" cy="513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When receiving emails be on alert  for unfamiliar senders.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Even if the email is from a known contact, be aware if the content of the email seems out of the ordinary or unexpected, it could be a scheme.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BDCB6F-EBBE-46BF-80B1-ACE98E5B5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38" y="2404534"/>
            <a:ext cx="5511113" cy="437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4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Urgency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404534"/>
            <a:ext cx="7315912" cy="513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Some email content may pressure you to respond fast or claim that an account or subscription you hold will be suspended.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is beneficial to be mindful of the urgency within an email, this is a primary sign of a Phishing scam.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54D41-2B69-4C17-A5BF-5C71DB2273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2" t="4705" r="12326" b="13053"/>
          <a:stretch/>
        </p:blipFill>
        <p:spPr>
          <a:xfrm>
            <a:off x="8071657" y="2909106"/>
            <a:ext cx="4878224" cy="41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76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Good to be True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404534"/>
            <a:ext cx="6391107" cy="513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Phishing emails can contain promising rewards for the designated target.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Suspicious attention-grabbing emails often guarantee the recipients that they will receive items or cash prizes.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8E5DC-0073-42E5-B8A2-D5DC27A8B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746" y="2715969"/>
            <a:ext cx="5371825" cy="40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72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Attachments &amp; Hyperlinks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404534"/>
            <a:ext cx="10357626" cy="513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Phishing emails it is common to see attachments or links requesting your attention.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cautious of suspicious looking links or attachments.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4F120-5321-304F-971E-25AED1A043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Think before you click!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80A12-0E3B-4455-B364-CA6599887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69" y="4321376"/>
            <a:ext cx="7227120" cy="358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18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7D29-0289-234D-8E6A-198FD2AA0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Preventative Measures</a:t>
            </a:r>
          </a:p>
        </p:txBody>
      </p:sp>
      <p:pic>
        <p:nvPicPr>
          <p:cNvPr id="3074" name="Picture 2" descr="hackstudentlogo-grey">
            <a:extLst>
              <a:ext uri="{FF2B5EF4-FFF2-40B4-BE49-F238E27FC236}">
                <a16:creationId xmlns:a16="http://schemas.microsoft.com/office/drawing/2014/main" id="{720B14E4-4391-46BE-9A51-94331B1B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0" y="1079801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743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Preventative Measures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Delete suspiciously “urgent” looking emails.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Utilizing spam filters. Filters can determine the source and software used in creating spam emails. Additionally, filters may also block legitimate sources, therefore it is not completely accurate.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4F120-5321-304F-971E-25AED1A043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2400" dirty="0"/>
              <a:t>There are a number of ways to avoid being caught by Phishing scams.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0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1" y="768365"/>
            <a:ext cx="10864254" cy="1335973"/>
          </a:xfrm>
        </p:spPr>
        <p:txBody>
          <a:bodyPr/>
          <a:lstStyle/>
          <a:p>
            <a:r>
              <a:rPr lang="en-US" dirty="0"/>
              <a:t>Preventative Measures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Change passwords regularly for accounts and never use the same password for every account.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Utilize the number of security awareness training sessions and materials that may be available.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Avoid using public networks when accessing sensitive information such as identification documents and banking platforms.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4F120-5321-304F-971E-25AED1A043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>
              <a:buClr>
                <a:srgbClr val="990033"/>
              </a:buClr>
            </a:pPr>
            <a:r>
              <a:rPr lang="en-US" sz="2400" dirty="0">
                <a:solidFill>
                  <a:srgbClr val="FFFFFF"/>
                </a:solidFill>
              </a:rPr>
              <a:t>There are a number of ways to avoid being caught by Phishing scams.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94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1" y="768365"/>
            <a:ext cx="10864254" cy="1335973"/>
          </a:xfrm>
        </p:spPr>
        <p:txBody>
          <a:bodyPr/>
          <a:lstStyle/>
          <a:p>
            <a:r>
              <a:rPr lang="en-US" dirty="0"/>
              <a:t>Preventative Measures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404534"/>
            <a:ext cx="11615780" cy="513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attachments are present, refrain from downloading suspicious documents, .txt files are the only safe file to download.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there are hyperlinks, hover over the URL, the link may direct to a different site completely. Pay attention to URL spelling, small changes in a valid looking link may go unnoticed.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/>
              <a:t>Example: “google.com” vs “goggle.com”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4F120-5321-304F-971E-25AED1A043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>
              <a:buClr>
                <a:srgbClr val="990033"/>
              </a:buClr>
            </a:pPr>
            <a:r>
              <a:rPr lang="en-US" sz="2400" dirty="0">
                <a:solidFill>
                  <a:srgbClr val="FFFFFF"/>
                </a:solidFill>
              </a:rPr>
              <a:t>There are a number of ways to avoid being caught by Phishing scams.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76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1" y="768365"/>
            <a:ext cx="10864254" cy="1335973"/>
          </a:xfrm>
        </p:spPr>
        <p:txBody>
          <a:bodyPr/>
          <a:lstStyle/>
          <a:p>
            <a:r>
              <a:rPr lang="en-US" dirty="0"/>
              <a:t>Preventative Measures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404534"/>
            <a:ext cx="11615780" cy="513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Configure browsing settings to avert deceitful websites from opening. Secure websites begin with “https:”. All sites will ultimately be required to have valid security protocols in place.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aware that a bank will not request personal verification via email. Banks will not request an individual to update their account within a designated time period.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4F120-5321-304F-971E-25AED1A043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>
              <a:buClr>
                <a:srgbClr val="990033"/>
              </a:buClr>
            </a:pPr>
            <a:r>
              <a:rPr lang="en-US" sz="2400" dirty="0">
                <a:solidFill>
                  <a:srgbClr val="FFFFFF"/>
                </a:solidFill>
              </a:rPr>
              <a:t>There are a number of ways to avoid being caught by Phishing scams.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6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7D29-0289-234D-8E6A-198FD2AA0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Definitions</a:t>
            </a:r>
          </a:p>
        </p:txBody>
      </p:sp>
      <p:pic>
        <p:nvPicPr>
          <p:cNvPr id="1026" name="Picture 2" descr="hackstudentlogo-grey">
            <a:extLst>
              <a:ext uri="{FF2B5EF4-FFF2-40B4-BE49-F238E27FC236}">
                <a16:creationId xmlns:a16="http://schemas.microsoft.com/office/drawing/2014/main" id="{ED4663B9-6C4C-4D01-ACC5-0C5C4DE2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0" y="93152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53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2004 the first Phishing lawsuit was filed in California against a 17-year-old who had constructed a false copy of a well known website, “America Online”.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creating this fake website the young man was able to obtain credit card details from users, which he then used to withdraw money from their accounts.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6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Phishing is a cybercrime where individuals are targeted via email, text messages or phone calls in order to retrieve private information.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Information acquired can be passwords, documents pertaining to identification, or credit cards and banking information.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4F120-5321-304F-971E-25AED1A043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2400" dirty="0"/>
              <a:t>Perpetrators often pose as legitimate organizations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1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 calls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82" y="2404534"/>
            <a:ext cx="11395594" cy="513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“Vishing” (Voice Phishing) is the telephone version of Phishing.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method of Phishing aims to verbally coerce a user into revealing sensitive information, with most cases ending in identity theft.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7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Messages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Text Message Phishing is also known as “</a:t>
            </a:r>
            <a:r>
              <a:rPr lang="en-US" dirty="0" err="1"/>
              <a:t>Smishing</a:t>
            </a:r>
            <a:r>
              <a:rPr lang="en-US" dirty="0"/>
              <a:t>” (SMS Phishing).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When a “phish” occurs, cybercriminals send deceptive messages that attempt to persuade individuals into clicking harmful links or opening malicious attachments.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4F120-5321-304F-971E-25AED1A043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2400" dirty="0"/>
              <a:t>“</a:t>
            </a:r>
            <a:r>
              <a:rPr lang="en-US" sz="2400" dirty="0" err="1"/>
              <a:t>Smishing</a:t>
            </a:r>
            <a:r>
              <a:rPr lang="en-US" sz="2400" dirty="0"/>
              <a:t>” seeks to accomplish these tasks yet use text messaging platforms as a medium.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8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“</a:t>
            </a:r>
            <a:r>
              <a:rPr lang="en-US" dirty="0" err="1"/>
              <a:t>Smishing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4F120-5321-304F-971E-25AED1A043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Do any of these texts seem suspicious?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97424-9F35-4160-8928-A990A5CE97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91" b="24196"/>
          <a:stretch/>
        </p:blipFill>
        <p:spPr>
          <a:xfrm>
            <a:off x="4341730" y="1900854"/>
            <a:ext cx="3787064" cy="5098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6208DA-EDA6-4DAF-B61E-19E57B9D7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5" t="18853" r="28996" b="19626"/>
          <a:stretch/>
        </p:blipFill>
        <p:spPr>
          <a:xfrm>
            <a:off x="365183" y="1900854"/>
            <a:ext cx="3703033" cy="3820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E6129B-6180-4458-952F-8750A5795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6" b="37078"/>
          <a:stretch/>
        </p:blipFill>
        <p:spPr>
          <a:xfrm>
            <a:off x="8402308" y="1900854"/>
            <a:ext cx="4285031" cy="481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8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Common signs of a Phishing email are: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Unidentified senders.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When the email seems too good to be true.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There is a sense of urgency for the target to respond.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Contains suspicious looking links or attachments.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4F120-5321-304F-971E-25AED1A043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2400" dirty="0"/>
              <a:t>Phishing scams are found commonly in emails.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71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Phishing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4F120-5321-304F-971E-25AED1A043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2400" dirty="0"/>
              <a:t>Does anything seem suspicious about this email?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144623-A679-48F6-BE0B-BFBBC9665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15" y="2404534"/>
            <a:ext cx="9475913" cy="549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6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999</Words>
  <Application>Microsoft Office PowerPoint</Application>
  <PresentationFormat>Custom</PresentationFormat>
  <Paragraphs>143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Verdana</vt:lpstr>
      <vt:lpstr>Wingdings</vt:lpstr>
      <vt:lpstr>Office Theme</vt:lpstr>
      <vt:lpstr>Phishing</vt:lpstr>
      <vt:lpstr>History and Definitions</vt:lpstr>
      <vt:lpstr>History</vt:lpstr>
      <vt:lpstr>Definition</vt:lpstr>
      <vt:lpstr>Phone calls</vt:lpstr>
      <vt:lpstr>Text Messages</vt:lpstr>
      <vt:lpstr>Examples of “Smishing”</vt:lpstr>
      <vt:lpstr>Email</vt:lpstr>
      <vt:lpstr>Email Phishing Example</vt:lpstr>
      <vt:lpstr>Identifying Phishing Emails</vt:lpstr>
      <vt:lpstr>Unknown Senders</vt:lpstr>
      <vt:lpstr>Urgency</vt:lpstr>
      <vt:lpstr>To Good to be True</vt:lpstr>
      <vt:lpstr>Attachments &amp; Hyperlinks</vt:lpstr>
      <vt:lpstr>Preventative Measures</vt:lpstr>
      <vt:lpstr>Preventative Measures</vt:lpstr>
      <vt:lpstr>Preventative Measures Continued</vt:lpstr>
      <vt:lpstr>Preventative Measures Continued</vt:lpstr>
      <vt:lpstr>Preventative Measures Continued</vt:lpstr>
    </vt:vector>
  </TitlesOfParts>
  <Company>Salt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Chavez Ackermann</dc:creator>
  <cp:lastModifiedBy>Robinson, Lucas</cp:lastModifiedBy>
  <cp:revision>224</cp:revision>
  <dcterms:created xsi:type="dcterms:W3CDTF">2016-12-21T16:02:28Z</dcterms:created>
  <dcterms:modified xsi:type="dcterms:W3CDTF">2020-05-10T02:17:02Z</dcterms:modified>
</cp:coreProperties>
</file>