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9"/>
  </p:notesMasterIdLst>
  <p:sldIdLst>
    <p:sldId id="305" r:id="rId5"/>
    <p:sldId id="315" r:id="rId6"/>
    <p:sldId id="542" r:id="rId7"/>
    <p:sldId id="337" r:id="rId8"/>
    <p:sldId id="534" r:id="rId9"/>
    <p:sldId id="569" r:id="rId10"/>
    <p:sldId id="535" r:id="rId11"/>
    <p:sldId id="571" r:id="rId12"/>
    <p:sldId id="570" r:id="rId13"/>
    <p:sldId id="449" r:id="rId14"/>
    <p:sldId id="537" r:id="rId15"/>
    <p:sldId id="450" r:id="rId16"/>
    <p:sldId id="550" r:id="rId17"/>
    <p:sldId id="549" r:id="rId18"/>
    <p:sldId id="536" r:id="rId19"/>
    <p:sldId id="551" r:id="rId20"/>
    <p:sldId id="447" r:id="rId21"/>
    <p:sldId id="540" r:id="rId22"/>
    <p:sldId id="541" r:id="rId23"/>
    <p:sldId id="543" r:id="rId24"/>
    <p:sldId id="470" r:id="rId25"/>
    <p:sldId id="546" r:id="rId26"/>
    <p:sldId id="484" r:id="rId27"/>
    <p:sldId id="547" r:id="rId28"/>
    <p:sldId id="544" r:id="rId29"/>
    <p:sldId id="554" r:id="rId30"/>
    <p:sldId id="539" r:id="rId31"/>
    <p:sldId id="553" r:id="rId32"/>
    <p:sldId id="555" r:id="rId33"/>
    <p:sldId id="538" r:id="rId34"/>
    <p:sldId id="340" r:id="rId35"/>
    <p:sldId id="556" r:id="rId36"/>
    <p:sldId id="458" r:id="rId37"/>
    <p:sldId id="459" r:id="rId38"/>
    <p:sldId id="552" r:id="rId39"/>
    <p:sldId id="378" r:id="rId40"/>
    <p:sldId id="380" r:id="rId41"/>
    <p:sldId id="563" r:id="rId42"/>
    <p:sldId id="562" r:id="rId43"/>
    <p:sldId id="441" r:id="rId44"/>
    <p:sldId id="565" r:id="rId45"/>
    <p:sldId id="568" r:id="rId46"/>
    <p:sldId id="566" r:id="rId47"/>
    <p:sldId id="56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EF24E-9A48-4BD7-B775-2B62EF260252}" v="17" dt="2021-04-13T20:06:16.075"/>
    <p1510:client id="{F76621F7-5CD5-4B42-8D5A-CFFE8325B90D}" v="12" dt="2021-04-13T19:58:50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386" autoAdjust="0"/>
  </p:normalViewPr>
  <p:slideViewPr>
    <p:cSldViewPr snapToGrid="0">
      <p:cViewPr varScale="1">
        <p:scale>
          <a:sx n="132" d="100"/>
          <a:sy n="132" d="100"/>
        </p:scale>
        <p:origin x="150" y="7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da, Brian [Student]" userId="S::000815866@mohawkcollege.ca::b963ae9c-5f15-4b55-a858-19aff3f98de0" providerId="AD" clId="Web-{310EF24E-9A48-4BD7-B775-2B62EF260252}"/>
    <pc:docChg chg="modSld">
      <pc:chgData name="Dunda, Brian [Student]" userId="S::000815866@mohawkcollege.ca::b963ae9c-5f15-4b55-a858-19aff3f98de0" providerId="AD" clId="Web-{310EF24E-9A48-4BD7-B775-2B62EF260252}" dt="2021-04-13T20:06:16.075" v="15" actId="20577"/>
      <pc:docMkLst>
        <pc:docMk/>
      </pc:docMkLst>
      <pc:sldChg chg="modSp">
        <pc:chgData name="Dunda, Brian [Student]" userId="S::000815866@mohawkcollege.ca::b963ae9c-5f15-4b55-a858-19aff3f98de0" providerId="AD" clId="Web-{310EF24E-9A48-4BD7-B775-2B62EF260252}" dt="2021-04-13T20:05:55.403" v="1" actId="20577"/>
        <pc:sldMkLst>
          <pc:docMk/>
          <pc:sldMk cId="1798781017" sldId="534"/>
        </pc:sldMkLst>
        <pc:spChg chg="mod">
          <ac:chgData name="Dunda, Brian [Student]" userId="S::000815866@mohawkcollege.ca::b963ae9c-5f15-4b55-a858-19aff3f98de0" providerId="AD" clId="Web-{310EF24E-9A48-4BD7-B775-2B62EF260252}" dt="2021-04-13T20:05:55.403" v="1" actId="20577"/>
          <ac:spMkLst>
            <pc:docMk/>
            <pc:sldMk cId="1798781017" sldId="534"/>
            <ac:spMk id="3" creationId="{29ABC9CD-F391-4048-A594-DB10EB40F519}"/>
          </ac:spMkLst>
        </pc:spChg>
      </pc:sldChg>
      <pc:sldChg chg="modSp">
        <pc:chgData name="Dunda, Brian [Student]" userId="S::000815866@mohawkcollege.ca::b963ae9c-5f15-4b55-a858-19aff3f98de0" providerId="AD" clId="Web-{310EF24E-9A48-4BD7-B775-2B62EF260252}" dt="2021-04-13T20:06:16.075" v="15" actId="20577"/>
        <pc:sldMkLst>
          <pc:docMk/>
          <pc:sldMk cId="1335671958" sldId="570"/>
        </pc:sldMkLst>
        <pc:spChg chg="mod">
          <ac:chgData name="Dunda, Brian [Student]" userId="S::000815866@mohawkcollege.ca::b963ae9c-5f15-4b55-a858-19aff3f98de0" providerId="AD" clId="Web-{310EF24E-9A48-4BD7-B775-2B62EF260252}" dt="2021-04-13T20:06:16.075" v="15" actId="20577"/>
          <ac:spMkLst>
            <pc:docMk/>
            <pc:sldMk cId="1335671958" sldId="570"/>
            <ac:spMk id="6" creationId="{741EB181-25C7-4491-9C13-5F49359C8928}"/>
          </ac:spMkLst>
        </pc:spChg>
      </pc:sldChg>
    </pc:docChg>
  </pc:docChgLst>
  <pc:docChgLst>
    <pc:chgData name="Dunda, Brian [Student]" userId="S::000815866@mohawkcollege.ca::b963ae9c-5f15-4b55-a858-19aff3f98de0" providerId="AD" clId="Web-{F76621F7-5CD5-4B42-8D5A-CFFE8325B90D}"/>
    <pc:docChg chg="modSld">
      <pc:chgData name="Dunda, Brian [Student]" userId="S::000815866@mohawkcollege.ca::b963ae9c-5f15-4b55-a858-19aff3f98de0" providerId="AD" clId="Web-{F76621F7-5CD5-4B42-8D5A-CFFE8325B90D}" dt="2021-04-13T19:58:50.573" v="9" actId="20577"/>
      <pc:docMkLst>
        <pc:docMk/>
      </pc:docMkLst>
      <pc:sldChg chg="modSp">
        <pc:chgData name="Dunda, Brian [Student]" userId="S::000815866@mohawkcollege.ca::b963ae9c-5f15-4b55-a858-19aff3f98de0" providerId="AD" clId="Web-{F76621F7-5CD5-4B42-8D5A-CFFE8325B90D}" dt="2021-04-13T19:58:30.604" v="4" actId="20577"/>
        <pc:sldMkLst>
          <pc:docMk/>
          <pc:sldMk cId="3640379229" sldId="447"/>
        </pc:sldMkLst>
        <pc:spChg chg="mod">
          <ac:chgData name="Dunda, Brian [Student]" userId="S::000815866@mohawkcollege.ca::b963ae9c-5f15-4b55-a858-19aff3f98de0" providerId="AD" clId="Web-{F76621F7-5CD5-4B42-8D5A-CFFE8325B90D}" dt="2021-04-13T19:58:30.604" v="4" actId="20577"/>
          <ac:spMkLst>
            <pc:docMk/>
            <pc:sldMk cId="3640379229" sldId="447"/>
            <ac:spMk id="3" creationId="{29ABC9CD-F391-4048-A594-DB10EB40F519}"/>
          </ac:spMkLst>
        </pc:spChg>
      </pc:sldChg>
      <pc:sldChg chg="modSp">
        <pc:chgData name="Dunda, Brian [Student]" userId="S::000815866@mohawkcollege.ca::b963ae9c-5f15-4b55-a858-19aff3f98de0" providerId="AD" clId="Web-{F76621F7-5CD5-4B42-8D5A-CFFE8325B90D}" dt="2021-04-13T19:58:35.183" v="7" actId="20577"/>
        <pc:sldMkLst>
          <pc:docMk/>
          <pc:sldMk cId="3002501956" sldId="540"/>
        </pc:sldMkLst>
        <pc:spChg chg="mod">
          <ac:chgData name="Dunda, Brian [Student]" userId="S::000815866@mohawkcollege.ca::b963ae9c-5f15-4b55-a858-19aff3f98de0" providerId="AD" clId="Web-{F76621F7-5CD5-4B42-8D5A-CFFE8325B90D}" dt="2021-04-13T19:58:35.183" v="7" actId="20577"/>
          <ac:spMkLst>
            <pc:docMk/>
            <pc:sldMk cId="3002501956" sldId="540"/>
            <ac:spMk id="3" creationId="{29ABC9CD-F391-4048-A594-DB10EB40F519}"/>
          </ac:spMkLst>
        </pc:spChg>
      </pc:sldChg>
      <pc:sldChg chg="modSp">
        <pc:chgData name="Dunda, Brian [Student]" userId="S::000815866@mohawkcollege.ca::b963ae9c-5f15-4b55-a858-19aff3f98de0" providerId="AD" clId="Web-{F76621F7-5CD5-4B42-8D5A-CFFE8325B90D}" dt="2021-04-13T19:58:50.573" v="9" actId="20577"/>
        <pc:sldMkLst>
          <pc:docMk/>
          <pc:sldMk cId="2800267270" sldId="543"/>
        </pc:sldMkLst>
        <pc:spChg chg="mod">
          <ac:chgData name="Dunda, Brian [Student]" userId="S::000815866@mohawkcollege.ca::b963ae9c-5f15-4b55-a858-19aff3f98de0" providerId="AD" clId="Web-{F76621F7-5CD5-4B42-8D5A-CFFE8325B90D}" dt="2021-04-13T19:58:50.573" v="9" actId="20577"/>
          <ac:spMkLst>
            <pc:docMk/>
            <pc:sldMk cId="2800267270" sldId="543"/>
            <ac:spMk id="3" creationId="{D54BFE93-7A69-4C13-9F23-2B6F41D8E4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F3BC-A040-4C1D-87D2-571CD0B93AFB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834D4-0902-4D49-8A0D-42006443E7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le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7CC196-060E-C946-9E5C-A1DFF0DF2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34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22300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488956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1’s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People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488365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88365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1’s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6222271" y="1803797"/>
            <a:ext cx="1625307" cy="15097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8088927" y="2336800"/>
            <a:ext cx="3504744" cy="2665506"/>
          </a:xfrm>
        </p:spPr>
        <p:txBody>
          <a:bodyPr anchor="t"/>
          <a:lstStyle>
            <a:lvl1pPr>
              <a:defRPr sz="2100"/>
            </a:lvl1pPr>
          </a:lstStyle>
          <a:p>
            <a:pPr lvl="0"/>
            <a:r>
              <a:rPr lang="en-CA"/>
              <a:t>Person 2’s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336" y="1803797"/>
            <a:ext cx="3504858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Name 2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088336" y="5118596"/>
            <a:ext cx="3504858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 2’s email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63EB3FF2-BAE3-FE49-BE4D-3122F7F5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F205B07A-6648-734F-B148-586E9FBD2D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DDFB09-91AF-4C47-B5CF-E1E430D98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64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EA199-C81E-A549-8964-BA5D6F293C11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1 column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800226-79E1-4049-9CCC-5EE0F169DF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D2A2CF-A6FE-2942-9758-91AD075952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41497EF-504D-5646-B224-6AD4C966C02E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1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2pPr>
              <a:defRPr/>
            </a:lvl2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basic 1-column key point slide with no title.</a:t>
            </a:r>
          </a:p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6" name="Picture 15" descr="green-bar.eps">
            <a:extLst>
              <a:ext uri="{FF2B5EF4-FFF2-40B4-BE49-F238E27FC236}">
                <a16:creationId xmlns:a16="http://schemas.microsoft.com/office/drawing/2014/main" id="{485ACF11-C8A3-E04C-82D1-7DDED121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50201519-3898-3A4C-9D34-AB4EC7589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A20C37-5ED8-BA4E-B834-08A5D5EAC0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E9519BD-6206-1840-8A63-B2837E58EE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06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99B8C52-4549-FF47-AFF2-EEE89FEF63A5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0F73EEF-C61E-7448-9B30-113D37F315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5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1 column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8710984" cy="3848100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20A9900C-2C75-A64C-A17C-6171105E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210707-0B3A-0E4D-ACBE-2957FDA6B14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289DB-5AE0-A949-8079-E4CF67414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9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DC5C6-9F6D-694A-B292-91AC0120324D}"/>
              </a:ext>
            </a:extLst>
          </p:cNvPr>
          <p:cNvSpPr/>
          <p:nvPr userDrawn="1"/>
        </p:nvSpPr>
        <p:spPr>
          <a:xfrm>
            <a:off x="9827670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5BE7696-88A8-B94E-9460-B9C3D6AE2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1117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495299"/>
            <a:ext cx="8710984" cy="5156202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This is a bulk content slide without a title for long content.</a:t>
            </a:r>
          </a:p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7" name="Picture 6" descr="green-bar.eps">
            <a:extLst>
              <a:ext uri="{FF2B5EF4-FFF2-40B4-BE49-F238E27FC236}">
                <a16:creationId xmlns:a16="http://schemas.microsoft.com/office/drawing/2014/main" id="{61F4DBC9-6617-604E-8D69-676F33D98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72816F32-CCC8-0D46-B094-140C3E8CD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C4A99-17E2-064E-997B-F383D187D7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5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5371319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1803401"/>
            <a:ext cx="5360131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>
            <a:extLst>
              <a:ext uri="{FF2B5EF4-FFF2-40B4-BE49-F238E27FC236}">
                <a16:creationId xmlns:a16="http://schemas.microsoft.com/office/drawing/2014/main" id="{5C77805F-2E1B-7E4A-9F32-8B3E3A088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A67CA-D2C6-A642-9A41-94681E24F93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461B0D-74BA-0447-BFEA-E80A68223F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2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5371319" cy="3314701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22270" y="2336799"/>
            <a:ext cx="5360131" cy="3314702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5371319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22270" y="1803797"/>
            <a:ext cx="536013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7" name="Picture 16" descr="green-bar.eps">
            <a:extLst>
              <a:ext uri="{FF2B5EF4-FFF2-40B4-BE49-F238E27FC236}">
                <a16:creationId xmlns:a16="http://schemas.microsoft.com/office/drawing/2014/main" id="{4FC318EF-9169-BB45-9B8D-9D01EE287B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900AC72B-BFE5-7047-A693-C6B7870B55B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C2C1B0-CF14-0F44-9371-1B8AEBA5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26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3848100"/>
          </a:xfrm>
        </p:spPr>
        <p:txBody>
          <a:bodyPr/>
          <a:lstStyle>
            <a:lvl1pPr>
              <a:spcBef>
                <a:spcPts val="1200"/>
              </a:spcBef>
              <a:defRPr sz="2250" baseline="0"/>
            </a:lvl1pPr>
            <a:lvl2pPr>
              <a:defRPr sz="2250"/>
            </a:lvl2pPr>
            <a:lvl3pPr marL="1515073" indent="-342854">
              <a:buFont typeface="Wingdings" pitchFamily="2" charset="2"/>
              <a:buChar char="§"/>
              <a:defRPr sz="2250"/>
            </a:lvl3pPr>
            <a:lvl4pPr>
              <a:spcBef>
                <a:spcPts val="828"/>
              </a:spcBef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F2FDDE00-7E19-444D-8A26-EB3F8915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12BAF0E-179A-B449-9796-7742DA779D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58908B-FCB8-B24D-8C8F-5F5FDDEFB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3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799"/>
            <a:ext cx="3504662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799"/>
            <a:ext cx="3482660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799"/>
            <a:ext cx="3504744" cy="3314701"/>
          </a:xfrm>
        </p:spPr>
        <p:txBody>
          <a:bodyPr/>
          <a:lstStyle>
            <a:lvl1pPr>
              <a:spcBef>
                <a:spcPts val="1200"/>
              </a:spcBef>
              <a:defRPr sz="2100" baseline="0"/>
            </a:lvl1pPr>
            <a:lvl2pPr>
              <a:defRPr sz="2100"/>
            </a:lvl2pPr>
            <a:lvl3pPr marL="1515073" indent="-342854">
              <a:buFont typeface="Wingdings" pitchFamily="2" charset="2"/>
              <a:buChar char="§"/>
              <a:defRPr sz="2100"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CA"/>
              <a:t>Click to edit content. Keep content minimal on key point slides.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ADB75CBA-7175-0F41-99C4-A11320D13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B435AE46-8D48-3041-BCF5-289ED0FE7F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C4DFB6-0588-064A-A617-7E635A6692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18034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18034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18034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848101"/>
            <a:ext cx="3504662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848101"/>
            <a:ext cx="3482660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3848101"/>
            <a:ext cx="3504744" cy="1806853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878C3C72-C6B1-F941-8DFD-4D1654508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4CC9CD17-5A53-844D-BC07-10E4B7AA27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46AE30-F9CD-F741-81EC-6338BB06A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ture Read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433DC9-609F-DD43-A00F-6A5E0989D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36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point slide with 6 columns and subtitles</a:t>
            </a:r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336800"/>
            <a:ext cx="3504662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5533" y="2336800"/>
            <a:ext cx="3482660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088847" y="2336800"/>
            <a:ext cx="3504744" cy="1273454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4393805"/>
            <a:ext cx="3504662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4393805"/>
            <a:ext cx="3482660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088847" y="4393805"/>
            <a:ext cx="3504744" cy="1261149"/>
          </a:xfrm>
        </p:spPr>
        <p:txBody>
          <a:bodyPr/>
          <a:lstStyle>
            <a:lvl1pPr>
              <a:defRPr sz="2100"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topic.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355533" y="1803797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1803797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3" y="3860802"/>
            <a:ext cx="3482660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088847" y="3860802"/>
            <a:ext cx="3504661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6" name="Picture 25" descr="green-bar.eps">
            <a:extLst>
              <a:ext uri="{FF2B5EF4-FFF2-40B4-BE49-F238E27FC236}">
                <a16:creationId xmlns:a16="http://schemas.microsoft.com/office/drawing/2014/main" id="{FCC4D77F-6C6A-6F4B-A950-D5B4204DF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A2FCCD5B-747A-8C4F-9B76-B65F8A8D20E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5EC9731-A1BB-C846-859C-58660BC19D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1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2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537131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2269" y="2447365"/>
            <a:ext cx="5360131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 marL="2051383" indent="-293055">
              <a:spcBef>
                <a:spcPts val="675"/>
              </a:spcBef>
              <a:buSzPct val="100000"/>
              <a:buFont typeface="Courier New" panose="02070309020205020404" pitchFamily="49" charset="0"/>
              <a:buChar char="o"/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2" y="1803797"/>
            <a:ext cx="5371318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222268" y="1803797"/>
            <a:ext cx="5360131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1" name="Picture 10" descr="green-bar.eps">
            <a:extLst>
              <a:ext uri="{FF2B5EF4-FFF2-40B4-BE49-F238E27FC236}">
                <a16:creationId xmlns:a16="http://schemas.microsoft.com/office/drawing/2014/main" id="{999AF7C8-0E81-FA41-9B39-A041649C7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60EEFCD9-0F09-8D4D-83CD-5AC22078CE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4AF296-9251-FA41-846F-8D4E3EAAAA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33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3 columns for long content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47365"/>
            <a:ext cx="3495279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47365"/>
            <a:ext cx="3493552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495278" cy="533003"/>
          </a:xfrm>
        </p:spPr>
        <p:txBody>
          <a:bodyPr/>
          <a:lstStyle>
            <a:lvl1pPr>
              <a:lnSpc>
                <a:spcPct val="100000"/>
              </a:lnSpc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48474" y="2447365"/>
            <a:ext cx="3496780" cy="3204135"/>
          </a:xfrm>
        </p:spPr>
        <p:txBody>
          <a:bodyPr/>
          <a:lstStyle>
            <a:lvl1pPr>
              <a:spcBef>
                <a:spcPts val="1278"/>
              </a:spcBef>
              <a:defRPr sz="1575" baseline="0"/>
            </a:lvl1pPr>
            <a:lvl2pPr>
              <a:defRPr sz="1575"/>
            </a:lvl2pPr>
            <a:lvl3pPr marL="1515073" indent="-342854">
              <a:buFont typeface="Wingdings" pitchFamily="2" charset="2"/>
              <a:buChar char="§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48473" y="1803797"/>
            <a:ext cx="3496780" cy="533003"/>
          </a:xfrm>
        </p:spPr>
        <p:txBody>
          <a:bodyPr/>
          <a:lstStyle>
            <a:lvl1pPr>
              <a:lnSpc>
                <a:spcPct val="100000"/>
              </a:lnSpc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3" name="Picture 12" descr="green-bar.eps">
            <a:extLst>
              <a:ext uri="{FF2B5EF4-FFF2-40B4-BE49-F238E27FC236}">
                <a16:creationId xmlns:a16="http://schemas.microsoft.com/office/drawing/2014/main" id="{FDADADAB-0B55-214C-87C3-CA3A3013C8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76DFFD5C-2C85-7D47-B6CA-1EF7E481464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74E91A0-1395-E54D-AB9B-8DAD15DF4D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57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09602" y="4479364"/>
            <a:ext cx="350466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8088848" y="4479364"/>
            <a:ext cx="3493552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09603" y="3860802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088847" y="3860802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4355535" y="4479364"/>
            <a:ext cx="3482658" cy="1187894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4355534" y="3860802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824914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bulk content slide with 6 columns for long content.</a:t>
            </a:r>
            <a:endParaRPr lang="en-US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2" y="2460811"/>
            <a:ext cx="350466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8088848" y="2460811"/>
            <a:ext cx="3493552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3" y="1803797"/>
            <a:ext cx="3504661" cy="533003"/>
          </a:xfrm>
        </p:spPr>
        <p:txBody>
          <a:bodyPr/>
          <a:lstStyle>
            <a:lvl1pPr>
              <a:defRPr sz="1575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03797"/>
            <a:ext cx="3493552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4355535" y="2460811"/>
            <a:ext cx="3482658" cy="1162889"/>
          </a:xfrm>
        </p:spPr>
        <p:txBody>
          <a:bodyPr/>
          <a:lstStyle>
            <a:lvl1pPr>
              <a:spcBef>
                <a:spcPts val="1278"/>
              </a:spcBef>
              <a:defRPr sz="1350" baseline="0"/>
            </a:lvl1pPr>
            <a:lvl2pPr>
              <a:defRPr sz="1575"/>
            </a:lvl2pPr>
            <a:lvl3pPr marL="1515073" indent="-342854">
              <a:buFont typeface="Arial"/>
              <a:buChar char="•"/>
              <a:defRPr sz="1575"/>
            </a:lvl3pPr>
            <a:lvl4pPr>
              <a:spcBef>
                <a:spcPts val="675"/>
              </a:spcBef>
              <a:defRPr sz="1200"/>
            </a:lvl4pPr>
          </a:lstStyle>
          <a:p>
            <a:pPr lvl="0"/>
            <a:r>
              <a:rPr lang="en-CA"/>
              <a:t>Click to edit content. Use this slide only for presentations that are being sent with time for lengthy reading, never for an in-person presentation. Bullets are available to organize information.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355534" y="1803797"/>
            <a:ext cx="3482658" cy="533003"/>
          </a:xfrm>
        </p:spPr>
        <p:txBody>
          <a:bodyPr/>
          <a:lstStyle>
            <a:lvl1pPr>
              <a:defRPr sz="1575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Bulk content columns should always have subtitles</a:t>
            </a:r>
          </a:p>
        </p:txBody>
      </p:sp>
      <p:pic>
        <p:nvPicPr>
          <p:cNvPr id="19" name="Picture 18" descr="green-bar.eps">
            <a:extLst>
              <a:ext uri="{FF2B5EF4-FFF2-40B4-BE49-F238E27FC236}">
                <a16:creationId xmlns:a16="http://schemas.microsoft.com/office/drawing/2014/main" id="{28FE1AB5-AC7F-AE40-A61A-7F262E3AC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D2C18550-15E2-EE42-A7EF-E134E10DC1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4B0470-9393-1344-A683-CE3B571CA1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9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2895600"/>
            <a:ext cx="3482660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1" y="1856581"/>
            <a:ext cx="3495278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b"/>
          <a:lstStyle>
            <a:lvl1pPr>
              <a:lnSpc>
                <a:spcPct val="80000"/>
              </a:lnSpc>
              <a:defRPr sz="6599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25E7D01D-D1CF-3346-961A-491CD68E6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2F1051B-9E90-884E-B29B-99E40CEA5DD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F8EC9-B05A-8E4C-9ABD-3DD7BFF5B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2" y="1831182"/>
            <a:ext cx="3495277" cy="945146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355534" y="1856581"/>
            <a:ext cx="3482659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088847" y="1856581"/>
            <a:ext cx="3504744" cy="919747"/>
          </a:xfrm>
        </p:spPr>
        <p:txBody>
          <a:bodyPr anchor="ctr"/>
          <a:lstStyle>
            <a:lvl1pPr>
              <a:lnSpc>
                <a:spcPct val="8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  <p:pic>
        <p:nvPicPr>
          <p:cNvPr id="12" name="Picture 11" descr="green-bar.eps">
            <a:extLst>
              <a:ext uri="{FF2B5EF4-FFF2-40B4-BE49-F238E27FC236}">
                <a16:creationId xmlns:a16="http://schemas.microsoft.com/office/drawing/2014/main" id="{661C218B-EA66-4D4A-A696-E02171FD4C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2A0B311D-AC46-0149-9182-30954973D351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3D25A2-74ED-854F-8269-E9851244D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03EBC2BC-912A-144C-9948-7F5C6D4BCD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2895600"/>
            <a:ext cx="3495277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E410635-2E13-4045-8D35-6D46D6B8C5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5534" y="2895600"/>
            <a:ext cx="3482659" cy="2759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the number above.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6E96E0E-619C-4F45-8CF2-5B29EAE871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2895600"/>
            <a:ext cx="3504744" cy="2759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brief points about one the number above.</a:t>
            </a:r>
          </a:p>
        </p:txBody>
      </p:sp>
    </p:spTree>
    <p:extLst>
      <p:ext uri="{BB962C8B-B14F-4D97-AF65-F5344CB8AC3E}">
        <p14:creationId xmlns:p14="http://schemas.microsoft.com/office/powerpoint/2010/main" val="343410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47CED48-AA47-2242-A171-515EB31D4E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9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2" y="3403600"/>
            <a:ext cx="3504662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355533" y="3403600"/>
            <a:ext cx="3482660" cy="2251354"/>
          </a:xfrm>
        </p:spPr>
        <p:txBody>
          <a:bodyPr/>
          <a:lstStyle>
            <a:lvl1pPr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8088847" y="3403600"/>
            <a:ext cx="3504744" cy="2251354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Arial"/>
              <a:buChar char="•"/>
              <a:defRPr/>
            </a:lvl3pPr>
            <a:lvl4pPr>
              <a:spcBef>
                <a:spcPts val="828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accent1"/>
                </a:solidFill>
              </a:defRPr>
            </a:lvl1pPr>
          </a:lstStyle>
          <a:p>
            <a:r>
              <a:rPr lang="en-CA"/>
              <a:t>This is a key point slide with icons to illustrate points.</a:t>
            </a:r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702424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036513" y="2175520"/>
            <a:ext cx="648524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404749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5738838" y="2175520"/>
            <a:ext cx="648523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9107075" y="1841105"/>
            <a:ext cx="1316703" cy="13168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accent2"/>
              </a:solidFill>
            </a:endParaRPr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441458" y="2175520"/>
            <a:ext cx="647937" cy="648000"/>
          </a:xfrm>
        </p:spPr>
        <p:txBody>
          <a:bodyPr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>
            <a:extLst>
              <a:ext uri="{FF2B5EF4-FFF2-40B4-BE49-F238E27FC236}">
                <a16:creationId xmlns:a16="http://schemas.microsoft.com/office/drawing/2014/main" id="{D08DC562-D188-B043-97E1-00A21B6B7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83B3887E-0FBE-4745-83EE-671CDD748B76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761DAC-6B3A-C647-A914-489FF51B5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DBEE48E-EDA7-2242-9888-6B872D27D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6017487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Tip: Icons can be found at the end of the presentation.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6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2465067" y="622300"/>
            <a:ext cx="7261866" cy="5626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92258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3966" y="628650"/>
            <a:ext cx="10984069" cy="5600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ounda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AF60A-41A6-BB49-AF53-170637E2F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7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2090307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</a:t>
            </a:r>
            <a:br>
              <a:rPr lang="en-CA"/>
            </a:br>
            <a:r>
              <a:rPr lang="en-CA"/>
              <a:t>statistic or fact.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1593878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65067" y="4921484"/>
            <a:ext cx="7261866" cy="291603"/>
          </a:xfrm>
        </p:spPr>
        <p:txBody>
          <a:bodyPr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82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0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Add Illustration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65067" y="985406"/>
            <a:ext cx="7261866" cy="2619502"/>
          </a:xfrm>
        </p:spPr>
        <p:txBody>
          <a:bodyPr/>
          <a:lstStyle>
            <a:lvl1pPr algn="ctr">
              <a:lnSpc>
                <a:spcPct val="110000"/>
              </a:lnSpc>
              <a:defRPr sz="3000" baseline="0">
                <a:solidFill>
                  <a:schemeClr val="accent2"/>
                </a:solidFill>
              </a:defRPr>
            </a:lvl1pPr>
          </a:lstStyle>
          <a:p>
            <a:r>
              <a:rPr lang="en-CA"/>
              <a:t>Enter an impressive statistic or fact. Highlight a number or key word by making it bold.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65067" y="488976"/>
            <a:ext cx="7261866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13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-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35377" y="1914188"/>
            <a:ext cx="7721246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5999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76178" y="2259471"/>
            <a:ext cx="7239644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476178" y="4232939"/>
            <a:ext cx="7239644" cy="291603"/>
          </a:xfrm>
        </p:spPr>
        <p:txBody>
          <a:bodyPr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965B152-D01A-1C4B-9BBB-9DB81CFF20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6530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00561" y="1914188"/>
            <a:ext cx="4256229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84080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84080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4F0ECD-C2EB-364E-826B-0EFCC87CAF6B}"/>
              </a:ext>
            </a:extLst>
          </p:cNvPr>
          <p:cNvSpPr txBox="1">
            <a:spLocks/>
          </p:cNvSpPr>
          <p:nvPr userDrawn="1"/>
        </p:nvSpPr>
        <p:spPr>
          <a:xfrm>
            <a:off x="6343548" y="1914188"/>
            <a:ext cx="4256229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3600" dirty="0"/>
              <a:t>$#,###,###</a:t>
            </a:r>
            <a:endParaRPr lang="en-US" sz="36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77FBAB-0FE4-CC48-B529-9971D0BE7E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7066" y="2270901"/>
            <a:ext cx="368919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421191CD-852C-2047-99FD-E88980A67D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066" y="4276520"/>
            <a:ext cx="3689193" cy="291603"/>
          </a:xfrm>
        </p:spPr>
        <p:txBody>
          <a:bodyPr anchor="ctr"/>
          <a:lstStyle>
            <a:lvl1pPr algn="ctr"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7F9D59F-EA0B-5140-A4C4-5C2C5075D2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127180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Quotes or Sta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09108" y="1914188"/>
            <a:ext cx="3405290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92627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6585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C1DF821-41D8-9A43-B202-A1AC3741F9B6}"/>
              </a:ext>
            </a:extLst>
          </p:cNvPr>
          <p:cNvSpPr txBox="1">
            <a:spLocks/>
          </p:cNvSpPr>
          <p:nvPr userDrawn="1"/>
        </p:nvSpPr>
        <p:spPr>
          <a:xfrm>
            <a:off x="4397917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5B87D8C-8654-9640-A3D3-428F28F68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1436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A260049-866F-BB4B-9C07-1D1B313A8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5394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6BCED1-E891-C345-8A14-F9A0F86B3394}"/>
              </a:ext>
            </a:extLst>
          </p:cNvPr>
          <p:cNvSpPr txBox="1">
            <a:spLocks/>
          </p:cNvSpPr>
          <p:nvPr userDrawn="1"/>
        </p:nvSpPr>
        <p:spPr>
          <a:xfrm>
            <a:off x="8086725" y="1914188"/>
            <a:ext cx="3405290" cy="30296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vert="horz" lIns="242976" tIns="809921" rIns="242976" bIns="809921" rtlCol="0" anchor="ctr">
            <a:noAutofit/>
          </a:bodyPr>
          <a:lstStyle>
            <a:lvl1pPr algn="ctr" defTabSz="7815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 sz="2700" dirty="0"/>
              <a:t>$#,###,###</a:t>
            </a:r>
            <a:endParaRPr lang="en-US" sz="2700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5ADEC7D-6148-5240-899B-0393590B8C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0244" y="2270901"/>
            <a:ext cx="2854295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575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3D1D7E-7FEC-8B4D-87F3-735BFE626D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4202" y="4278221"/>
            <a:ext cx="2870336" cy="291603"/>
          </a:xfrm>
        </p:spPr>
        <p:txBody>
          <a:bodyPr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7A712EB-9EC2-9A4B-A49A-A88A435999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65" y="6373091"/>
            <a:ext cx="10788051" cy="365126"/>
          </a:xfrm>
        </p:spPr>
        <p:txBody>
          <a:bodyPr anchor="ctr"/>
          <a:lstStyle>
            <a:lvl1pPr>
              <a:defRPr sz="135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To insert a high-quality background image, right click, select “Format Background”, “Picture Fill” and choose your image.</a:t>
            </a:r>
          </a:p>
        </p:txBody>
      </p:sp>
    </p:spTree>
    <p:extLst>
      <p:ext uri="{BB962C8B-B14F-4D97-AF65-F5344CB8AC3E}">
        <p14:creationId xmlns:p14="http://schemas.microsoft.com/office/powerpoint/2010/main" val="312408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3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right-aligned image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7009488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420591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25032EA-09AB-6443-9E9B-4AA40EC066F1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28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FA0F771-B34B-A449-9CCE-B7B65D745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3700" y="576274"/>
            <a:ext cx="5612588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slide with a left-aligned image</a:t>
            </a:r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B00FDF1-C5E7-A547-BFBF-CFFC7147FA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93701" y="1803401"/>
            <a:ext cx="5612587" cy="3848100"/>
          </a:xfrm>
        </p:spPr>
        <p:txBody>
          <a:bodyPr/>
          <a:lstStyle>
            <a:lvl1pPr>
              <a:spcBef>
                <a:spcPts val="1200"/>
              </a:spcBef>
              <a:defRPr baseline="0"/>
            </a:lvl1pPr>
            <a:lvl3pPr marL="1515073" indent="-342854">
              <a:buFont typeface="Wingdings" pitchFamily="2" charset="2"/>
              <a:buChar char="§"/>
              <a:defRPr/>
            </a:lvl3pPr>
            <a:lvl4pPr marL="2051383" indent="-293055">
              <a:spcBef>
                <a:spcPts val="828"/>
              </a:spcBef>
              <a:buSzPct val="100000"/>
              <a:buFont typeface="Courier New" panose="02070309020205020404" pitchFamily="49" charset="0"/>
              <a:buChar char="o"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en-CA"/>
              <a:t>Click to edit content. Keep content minimal on key point slides. </a:t>
            </a:r>
          </a:p>
          <a:p>
            <a:pPr lvl="0"/>
            <a:r>
              <a:rPr lang="en-CA"/>
              <a:t>Bullets are available to organize information.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0025B528-57CF-6E4E-B4EA-A1E84904FF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182512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4719CEA-644A-5C4F-AF21-AC48B529E9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11104" y="5605156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DDE7EC7-7720-034F-A499-E1FC342F6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3700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950A6328-D96A-1E4F-A63C-28564DBB0953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87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89" y="0"/>
            <a:ext cx="12191111" cy="6858000"/>
          </a:xfrm>
        </p:spPr>
        <p:txBody>
          <a:bodyPr/>
          <a:lstStyle>
            <a:lvl1pPr marL="0" indent="0">
              <a:buNone/>
              <a:defRPr sz="3000" baseline="0"/>
            </a:lvl1pPr>
            <a:lvl2pPr marL="586109" indent="0">
              <a:buNone/>
              <a:defRPr sz="3600"/>
            </a:lvl2pPr>
            <a:lvl3pPr marL="1172219" indent="0">
              <a:buNone/>
              <a:defRPr sz="3075"/>
            </a:lvl3pPr>
            <a:lvl4pPr marL="1758328" indent="0">
              <a:buNone/>
              <a:defRPr sz="2550"/>
            </a:lvl4pPr>
            <a:lvl5pPr marL="2344438" indent="0">
              <a:buNone/>
              <a:defRPr sz="2550"/>
            </a:lvl5pPr>
            <a:lvl6pPr marL="2930547" indent="0">
              <a:buNone/>
              <a:defRPr sz="2550"/>
            </a:lvl6pPr>
            <a:lvl7pPr marL="3516656" indent="0">
              <a:buNone/>
              <a:defRPr sz="2550"/>
            </a:lvl7pPr>
            <a:lvl8pPr marL="4102766" indent="0">
              <a:buNone/>
              <a:defRPr sz="2550"/>
            </a:lvl8pPr>
            <a:lvl9pPr marL="4688875" indent="0">
              <a:buNone/>
              <a:defRPr sz="2550"/>
            </a:lvl9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6BAF3DF-8C60-744C-9875-A2DDB0E7B2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9523" y="5605156"/>
            <a:ext cx="5532477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13BE4A3-6693-0C44-9A5F-DCD4629FAF2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0500" dist="50800" dir="5400000" algn="ctr" rotWithShape="0">
                    <a:schemeClr val="accent6"/>
                  </a:outerShdw>
                </a:effectLst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78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157207" y="635489"/>
            <a:ext cx="5358134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35489"/>
            <a:ext cx="5358701" cy="5022000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E68C47B-F40A-D749-BA8A-BE1574238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51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3DE2794-D63E-6345-97E4-20E48F83FE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52292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4A4BA4F2-F909-BE49-91F7-2D1B976AED8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C4BED5-F02F-A542-BCEF-50A2662CA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0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DEAWORK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2" y="2765524"/>
            <a:ext cx="7250674" cy="1635518"/>
          </a:xfrm>
        </p:spPr>
        <p:txBody>
          <a:bodyPr anchor="b"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2" y="4502640"/>
            <a:ext cx="9117331" cy="118546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5783580"/>
            <a:ext cx="5358682" cy="471660"/>
          </a:xfrm>
        </p:spPr>
        <p:txBody>
          <a:bodyPr anchor="b"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Place date or name here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173A6-0ABD-EC48-A0BF-4B8978843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622301"/>
            <a:ext cx="8698367" cy="502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photo.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16A0F2-11C2-3D49-8F3E-AAAABDA9557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01CE34A-094D-6845-9103-C540E60A9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9177" y="4661532"/>
            <a:ext cx="3771409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492E8-43A9-2E41-8001-87E177A778F2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C5D5D1F-CBDF-2241-A62B-13C551558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BF134A-80E9-EC4D-BD4C-08F14EE359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6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49FF189-D254-354B-B9E8-4DB4699D081A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1D7017C-A13A-3D40-AC90-31BF01FC15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22220" y="1803401"/>
            <a:ext cx="7093623" cy="3840900"/>
          </a:xfrm>
        </p:spPr>
        <p:txBody>
          <a:bodyPr/>
          <a:lstStyle/>
          <a:p>
            <a:r>
              <a:rPr lang="en-US" dirty="0"/>
              <a:t>Click on the icon to insert a graphic.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graphic slide with a title and optional annotation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7CF2C8-2C4D-F84B-ADC8-6602C0D57B3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A5659BC-24E4-8844-ADAE-DA7249D0C5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photo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4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chart or table slide with optional annotation</a:t>
            </a:r>
            <a:endParaRPr lang="en-US"/>
          </a:p>
        </p:txBody>
      </p:sp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609540" y="1803798"/>
            <a:ext cx="7106147" cy="38409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select “Insert” ➝ “Chart” from the menu bar to choose a stylized chart.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1272B-C9AF-8444-8332-AE8FC5DEFDB4}"/>
              </a:ext>
            </a:extLst>
          </p:cNvPr>
          <p:cNvSpPr/>
          <p:nvPr userDrawn="1"/>
        </p:nvSpPr>
        <p:spPr>
          <a:xfrm>
            <a:off x="9828861" y="0"/>
            <a:ext cx="23631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A7117C-5B58-1B45-8D83-D1BB793AF3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12308" y="576274"/>
            <a:ext cx="1996245" cy="5075227"/>
          </a:xfrm>
        </p:spPr>
        <p:txBody>
          <a:bodyPr/>
          <a:lstStyle>
            <a:lvl1pPr marL="0" marR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500">
                <a:solidFill>
                  <a:schemeClr val="bg2"/>
                </a:solidFill>
              </a:defRPr>
            </a:lvl1pPr>
          </a:lstStyle>
          <a:p>
            <a:pPr marL="0" marR="0" lvl="0" indent="0" algn="l" defTabSz="586109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en-CA"/>
              <a:t>An optional annotation or text box for extra information.</a:t>
            </a:r>
            <a:endParaRPr lang="en-US"/>
          </a:p>
          <a:p>
            <a:pPr lvl="0"/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7478ECE-6837-EF44-BB21-71529ACDC70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0ACA93D-E602-DE40-9F7D-78FE14C39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65" y="6373091"/>
            <a:ext cx="5518224" cy="365126"/>
          </a:xfrm>
        </p:spPr>
        <p:txBody>
          <a:bodyPr anchor="ctr"/>
          <a:lstStyle>
            <a:lvl1pPr>
              <a:defRPr sz="1575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CA"/>
              <a:t>For information credit or additional information.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12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F4B205-D8E9-D548-B10E-F9A821BC13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1488" y="1086707"/>
            <a:ext cx="689024" cy="4228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1100" y="2801043"/>
            <a:ext cx="7769800" cy="165156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3000" baseline="0">
                <a:solidFill>
                  <a:schemeClr val="accent5"/>
                </a:solidFill>
              </a:defRPr>
            </a:lvl1pPr>
            <a:lvl2pPr marL="58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8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Place a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0464" y="2053168"/>
            <a:ext cx="7211074" cy="763559"/>
          </a:xfrm>
        </p:spPr>
        <p:txBody>
          <a:bodyPr anchor="b"/>
          <a:lstStyle>
            <a:lvl1pPr algn="ctr">
              <a:defRPr sz="4049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B353F63-F63D-784B-B247-AB8894BFB4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70208" y="4405737"/>
            <a:ext cx="5851584" cy="702821"/>
          </a:xfrm>
          <a:solidFill>
            <a:schemeClr val="accent3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 algn="ctr">
              <a:lnSpc>
                <a:spcPct val="80000"/>
              </a:lnSpc>
              <a:defRPr sz="1575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 err="1"/>
              <a:t>www.mohawkcollege.ca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bar.eps">
            <a:extLst>
              <a:ext uri="{FF2B5EF4-FFF2-40B4-BE49-F238E27FC236}">
                <a16:creationId xmlns:a16="http://schemas.microsoft.com/office/drawing/2014/main" id="{1B0252D6-F708-0345-838E-8128E6C60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3BEA5DD-9FFA-9748-ADB6-2BEF08E12A0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DC9FE-ED3A-6843-9789-3C03EC70A9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88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2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Colle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99510-2B45-E647-80FC-C12C02A2C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2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uture Read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9921E-EBF0-804D-A55B-74084FB0A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4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4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Found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0E11F-2B27-9D41-BA2D-E484EB69CC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6690" y="611718"/>
            <a:ext cx="2828649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 - IDEAWORK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92993"/>
            <a:ext cx="7250676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1" y="4502640"/>
            <a:ext cx="7250676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2400" baseline="0">
                <a:solidFill>
                  <a:schemeClr val="accent3"/>
                </a:solidFill>
              </a:defRPr>
            </a:lvl1pPr>
            <a:lvl2pPr marL="586109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172219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7583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4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5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6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7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88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494BE-4088-234B-90C2-8D755C10E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507" y="612422"/>
            <a:ext cx="2828649" cy="5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/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51698" y="1803401"/>
            <a:ext cx="3474729" cy="3227685"/>
          </a:xfrm>
        </p:spPr>
        <p:txBody>
          <a:bodyPr/>
          <a:lstStyle/>
          <a:p>
            <a:r>
              <a:rPr lang="en-US" dirty="0"/>
              <a:t>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572313" y="2336800"/>
            <a:ext cx="4682310" cy="21608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CA"/>
              <a:t>Person’s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6274"/>
            <a:ext cx="7106241" cy="100198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Person and/or Contact Information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71722" y="1803797"/>
            <a:ext cx="4682462" cy="53300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/>
              <a:t>Person’s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5571722" y="4498182"/>
            <a:ext cx="4682462" cy="532904"/>
          </a:xfrm>
        </p:spPr>
        <p:txBody>
          <a:bodyPr anchor="b"/>
          <a:lstStyle>
            <a:lvl1pPr>
              <a:defRPr sz="1575"/>
            </a:lvl1pPr>
          </a:lstStyle>
          <a:p>
            <a:pPr lvl="0"/>
            <a:r>
              <a:rPr lang="en-CA"/>
              <a:t>Person’s email</a:t>
            </a:r>
          </a:p>
        </p:txBody>
      </p:sp>
      <p:pic>
        <p:nvPicPr>
          <p:cNvPr id="9" name="Picture 8" descr="green-bar.eps">
            <a:extLst>
              <a:ext uri="{FF2B5EF4-FFF2-40B4-BE49-F238E27FC236}">
                <a16:creationId xmlns:a16="http://schemas.microsoft.com/office/drawing/2014/main" id="{A57FA599-400B-034A-970C-CD34B7C901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1"/>
            <a:ext cx="12190809" cy="614507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C297452-5309-F443-A021-963AF39151E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200492" y="6373091"/>
            <a:ext cx="396810" cy="365126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C4D48F-7713-9841-A2FD-8064A3C3D9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15340" y="6410273"/>
            <a:ext cx="473787" cy="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4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499889"/>
            <a:ext cx="109728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0"/>
            <a:ext cx="109728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56351"/>
            <a:ext cx="885052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75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hf hdr="0" ftr="0" dt="0"/>
  <p:txStyles>
    <p:titleStyle>
      <a:lvl1pPr algn="l" defTabSz="586109" rtl="0" eaLnBrk="1" latinLnBrk="0" hangingPunct="1">
        <a:lnSpc>
          <a:spcPct val="80000"/>
        </a:lnSpc>
        <a:spcBef>
          <a:spcPct val="0"/>
        </a:spcBef>
        <a:buNone/>
        <a:defRPr sz="4949" b="1" kern="1200">
          <a:solidFill>
            <a:schemeClr val="accent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24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952428" indent="-366319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515073" indent="-342854" algn="l" defTabSz="586109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Wingdings" pitchFamily="2" charset="2"/>
        <a:buChar char="§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2051383" indent="-293055" algn="l" defTabSz="586109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100000"/>
        <a:buFont typeface="Courier New" panose="02070309020205020404" pitchFamily="49" charset="0"/>
        <a:buChar char="o"/>
        <a:defRPr sz="1575" kern="1200">
          <a:solidFill>
            <a:schemeClr val="accent4"/>
          </a:solidFill>
          <a:latin typeface="+mn-lt"/>
          <a:ea typeface="+mn-ea"/>
          <a:cs typeface="+mn-cs"/>
        </a:defRPr>
      </a:lvl4pPr>
      <a:lvl5pPr marL="2637492" indent="-293055" algn="l" defTabSz="586109" rtl="0" eaLnBrk="1" latinLnBrk="0" hangingPunct="1">
        <a:spcBef>
          <a:spcPct val="20000"/>
        </a:spcBef>
        <a:buFont typeface="Arial"/>
        <a:buChar char="»"/>
        <a:defRPr sz="2550" kern="1200">
          <a:solidFill>
            <a:schemeClr val="accent5"/>
          </a:solidFill>
          <a:latin typeface="+mn-lt"/>
          <a:ea typeface="+mn-ea"/>
          <a:cs typeface="+mn-cs"/>
        </a:defRPr>
      </a:lvl5pPr>
      <a:lvl6pPr marL="3223602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971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5821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81930" indent="-293055" algn="l" defTabSz="586109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610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2219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832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4438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30547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665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102766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8875" algn="l" defTabSz="586109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statista.com/chart/20685/duplicate-and-false-facebook-accounts/" TargetMode="Externa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uYoMs6CLEw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355465"/>
            <a:ext cx="7682143" cy="1635358"/>
          </a:xfrm>
        </p:spPr>
        <p:txBody>
          <a:bodyPr/>
          <a:lstStyle/>
          <a:p>
            <a:r>
              <a:rPr lang="en-US" dirty="0"/>
              <a:t>Social Media Security</a:t>
            </a:r>
          </a:p>
        </p:txBody>
      </p:sp>
    </p:spTree>
    <p:extLst>
      <p:ext uri="{BB962C8B-B14F-4D97-AF65-F5344CB8AC3E}">
        <p14:creationId xmlns:p14="http://schemas.microsoft.com/office/powerpoint/2010/main" val="6667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74096" cy="1001980"/>
          </a:xfrm>
        </p:spPr>
        <p:txBody>
          <a:bodyPr/>
          <a:lstStyle/>
          <a:p>
            <a:r>
              <a:rPr lang="en-US" dirty="0"/>
              <a:t>How Social Engineering Impacts Social Media (1/2)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69002"/>
            <a:ext cx="8898382" cy="436578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networks contain a ton of information about users and have wide user bases.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Everyone who uses a service has information about them, potentially including: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 addresses or phone numbers, photographs, ages, birthdays, friends/followers, geographical locations.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3591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774096" cy="1001980"/>
          </a:xfrm>
        </p:spPr>
        <p:txBody>
          <a:bodyPr/>
          <a:lstStyle/>
          <a:p>
            <a:r>
              <a:rPr lang="en-US" dirty="0"/>
              <a:t>How Social Engineering Impacts Social Media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669002"/>
            <a:ext cx="8898382" cy="436578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People may not be aware of what they are sharing, who they are sharing it with, or how the information could be used against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By default, social media platforms have very minimal security and privacy settings enabled.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platforms don’t tell you who is looking at your profile, or what they’re accessing on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17724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16138" cy="1001980"/>
          </a:xfrm>
        </p:spPr>
        <p:txBody>
          <a:bodyPr/>
          <a:lstStyle/>
          <a:p>
            <a:r>
              <a:rPr lang="en-US" dirty="0"/>
              <a:t>Examples of Social Engineering (1/5)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29305"/>
            <a:ext cx="9138405" cy="4605481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Quizzes and games trying to elicit personal information.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“Want to find out your superhero name? The first half corresponds with your birth day and the second half corresponds with your birth month”.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“Enter your first crush, full name, mother’s name, home city…. Tag 10 of your friends”.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6214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20960" cy="1001980"/>
          </a:xfrm>
        </p:spPr>
        <p:txBody>
          <a:bodyPr/>
          <a:lstStyle/>
          <a:p>
            <a:r>
              <a:rPr lang="en-US" dirty="0"/>
              <a:t>Examples of Social Engineering (2/5)</a:t>
            </a:r>
          </a:p>
        </p:txBody>
      </p:sp>
      <p:pic>
        <p:nvPicPr>
          <p:cNvPr id="6" name="Picture 5" descr="A list of questions that seem harmless, such as &quot;First job title&quot; but are the same type of questions used for Security Questions for account security. There is an emphasis of &quot;Stop giving people your personal info to guess your passwords and security questions.&quot;">
            <a:extLst>
              <a:ext uri="{FF2B5EF4-FFF2-40B4-BE49-F238E27FC236}">
                <a16:creationId xmlns:a16="http://schemas.microsoft.com/office/drawing/2014/main" id="{46654DEE-0759-4ADB-B6C2-196033014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7" y="1256606"/>
            <a:ext cx="2933654" cy="2933654"/>
          </a:xfrm>
          <a:prstGeom prst="rect">
            <a:avLst/>
          </a:prstGeom>
        </p:spPr>
      </p:pic>
      <p:pic>
        <p:nvPicPr>
          <p:cNvPr id="11" name="Picture 10" descr="A link to a quiz &quot;Which Harry Potter Character Would You Be&quot; which requires giving access to you personal information before accessing.">
            <a:extLst>
              <a:ext uri="{FF2B5EF4-FFF2-40B4-BE49-F238E27FC236}">
                <a16:creationId xmlns:a16="http://schemas.microsoft.com/office/drawing/2014/main" id="{F7C7A3C5-0688-4623-94B0-66AE346C9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146" y="1256606"/>
            <a:ext cx="2025391" cy="1990370"/>
          </a:xfrm>
          <a:prstGeom prst="rect">
            <a:avLst/>
          </a:prstGeom>
        </p:spPr>
      </p:pic>
      <p:pic>
        <p:nvPicPr>
          <p:cNvPr id="1026" name="Picture 2" descr="&quot;What is your dragon name&quot; personality quiz, requiring personal information to access.">
            <a:extLst>
              <a:ext uri="{FF2B5EF4-FFF2-40B4-BE49-F238E27FC236}">
                <a16:creationId xmlns:a16="http://schemas.microsoft.com/office/drawing/2014/main" id="{7C7923DE-753B-480D-A9FE-1B68A77E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5" y="3761085"/>
            <a:ext cx="3473587" cy="233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Various personality quizzes which require personal information to access.">
            <a:extLst>
              <a:ext uri="{FF2B5EF4-FFF2-40B4-BE49-F238E27FC236}">
                <a16:creationId xmlns:a16="http://schemas.microsoft.com/office/drawing/2014/main" id="{72641318-4DA7-490F-B364-B780F1918C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34" y="3349551"/>
            <a:ext cx="3675217" cy="27441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280073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04850" cy="1001980"/>
          </a:xfrm>
        </p:spPr>
        <p:txBody>
          <a:bodyPr/>
          <a:lstStyle/>
          <a:p>
            <a:r>
              <a:rPr lang="en-US" dirty="0"/>
              <a:t>Examples of Social Engineering (3/5)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96141"/>
            <a:ext cx="8916138" cy="4738646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giveaways of expensive products.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“Click the link below for a chance to win AirPods”</a:t>
            </a:r>
          </a:p>
        </p:txBody>
      </p:sp>
      <p:pic>
        <p:nvPicPr>
          <p:cNvPr id="7" name="Picture 6" descr="Fake Ellen DeGeneres Facebook account that claims giveaways.">
            <a:extLst>
              <a:ext uri="{FF2B5EF4-FFF2-40B4-BE49-F238E27FC236}">
                <a16:creationId xmlns:a16="http://schemas.microsoft.com/office/drawing/2014/main" id="{7A363401-0352-43D3-A338-9BF08ED84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3" y="2796466"/>
            <a:ext cx="3145206" cy="3238321"/>
          </a:xfrm>
          <a:prstGeom prst="rect">
            <a:avLst/>
          </a:prstGeom>
        </p:spPr>
      </p:pic>
      <p:pic>
        <p:nvPicPr>
          <p:cNvPr id="5" name="Picture 4" descr="A comment that says &quot;Thanks for commenting on video. I have selected random subscriber from my list to giveaway a iPhone 11. Visit here to claim yours&quot; followed by a suspicious link.">
            <a:extLst>
              <a:ext uri="{FF2B5EF4-FFF2-40B4-BE49-F238E27FC236}">
                <a16:creationId xmlns:a16="http://schemas.microsoft.com/office/drawing/2014/main" id="{3BB8FCAB-73D3-47B6-8DCA-2759D7CA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289" y="2796466"/>
            <a:ext cx="3505200" cy="1085850"/>
          </a:xfrm>
          <a:prstGeom prst="rect">
            <a:avLst/>
          </a:prstGeom>
        </p:spPr>
      </p:pic>
      <p:pic>
        <p:nvPicPr>
          <p:cNvPr id="8" name="Picture 7" descr="Fake Amazon gift card giveaway with suspicious links.">
            <a:extLst>
              <a:ext uri="{FF2B5EF4-FFF2-40B4-BE49-F238E27FC236}">
                <a16:creationId xmlns:a16="http://schemas.microsoft.com/office/drawing/2014/main" id="{9FCA1D59-9982-4103-B8B0-DE289A2F9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289" y="4243336"/>
            <a:ext cx="3797870" cy="1855371"/>
          </a:xfrm>
          <a:prstGeom prst="rect">
            <a:avLst/>
          </a:prstGeom>
        </p:spPr>
      </p:pic>
      <p:pic>
        <p:nvPicPr>
          <p:cNvPr id="6" name="Picture 5" descr="Fake Elon Musk Twitter account that claims giveaways.">
            <a:extLst>
              <a:ext uri="{FF2B5EF4-FFF2-40B4-BE49-F238E27FC236}">
                <a16:creationId xmlns:a16="http://schemas.microsoft.com/office/drawing/2014/main" id="{5C079F92-EF74-4BBF-8923-C000309F5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079" y="2796466"/>
            <a:ext cx="2539673" cy="33661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2879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87405" cy="1001980"/>
          </a:xfrm>
        </p:spPr>
        <p:txBody>
          <a:bodyPr/>
          <a:lstStyle/>
          <a:p>
            <a:r>
              <a:rPr lang="en-US" dirty="0"/>
              <a:t>Examples of Social Engineering (4/5)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253"/>
            <a:ext cx="8916138" cy="445653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Emails saying that your social media account has been compromised and asking you to enter information or click a link to fix 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Users with little information adding or messaging you.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People pretending to be friends, family or coworkers.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Games and applications asking for a lot of personal information or access to photos.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875684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50928" cy="1001980"/>
          </a:xfrm>
        </p:spPr>
        <p:txBody>
          <a:bodyPr/>
          <a:lstStyle/>
          <a:p>
            <a:r>
              <a:rPr lang="en-US" dirty="0"/>
              <a:t>Examples of Social Engineering (5/5)</a:t>
            </a:r>
          </a:p>
        </p:txBody>
      </p:sp>
      <p:pic>
        <p:nvPicPr>
          <p:cNvPr id="8" name="Picture 7" descr="An email claiming to be from LinkedIn, but is not. It contains a suspicious link.">
            <a:extLst>
              <a:ext uri="{FF2B5EF4-FFF2-40B4-BE49-F238E27FC236}">
                <a16:creationId xmlns:a16="http://schemas.microsoft.com/office/drawing/2014/main" id="{EAFA7EE5-5A34-45CC-A6BB-1056EDE57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4" y="1275103"/>
            <a:ext cx="5157052" cy="2071780"/>
          </a:xfrm>
          <a:prstGeom prst="rect">
            <a:avLst/>
          </a:prstGeom>
        </p:spPr>
      </p:pic>
      <p:pic>
        <p:nvPicPr>
          <p:cNvPr id="11" name="Picture 10" descr="A fake Instagram warning claiming an account is in violation of copyright policy, and to file an objection to click a suspicious link.">
            <a:extLst>
              <a:ext uri="{FF2B5EF4-FFF2-40B4-BE49-F238E27FC236}">
                <a16:creationId xmlns:a16="http://schemas.microsoft.com/office/drawing/2014/main" id="{8DB1C3B7-6BF3-44D1-B110-247589678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165" y="1275102"/>
            <a:ext cx="3525183" cy="2227527"/>
          </a:xfrm>
          <a:prstGeom prst="rect">
            <a:avLst/>
          </a:prstGeom>
        </p:spPr>
      </p:pic>
      <p:pic>
        <p:nvPicPr>
          <p:cNvPr id="10" name="Picture 9" descr="Friend requests from unknown individuals on Facebook.">
            <a:extLst>
              <a:ext uri="{FF2B5EF4-FFF2-40B4-BE49-F238E27FC236}">
                <a16:creationId xmlns:a16="http://schemas.microsoft.com/office/drawing/2014/main" id="{4643DC44-C3DA-4F7C-883B-D768F573C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7" y="3725966"/>
            <a:ext cx="4032947" cy="2449233"/>
          </a:xfrm>
          <a:prstGeom prst="rect">
            <a:avLst/>
          </a:prstGeom>
        </p:spPr>
      </p:pic>
      <p:pic>
        <p:nvPicPr>
          <p:cNvPr id="12" name="Picture 11" descr="A fake Twitter alert that reads as: We are aware of a security incident affecting Twitter accounts. We are investigating and taking action to correct.&#10;We have detected what we believe to be a social engineering network attack coordinated by people who have successfully targeted some of our employees with access to internal systems and tools. For security you must confirm your identity.">
            <a:extLst>
              <a:ext uri="{FF2B5EF4-FFF2-40B4-BE49-F238E27FC236}">
                <a16:creationId xmlns:a16="http://schemas.microsoft.com/office/drawing/2014/main" id="{66048D98-1D3C-4964-8C21-4E47A54A8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228" y="3947673"/>
            <a:ext cx="4331301" cy="22275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61469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80351" cy="1001980"/>
          </a:xfrm>
        </p:spPr>
        <p:txBody>
          <a:bodyPr/>
          <a:lstStyle/>
          <a:p>
            <a:r>
              <a:rPr lang="en-US" dirty="0"/>
              <a:t>How to Avoid Social Engineering (1/3)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731146"/>
            <a:ext cx="8710984" cy="4303640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share personal information.</a:t>
            </a: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 if it seems unimportant like your dog’s name, hometown or favourite movie.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are common security questions.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get a suspicious message or see a suspicious post from someone you know, do not click it, and verify they sent it via phone or email.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640379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146795" cy="1001980"/>
          </a:xfrm>
        </p:spPr>
        <p:txBody>
          <a:bodyPr/>
          <a:lstStyle/>
          <a:p>
            <a:r>
              <a:rPr lang="en-US" dirty="0"/>
              <a:t>How to Avoid Social Engineering (2/3)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731146"/>
            <a:ext cx="8710984" cy="4303640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click links in posts or emails.</a:t>
            </a:r>
            <a:endParaRPr lang="en-US"/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Giveaways that seem too good to be true probably are.</a:t>
            </a:r>
            <a:endParaRPr lang="en-US" dirty="0">
              <a:ea typeface="Verdana"/>
              <a:cs typeface="Verdana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get an email from a platform asking you to enter your details or click a link, do not do it</a:t>
            </a:r>
            <a:endParaRPr lang="en-US" dirty="0">
              <a:ea typeface="Verdana"/>
              <a:cs typeface="Verdana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Hover over links to see where they redirect to.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add people you know on social media.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002501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188741" cy="1001980"/>
          </a:xfrm>
        </p:spPr>
        <p:txBody>
          <a:bodyPr/>
          <a:lstStyle/>
          <a:p>
            <a:r>
              <a:rPr lang="en-US" dirty="0"/>
              <a:t>How to Avoid Social Engineering (3/3)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78384"/>
            <a:ext cx="8710984" cy="4740675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with the applications you install on your devices and social media platforms.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putting financial information on social media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example, do not use your credit card to pay for items in a Facebook game.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Don’t post anything online that you wouldn’t be okay with anyone in the world seeing.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Edit your security and privacy settings.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19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6756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5177-7044-8B48-9161-F365516D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350644" cy="1001882"/>
          </a:xfrm>
        </p:spPr>
        <p:txBody>
          <a:bodyPr/>
          <a:lstStyle/>
          <a:p>
            <a:r>
              <a:rPr lang="en-US" dirty="0"/>
              <a:t>What Will You Learn?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12290-BC1F-8B45-81D7-BA809444AD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578434"/>
            <a:ext cx="8710984" cy="407284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Gain a better understanding of how to protect yourself online through your social media settings.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Security and privacy settings and concerns for social media platforms.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social engineering is and how it relates to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Learn about geotagging.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6CDF-32AC-C048-A4CD-E913F6561FD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981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Phishing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7402"/>
            <a:ext cx="8710984" cy="4223882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Phishing is a type of cyberattack which involves contacting someone through email, phone, websites, or text message in order to spread malware, or obtain personal and/or financial information.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As discussed earlier, the large user base of social media accounts allows hackers to widely target people with phishing scams.</a:t>
            </a:r>
          </a:p>
          <a:p>
            <a:pPr marL="12947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 people use at least one platform.</a:t>
            </a:r>
            <a:endParaRPr lang="en-US" dirty="0">
              <a:ea typeface="Verdana" panose="020B0604030504040204"/>
              <a:cs typeface="Verdana" panose="020B060403050404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800267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Phishing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64816"/>
            <a:ext cx="9079683" cy="4186468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Common Examples Include: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“There is an issue with your account, enter your credentials below to resolve issues”.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“Your account has been compromised, click here to secure your account”.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“You have a new message, please click below to login”.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“5 people have added you, login here to respond”.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161318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How to Avoid Phishing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464816"/>
            <a:ext cx="8987159" cy="4186468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message seems suspicious or has a lot of spelling errors, ignore it.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enter your credentials into the email.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Hover over links to see where they direct to.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click links in the email, instead, open your social media app or visit the web page directly through your browser.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596934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Theft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1852"/>
            <a:ext cx="8710984" cy="447943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someone compromises your social media account and you use the same password for financial accounts, they will have an easier time of getting into those accounts.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Third party applications and games which are based around getting you to purchase things using a credit card are common.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Some of these may be designed to collect your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160152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How to Avoid Theft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71852"/>
            <a:ext cx="8978281" cy="447943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different long, complex passwords for all accounts.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share personal information online.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Avoid completing quizzes or questionnaires asking for personal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Carefully consider the applications you install and what information you share with them.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share your financial information with applications on social media.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4058887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Robbery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71852"/>
            <a:ext cx="8454499" cy="447943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Sharing information about yourself, such as where you live can put you at risk.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Geotagging, either intentionally or automatically, can alert individuals to when your home may be unoccupied.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share pictures or information about what you own, it may make you a more attractive target to a robber.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488459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723642"/>
            <a:ext cx="7250674" cy="1635358"/>
          </a:xfrm>
        </p:spPr>
        <p:txBody>
          <a:bodyPr/>
          <a:lstStyle/>
          <a:p>
            <a:r>
              <a:rPr lang="en-US" dirty="0"/>
              <a:t>Story - Robbery</a:t>
            </a:r>
          </a:p>
        </p:txBody>
      </p:sp>
    </p:spTree>
    <p:extLst>
      <p:ext uri="{BB962C8B-B14F-4D97-AF65-F5344CB8AC3E}">
        <p14:creationId xmlns:p14="http://schemas.microsoft.com/office/powerpoint/2010/main" val="3693445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Story – Robbed After Posting Vacation Photos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710984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a previous job, a coworker had mentioned being robbed while being on vacation a few years ago.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had posted pictures of themselves in Cuba for two weeks.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At some point during this time, someone broke in through a window and stole their television and gaming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35296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Story – How did this happen?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836402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coworker had posted vacation photos of her family, letting the culprit know that no one was home.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culprit already knew their address, either through previous geotagging, or knowing the victim personally.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their profile security settings were minimal, random people could find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73746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20AC-F2AD-4BC9-B1C3-2B72DFAD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503029" cy="1001882"/>
          </a:xfrm>
        </p:spPr>
        <p:txBody>
          <a:bodyPr/>
          <a:lstStyle/>
          <a:p>
            <a:r>
              <a:rPr lang="en-US" dirty="0"/>
              <a:t>Story –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E2D32-B860-4A28-A20B-0EC9AB93E5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803559"/>
            <a:ext cx="8710984" cy="404836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with what you post online.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your privacy and security settings are up to date.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Disable geotagging on pictures and posts.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you go on vacation, wait to post pictures until you get home.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A528-181B-4027-864E-635CE5344A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29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6805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3A40-74DD-364A-9909-5B0F3884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2723642"/>
            <a:ext cx="7250674" cy="1635358"/>
          </a:xfrm>
        </p:spPr>
        <p:txBody>
          <a:bodyPr/>
          <a:lstStyle/>
          <a:p>
            <a:r>
              <a:rPr lang="en-US" dirty="0"/>
              <a:t>Social Engineering and Other Threats</a:t>
            </a:r>
          </a:p>
        </p:txBody>
      </p:sp>
    </p:spTree>
    <p:extLst>
      <p:ext uri="{BB962C8B-B14F-4D97-AF65-F5344CB8AC3E}">
        <p14:creationId xmlns:p14="http://schemas.microsoft.com/office/powerpoint/2010/main" val="4261829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639-6F32-4738-935E-75ED776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553"/>
            <a:ext cx="8710984" cy="1001882"/>
          </a:xfrm>
        </p:spPr>
        <p:txBody>
          <a:bodyPr/>
          <a:lstStyle/>
          <a:p>
            <a:r>
              <a:rPr lang="en-US" dirty="0"/>
              <a:t>Stalking and Cyberbullying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BFE93-7A69-4C13-9F23-2B6F41D8E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7402"/>
            <a:ext cx="8710984" cy="4223882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Previous coworkers, friends, romantic partners, and random people and groups can use social media to find out information about you and find your location.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media can provide stalkers with a ton of information including your location, common places you go, your network and how to get a hold of you.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Your personal information could also be used to bully, harass or threaten you.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4FBB-588D-4D91-A5E9-4619C81ABFD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30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335337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accounts are created on social media sites for many reasons including: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Spreading malware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Gathering personal information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Trying to scam people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Stalking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accounts may be created by random people, or potentially people you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929135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Fake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accounts will often have little to no content or photographs.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way to identify a fake user is if they are a user with a lot of connections or friends from multiple geographical locations.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will send generic or short messages.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56493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70627" cy="1001980"/>
          </a:xfrm>
        </p:spPr>
        <p:txBody>
          <a:bodyPr/>
          <a:lstStyle/>
          <a:p>
            <a:r>
              <a:rPr lang="en-US" dirty="0"/>
              <a:t>Fake Users – Impersonators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92119"/>
            <a:ext cx="8710984" cy="46121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two kinds of impersonator accounts: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People in your network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Celebrities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Impersonator accounts are used to spread malware and steal personal and financial information.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Celebrity impersonator accounts can also be used for reputation damage.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064535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960527" cy="1001980"/>
          </a:xfrm>
        </p:spPr>
        <p:txBody>
          <a:bodyPr/>
          <a:lstStyle/>
          <a:p>
            <a:r>
              <a:rPr lang="en-US" dirty="0"/>
              <a:t>Fake Users – Impersonators (2 of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pic>
        <p:nvPicPr>
          <p:cNvPr id="7" name="Picture 6" descr="Various similar fake Twitter profiles, with only one real account that has a verified checkmark.">
            <a:extLst>
              <a:ext uri="{FF2B5EF4-FFF2-40B4-BE49-F238E27FC236}">
                <a16:creationId xmlns:a16="http://schemas.microsoft.com/office/drawing/2014/main" id="{30340845-9781-40CC-A12E-F961624A1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605" y="3524269"/>
            <a:ext cx="6810517" cy="25365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B7E4FF-D86C-4D36-925C-D17CCE49B786}"/>
              </a:ext>
            </a:extLst>
          </p:cNvPr>
          <p:cNvSpPr/>
          <p:nvPr/>
        </p:nvSpPr>
        <p:spPr>
          <a:xfrm>
            <a:off x="398897" y="1346328"/>
            <a:ext cx="9030802" cy="19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54" lvl="0" indent="-342854" defTabSz="586109">
              <a:lnSpc>
                <a:spcPct val="150000"/>
              </a:lnSpc>
              <a:spcBef>
                <a:spcPts val="1200"/>
              </a:spcBef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Which one of the below is real?</a:t>
            </a:r>
          </a:p>
          <a:p>
            <a:pPr marL="800054" lvl="1" indent="-342854" defTabSz="586109">
              <a:lnSpc>
                <a:spcPct val="150000"/>
              </a:lnSpc>
              <a:spcBef>
                <a:spcPts val="1200"/>
              </a:spcBef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How can you tell?</a:t>
            </a:r>
          </a:p>
          <a:p>
            <a:pPr marL="800054" lvl="1" indent="-342854" defTabSz="586109">
              <a:lnSpc>
                <a:spcPct val="150000"/>
              </a:lnSpc>
              <a:spcBef>
                <a:spcPts val="1200"/>
              </a:spcBef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What problems could these fake accounts cause?</a:t>
            </a:r>
          </a:p>
        </p:txBody>
      </p:sp>
    </p:spTree>
    <p:extLst>
      <p:ext uri="{BB962C8B-B14F-4D97-AF65-F5344CB8AC3E}">
        <p14:creationId xmlns:p14="http://schemas.microsoft.com/office/powerpoint/2010/main" val="488105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339F4-80A5-46D7-B849-AF207369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User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C0B7-3D1E-4AEB-A78B-99628D145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1296140"/>
            <a:ext cx="9075937" cy="476143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Source:</a:t>
            </a:r>
            <a:r>
              <a:rPr lang="en-US" dirty="0">
                <a:hlinkClick r:id="rId2"/>
              </a:rPr>
              <a:t>https://www.statista.com/chart/20685/duplicate-and-false-facebook-accounts/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4829-A322-4AE1-9734-CB23A222F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pic>
        <p:nvPicPr>
          <p:cNvPr id="6" name="Picture 5" descr="Fake statistic: 16% of all Facebook accounts are fake or duplicates.">
            <a:extLst>
              <a:ext uri="{FF2B5EF4-FFF2-40B4-BE49-F238E27FC236}">
                <a16:creationId xmlns:a16="http://schemas.microsoft.com/office/drawing/2014/main" id="{0FE8AF81-DBBF-4E0A-B486-9AFA148F1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05" y="2416249"/>
            <a:ext cx="3641325" cy="364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92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2257-47FF-453F-8CC6-067FBCF3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214" y="2194145"/>
            <a:ext cx="10933572" cy="1635358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32608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(1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post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share private information on social media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Only share posts, information and pictures you are comfortable with the whole word seeing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Think before you click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an email, post or message seems suspicious, has spelling or grammatical errors, is too good to be true or has a sense of urgency, don’t click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542997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(2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Enable two-factor authentication on social media platforms.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Edit your privacy and security settings on all social media platforms.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who can see your information, and if it is publicly searchable.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 different long, complex passwords for all social media accounts and all other accounts.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1555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1A9F-F04C-4FD4-A538-6BB42D0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553"/>
            <a:ext cx="8401634" cy="1001882"/>
          </a:xfrm>
        </p:spPr>
        <p:txBody>
          <a:bodyPr/>
          <a:lstStyle/>
          <a:p>
            <a:r>
              <a:rPr lang="en-US" dirty="0"/>
              <a:t>In Conclusion (3 of 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62971-AF9F-495F-8B07-D95E4CEB0D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77201"/>
            <a:ext cx="8960526" cy="4474083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careful with which third party applications you use through social media.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Always lock your devices when not in use.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Disable location services.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Manage your networks, don’t add people you do not know.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Be aware of common social media threats and look out for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9FF4-456A-4F99-BA04-A9E1852FF0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39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34269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154097"/>
            <a:ext cx="8710984" cy="4880689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“Social engineering is the act of tricking someone into divulging information or taking action, usually through technology. The idea behind social engineering is to take advantage of a potential victim’s natural tendencies and emotional reactions.”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--Norton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Rather than trying to hack into your computer or accounts, the hacker will try to get you to give them your information freely.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980683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6545-3BDF-4E9E-BD22-9F740692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Internet Registration Authority (CIRA)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2454-8E94-448D-8833-0F5FC2DD11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These modules were made possible by the contributions of CIRA and their Community Investment Program.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6B46A-9EEA-4163-9E7B-73B751A86E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EEBFD-C4C2-4092-9D62-C5E4CE19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4" y="2917826"/>
            <a:ext cx="4762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41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(1 of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41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472D3C-3D7D-4CA2-8D71-98A03FBD05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077264"/>
            <a:ext cx="8710984" cy="3848100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"TikTok Privacy Settings." </a:t>
            </a:r>
            <a:r>
              <a:rPr lang="en-US" sz="2000" i="1" dirty="0"/>
              <a:t>internetmatters.org</a:t>
            </a:r>
            <a:r>
              <a:rPr lang="en-US" sz="2000" dirty="0"/>
              <a:t>, www.internetmatters.org/parental-controls/social-media/tiktok-privacy-and-safety-settings/. Accessed 10 Dec. 2020.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"13 Social Media Security Best Practices." </a:t>
            </a:r>
            <a:r>
              <a:rPr lang="en-US" sz="2000" i="1" dirty="0"/>
              <a:t>Fraud Watch International</a:t>
            </a:r>
            <a:r>
              <a:rPr lang="en-US" sz="2000" dirty="0"/>
              <a:t>, Jan. 2019, fraudwatchinternational.com/social-media/social-media-security-best-practices/. Accessed 4 Dec. 2020.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"Social Media Security Guide." </a:t>
            </a:r>
            <a:r>
              <a:rPr lang="en-US" sz="2000" i="1" dirty="0"/>
              <a:t>UCLA IT Security</a:t>
            </a:r>
            <a:r>
              <a:rPr lang="en-US" sz="2000" dirty="0"/>
              <a:t>, www.it.ucla.edu/security/resources/security-best-practices/social-media-security-guide. Accessed 5 Dec. 2020.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43665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(2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Doffman, Zak. "Is TikTok Spying On You For China?" </a:t>
            </a:r>
            <a:r>
              <a:rPr lang="en-US" sz="2000" i="1" dirty="0"/>
              <a:t>Forbes</a:t>
            </a:r>
            <a:r>
              <a:rPr lang="en-US" sz="2000" dirty="0"/>
              <a:t>, July 2020 www.forbes.com/sites/zakdoffman/2020/07/25/beware-tiktok-really-is-spying-on-you-new-security-report-update-trump-pompeo-china-warning/?sh=17006d454014. Accessed 1 Dec. 2020.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Doffman, Zak. "Warning—Apple Suddenly Catches TikTok Secretly Spying On Millions Of iPhone Users” </a:t>
            </a:r>
            <a:r>
              <a:rPr lang="en-US" sz="2000" i="1" dirty="0"/>
              <a:t>Forbes</a:t>
            </a:r>
            <a:r>
              <a:rPr lang="en-US" sz="2000" dirty="0"/>
              <a:t>, June 2020 https://www.forbes.com/sites/zakdoffman/2020/06/26/warning-apple-suddenly-catches-tiktok-secretly-spying-on-millions-of-iphone-users/?sh=feccc334ef05. Accessed 1 Dec.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42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967524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(3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Patterson, Dan. "Facebook data privacy scandal: A cheat sheet." </a:t>
            </a:r>
            <a:r>
              <a:rPr lang="en-US" sz="2000" i="1" dirty="0"/>
              <a:t>TechRepublic</a:t>
            </a:r>
            <a:r>
              <a:rPr lang="en-US" sz="2000" dirty="0"/>
              <a:t>, July 2020, www.techrepublic.com/article/facebook-data-privacy-scandal-a-cheat-sheet/. Accessed 7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"Protect your account, Edit Account Privacy." </a:t>
            </a:r>
            <a:r>
              <a:rPr lang="en-US" sz="2000" i="1" dirty="0"/>
              <a:t>Pinterest</a:t>
            </a:r>
            <a:r>
              <a:rPr lang="en-US" sz="2000" dirty="0"/>
              <a:t>, help.pinterest.com. Accessed 10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Symanovich, Steve. "What is social engineering? Tips to help avoid becoming a victim." </a:t>
            </a:r>
            <a:r>
              <a:rPr lang="en-US" sz="2000" i="1" dirty="0"/>
              <a:t>Norton</a:t>
            </a:r>
            <a:r>
              <a:rPr lang="en-US" sz="2000" dirty="0"/>
              <a:t>, July 2018, us.norton.com/internetsecurity-emerging-threats-what-is-social-engineering.html. Accessed 6 Dec.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43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09962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B1A1-F3D9-469F-B253-615AA1029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(4 of 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ED3B1-67BE-4891-8A61-B7F9C6865A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269868"/>
            <a:ext cx="9083327" cy="4381416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"Privacy Settings." </a:t>
            </a:r>
            <a:r>
              <a:rPr lang="en-US" sz="2000" i="1" dirty="0"/>
              <a:t>Snapchat</a:t>
            </a:r>
            <a:r>
              <a:rPr lang="en-US" sz="2000" dirty="0"/>
              <a:t>, support.snapchat.com/en-US/a/privacy-settings2. Accessed 10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"15 Social Networking Safety Tips." </a:t>
            </a:r>
            <a:r>
              <a:rPr lang="en-US" sz="2000" i="1" dirty="0"/>
              <a:t>Norton Security Online</a:t>
            </a:r>
            <a:r>
              <a:rPr lang="en-US" sz="2000" dirty="0"/>
              <a:t>, www.nortonsecurityonline.com/security-center/15-social-networking-safety-tips.html. Accessed 6 Dec. 2020.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"An update on our security incident." </a:t>
            </a:r>
            <a:r>
              <a:rPr lang="en-US" sz="2000" i="1" dirty="0"/>
              <a:t>Twitter Inc.</a:t>
            </a:r>
            <a:r>
              <a:rPr lang="en-US" sz="2000" dirty="0"/>
              <a:t>, July 2020, blog.twitter.com/en_us/topics/company/2020/an-update-on-our-security-incident.html. Accessed 14 Dec.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8842B-2F84-485E-8229-17907BF35C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44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38268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8676442" cy="1001980"/>
          </a:xfrm>
        </p:spPr>
        <p:txBody>
          <a:bodyPr/>
          <a:lstStyle/>
          <a:p>
            <a:r>
              <a:rPr lang="en-US" dirty="0"/>
              <a:t>Examples of Social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71852"/>
            <a:ext cx="9093691" cy="4862934"/>
          </a:xfrm>
        </p:spPr>
        <p:txBody>
          <a:bodyPr vert="horz" lIns="0" tIns="0" rIns="0" bIns="0" rtlCol="0" anchor="t">
            <a:noAutofit/>
          </a:bodyPr>
          <a:lstStyle/>
          <a:p>
            <a:pPr marL="342265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General examples include:</a:t>
            </a:r>
            <a:endParaRPr lang="en-US"/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Fake emails from companies saying there is an issue with your account and asking you to log in and fix it.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Phone calls reporting a virus on your computer, asking for information about your devices.</a:t>
            </a:r>
            <a:endParaRPr lang="en-US" dirty="0">
              <a:ea typeface="Verdana" panose="020B0604030504040204"/>
              <a:cs typeface="Verdana" panose="020B0604030504040204"/>
            </a:endParaRPr>
          </a:p>
          <a:p>
            <a:pPr marL="1294765" lvl="1" indent="-3422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Messages from the CRA telling you that you either received a huge refund or are being audited and you need to provide money or information.</a:t>
            </a:r>
            <a:endParaRPr lang="en-US" dirty="0">
              <a:ea typeface="Verdana"/>
              <a:cs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5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1798781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274"/>
            <a:ext cx="9188741" cy="1001980"/>
          </a:xfrm>
        </p:spPr>
        <p:txBody>
          <a:bodyPr/>
          <a:lstStyle/>
          <a:p>
            <a:r>
              <a:rPr lang="en-US" dirty="0"/>
              <a:t>Examples of Social Engineering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BC9CD-F391-4048-A594-DB10EB40F5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1" y="1171852"/>
            <a:ext cx="9093691" cy="4862934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General examples include: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Dropping USBs in a parking lot in hopes that someone will pick them up and insert their computers.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text message telling you there is an issue with your cell phone account.</a:t>
            </a:r>
          </a:p>
          <a:p>
            <a:pPr marL="1295282" lvl="1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random link in a Facebook message from someone you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6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78540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7939595" cy="1001980"/>
          </a:xfrm>
        </p:spPr>
        <p:txBody>
          <a:bodyPr/>
          <a:lstStyle/>
          <a:p>
            <a:r>
              <a:rPr lang="en-US" dirty="0"/>
              <a:t>What do they have in common?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7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CB380D-80D3-4067-AFEA-B1EBD40661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425896"/>
            <a:ext cx="8710984" cy="3848100"/>
          </a:xfrm>
        </p:spPr>
        <p:txBody>
          <a:bodyPr/>
          <a:lstStyle/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the previous examples are non-technical.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scammer is trying to appeal to your emotions and instinctive reactions to get you to provide personal information or money.</a:t>
            </a:r>
          </a:p>
          <a:p>
            <a:pPr marL="342854" indent="-34285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These types of attacks are often not targeted: they often use the same method on a variety of people, as they know someone will fall for it eventually.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317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13793" cy="1001980"/>
          </a:xfrm>
        </p:spPr>
        <p:txBody>
          <a:bodyPr/>
          <a:lstStyle/>
          <a:p>
            <a:r>
              <a:rPr lang="en-US" dirty="0"/>
              <a:t>Targeted Social Engineering Attempts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8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A6D2C8-4173-4CA3-8FF4-AD08B4F470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33618"/>
            <a:ext cx="8710984" cy="38481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There are both personal and organizational targeted social media attempts.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Personal attempts don’t mean that the person knows you or has a personal reason to scam you, just that they are using your personal information for the attempt.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Organizational attempts involve targeting multiple users at an organization to gain access to it.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254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470E-201C-40EF-ABE7-E264EB4F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6274"/>
            <a:ext cx="9013793" cy="1001980"/>
          </a:xfrm>
        </p:spPr>
        <p:txBody>
          <a:bodyPr/>
          <a:lstStyle/>
          <a:p>
            <a:r>
              <a:rPr lang="en-US" dirty="0"/>
              <a:t>Targeted Personal Social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68050-5C50-427A-BF4D-A4CE8C7A028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586109"/>
            <a:fld id="{DEF3F5F5-7776-394F-A41F-3BAFC9CC9F8E}" type="slidenum">
              <a:rPr lang="en-US">
                <a:solidFill>
                  <a:srgbClr val="FFFFFF"/>
                </a:solidFill>
                <a:latin typeface="Verdana" panose="020B0604030504040204"/>
              </a:rPr>
              <a:pPr defTabSz="586109"/>
              <a:t>9</a:t>
            </a:fld>
            <a:endParaRPr lang="en-US" dirty="0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1EB181-25C7-4491-9C13-5F49359C89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2" y="1300062"/>
            <a:ext cx="8710984" cy="38481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Personal attempts consist of hackers using information about you to scam or impersonate you.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example, if they know you bank with CIBC, they will try to send a fake CIBC email.</a:t>
            </a:r>
          </a:p>
          <a:p>
            <a:pPr marL="129532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Using the above example, they could also pretend to be you and get access to your accounts.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Example of Social Engineering with Vishing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56719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ohawk-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990033"/>
      </a:accent2>
      <a:accent3>
        <a:srgbClr val="FF9933"/>
      </a:accent3>
      <a:accent4>
        <a:srgbClr val="990033"/>
      </a:accent4>
      <a:accent5>
        <a:srgbClr val="333333"/>
      </a:accent5>
      <a:accent6>
        <a:srgbClr val="B4B2B5"/>
      </a:accent6>
      <a:hlink>
        <a:srgbClr val="FF9933"/>
      </a:hlink>
      <a:folHlink>
        <a:srgbClr val="660033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0EF65F9E7FC41824821C47FD36B9B" ma:contentTypeVersion="5" ma:contentTypeDescription="Create a new document." ma:contentTypeScope="" ma:versionID="c183259e96b93bb55ec65c00dc4710db">
  <xsd:schema xmlns:xsd="http://www.w3.org/2001/XMLSchema" xmlns:xs="http://www.w3.org/2001/XMLSchema" xmlns:p="http://schemas.microsoft.com/office/2006/metadata/properties" xmlns:ns2="c4644cf9-6f3e-4166-a787-04f8c0d0bcf0" targetNamespace="http://schemas.microsoft.com/office/2006/metadata/properties" ma:root="true" ma:fieldsID="5407611dcce839ce7dfff2551250fc56" ns2:_="">
    <xsd:import namespace="c4644cf9-6f3e-4166-a787-04f8c0d0b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44cf9-6f3e-4166-a787-04f8c0d0b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6B29BB-2468-46C5-9ADE-871D8D5BB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44cf9-6f3e-4166-a787-04f8c0d0b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E741DD-9EDF-484E-A991-D9FCB67B8B9E}">
  <ds:schemaRefs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D8BE701-44A5-48FC-94D9-19251787F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21942</TotalTime>
  <Words>2399</Words>
  <Application>Microsoft Office PowerPoint</Application>
  <PresentationFormat>Widescreen</PresentationFormat>
  <Paragraphs>218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1_Office Theme</vt:lpstr>
      <vt:lpstr>Social Media Security</vt:lpstr>
      <vt:lpstr>What Will You Learn?</vt:lpstr>
      <vt:lpstr>Social Engineering and Other Threats</vt:lpstr>
      <vt:lpstr>Social Engineering</vt:lpstr>
      <vt:lpstr>Examples of Social Engineering</vt:lpstr>
      <vt:lpstr>Examples of Social Engineering (cont.)</vt:lpstr>
      <vt:lpstr>What do they have in common?</vt:lpstr>
      <vt:lpstr>Targeted Social Engineering Attempts</vt:lpstr>
      <vt:lpstr>Targeted Personal Social Engineering</vt:lpstr>
      <vt:lpstr>How Social Engineering Impacts Social Media (1/2)</vt:lpstr>
      <vt:lpstr>How Social Engineering Impacts Social Media (2/2)</vt:lpstr>
      <vt:lpstr>Examples of Social Engineering (1/5)</vt:lpstr>
      <vt:lpstr>Examples of Social Engineering (2/5)</vt:lpstr>
      <vt:lpstr>Examples of Social Engineering (3/5)</vt:lpstr>
      <vt:lpstr>Examples of Social Engineering (4/5)</vt:lpstr>
      <vt:lpstr>Examples of Social Engineering (5/5)</vt:lpstr>
      <vt:lpstr>How to Avoid Social Engineering (1/3)</vt:lpstr>
      <vt:lpstr>How to Avoid Social Engineering (2/3)</vt:lpstr>
      <vt:lpstr>How to Avoid Social Engineering (3/3)</vt:lpstr>
      <vt:lpstr>Phishing</vt:lpstr>
      <vt:lpstr>Phishing on Social Media</vt:lpstr>
      <vt:lpstr>How to Avoid Phishing</vt:lpstr>
      <vt:lpstr>Theft</vt:lpstr>
      <vt:lpstr>How to Avoid Theft</vt:lpstr>
      <vt:lpstr>Robbery</vt:lpstr>
      <vt:lpstr>Story - Robbery</vt:lpstr>
      <vt:lpstr>Story – Robbed After Posting Vacation Photos</vt:lpstr>
      <vt:lpstr>Story – How did this happen?</vt:lpstr>
      <vt:lpstr>Story – Lessons Learned</vt:lpstr>
      <vt:lpstr>Stalking and Cyberbullying</vt:lpstr>
      <vt:lpstr>Fake Users</vt:lpstr>
      <vt:lpstr>Identifying Fake Users</vt:lpstr>
      <vt:lpstr>Fake Users – Impersonators (1 of 2)</vt:lpstr>
      <vt:lpstr>Fake Users – Impersonators (2 of 2)</vt:lpstr>
      <vt:lpstr>Fake User Statistics</vt:lpstr>
      <vt:lpstr>Conclusions</vt:lpstr>
      <vt:lpstr>In Conclusion (1 of 3)</vt:lpstr>
      <vt:lpstr>In Conclusion (2 of 3)</vt:lpstr>
      <vt:lpstr>In Conclusion (3 of 3)</vt:lpstr>
      <vt:lpstr>Canadian Internet Registration Authority (CIRA)</vt:lpstr>
      <vt:lpstr>References (1 of 4)</vt:lpstr>
      <vt:lpstr>References (2 of 4)</vt:lpstr>
      <vt:lpstr>References (3 of 4)</vt:lpstr>
      <vt:lpstr>References (4 of 4)</vt:lpstr>
    </vt:vector>
  </TitlesOfParts>
  <Company>Mohawk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Security</dc:title>
  <dc:creator>Robinson, Lucas</dc:creator>
  <cp:keywords>social media security, security module, training</cp:keywords>
  <cp:lastModifiedBy>Dunda, Brian [Student]</cp:lastModifiedBy>
  <cp:revision>90</cp:revision>
  <dcterms:created xsi:type="dcterms:W3CDTF">2020-10-21T19:20:52Z</dcterms:created>
  <dcterms:modified xsi:type="dcterms:W3CDTF">2021-04-13T20:06:25Z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0x01010069B0EF65F9E7FC41824821C47FD36B9B</vt:lpwstr>
  </property>
</Properties>
</file>