
<file path=[Content_Types].xml><?xml version="1.0" encoding="utf-8"?>
<Types xmlns="http://schemas.openxmlformats.org/package/2006/content-types">
  <Default Extension="png" ContentType="image/png"/>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82" r:id="rId11"/>
    <p:sldId id="285" r:id="rId12"/>
    <p:sldId id="28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660033"/>
    <a:srgbClr val="AC00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05" autoAdjust="0"/>
  </p:normalViewPr>
  <p:slideViewPr>
    <p:cSldViewPr snapToGrid="0">
      <p:cViewPr varScale="1">
        <p:scale>
          <a:sx n="106" d="100"/>
          <a:sy n="106" d="100"/>
        </p:scale>
        <p:origin x="12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7F1B2D-F1A2-4C12-A8FB-824C2853E19A}" type="datetimeFigureOut">
              <a:rPr lang="en-CA" smtClean="0"/>
              <a:t>2017-08-22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172176-E760-4495-8610-DE82C0D4A4B3}" type="slidenum">
              <a:rPr lang="en-CA" smtClean="0"/>
              <a:t>‹#›</a:t>
            </a:fld>
            <a:endParaRPr lang="en-CA"/>
          </a:p>
        </p:txBody>
      </p:sp>
    </p:spTree>
    <p:extLst>
      <p:ext uri="{BB962C8B-B14F-4D97-AF65-F5344CB8AC3E}">
        <p14:creationId xmlns:p14="http://schemas.microsoft.com/office/powerpoint/2010/main" val="353787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smtClean="0"/>
              <a:t>Open the topic of group presentations by asking what students may have noticed in good or poor presentations they’ve seen.</a:t>
            </a:r>
          </a:p>
          <a:p>
            <a:pPr>
              <a:spcBef>
                <a:spcPct val="0"/>
              </a:spcBef>
            </a:pPr>
            <a:endParaRPr lang="en-US" altLang="en-US" dirty="0" smtClean="0"/>
          </a:p>
          <a:p>
            <a:pPr>
              <a:spcBef>
                <a:spcPct val="0"/>
              </a:spcBef>
            </a:pPr>
            <a:r>
              <a:rPr lang="en-US" altLang="en-US" dirty="0" smtClean="0"/>
              <a:t>Suggest that problems we see in the final presentation are often caused much earlier in the process.</a:t>
            </a:r>
          </a:p>
          <a:p>
            <a:pPr>
              <a:spcBef>
                <a:spcPct val="0"/>
              </a:spcBef>
            </a:pPr>
            <a:r>
              <a:rPr lang="en-US" altLang="en-US" dirty="0" smtClean="0"/>
              <a:t>Ask:  So, what are your teachers looking for? (Go to slide 2). </a:t>
            </a:r>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1</a:t>
            </a:fld>
            <a:endParaRPr lang="en-CA"/>
          </a:p>
        </p:txBody>
      </p:sp>
    </p:spTree>
    <p:extLst>
      <p:ext uri="{BB962C8B-B14F-4D97-AF65-F5344CB8AC3E}">
        <p14:creationId xmlns:p14="http://schemas.microsoft.com/office/powerpoint/2010/main" val="30217471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b="1" dirty="0" smtClean="0"/>
              <a:t>http://brain.mohawkcollege.ca</a:t>
            </a:r>
          </a:p>
          <a:p>
            <a:pPr>
              <a:spcBef>
                <a:spcPct val="0"/>
              </a:spcBef>
            </a:pPr>
            <a:endParaRPr lang="en-US" altLang="en-US" b="1" dirty="0" smtClean="0"/>
          </a:p>
          <a:p>
            <a:pPr>
              <a:spcBef>
                <a:spcPct val="0"/>
              </a:spcBef>
            </a:pPr>
            <a:r>
              <a:rPr lang="en-US" altLang="en-US" dirty="0" smtClean="0"/>
              <a:t>Get together to show each other the data you’ve collected.  Sometimes other group members, who are not familiar with your research, can help you to figure out how to share your data.  They might say, “I don’t get it.  Give me an example,”  or “I need to SEE that – how about making a chart?”</a:t>
            </a:r>
          </a:p>
          <a:p>
            <a:pPr>
              <a:spcBef>
                <a:spcPct val="0"/>
              </a:spcBef>
            </a:pPr>
            <a:endParaRPr lang="en-US" altLang="en-US" dirty="0" smtClean="0"/>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10</a:t>
            </a:fld>
            <a:endParaRPr lang="en-CA"/>
          </a:p>
        </p:txBody>
      </p:sp>
    </p:spTree>
    <p:extLst>
      <p:ext uri="{BB962C8B-B14F-4D97-AF65-F5344CB8AC3E}">
        <p14:creationId xmlns:p14="http://schemas.microsoft.com/office/powerpoint/2010/main" val="38042032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smtClean="0"/>
              <a:t>At the risk of repeating myself – the key word here is COORDINATE.  It’s a team.  If you have each done individual research or have split up the jobs, this is the time to come together and to create a single, whole, unified presentation. </a:t>
            </a:r>
          </a:p>
          <a:p>
            <a:pPr>
              <a:spcBef>
                <a:spcPct val="0"/>
              </a:spcBef>
            </a:pPr>
            <a:endParaRPr lang="en-US" altLang="en-US" dirty="0" smtClean="0"/>
          </a:p>
          <a:p>
            <a:pPr>
              <a:spcBef>
                <a:spcPct val="0"/>
              </a:spcBef>
            </a:pPr>
            <a:r>
              <a:rPr lang="en-US" altLang="en-US" dirty="0" smtClean="0"/>
              <a:t>Be sure you have everything you need and nothing that you don’t.  No missing assignment elements.  No redundancy.  (Redundancy is USELESS repetition, not PURPOSEFUL repetition.)  If you have to go back to the library, that’s OK.  If some information that you gathered isn’t the right thing or is redundant, oh, well.  Be open to changing things around and to adding and deleting data.</a:t>
            </a:r>
          </a:p>
          <a:p>
            <a:pPr>
              <a:spcBef>
                <a:spcPct val="0"/>
              </a:spcBef>
            </a:pPr>
            <a:endParaRPr lang="en-US" altLang="en-US" dirty="0" smtClean="0"/>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11</a:t>
            </a:fld>
            <a:endParaRPr lang="en-CA"/>
          </a:p>
        </p:txBody>
      </p:sp>
    </p:spTree>
    <p:extLst>
      <p:ext uri="{BB962C8B-B14F-4D97-AF65-F5344CB8AC3E}">
        <p14:creationId xmlns:p14="http://schemas.microsoft.com/office/powerpoint/2010/main" val="33063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smtClean="0"/>
              <a:t>Surprise and impress your professor!  Meet the time limit given!  Be able to pronounce your group members’ first and last names when introducing them!  Know your presentation so well that you can actually communicate with your audience!  Have NO technical glitches or mispronunciations!  Make smooth transitions between speakers!  Be a seamless team.</a:t>
            </a:r>
          </a:p>
          <a:p>
            <a:pPr>
              <a:spcBef>
                <a:spcPct val="0"/>
              </a:spcBef>
            </a:pPr>
            <a:endParaRPr lang="en-US" altLang="en-US" dirty="0" smtClean="0"/>
          </a:p>
          <a:p>
            <a:pPr>
              <a:spcBef>
                <a:spcPct val="0"/>
              </a:spcBef>
            </a:pPr>
            <a:r>
              <a:rPr lang="en-US" altLang="en-US" dirty="0" smtClean="0"/>
              <a:t>Good luck!</a:t>
            </a:r>
          </a:p>
          <a:p>
            <a:pPr>
              <a:spcBef>
                <a:spcPct val="0"/>
              </a:spcBef>
            </a:pPr>
            <a:endParaRPr lang="en-US" altLang="en-US" dirty="0" smtClean="0"/>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12</a:t>
            </a:fld>
            <a:endParaRPr lang="en-CA"/>
          </a:p>
        </p:txBody>
      </p:sp>
    </p:spTree>
    <p:extLst>
      <p:ext uri="{BB962C8B-B14F-4D97-AF65-F5344CB8AC3E}">
        <p14:creationId xmlns:p14="http://schemas.microsoft.com/office/powerpoint/2010/main" val="2124515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smtClean="0"/>
              <a:t>Where possible, tie students’ earlier comments to the principles of Unity, Credibility, Clarity &amp; Audience Engagement. </a:t>
            </a:r>
          </a:p>
          <a:p>
            <a:pPr>
              <a:spcBef>
                <a:spcPct val="0"/>
              </a:spcBef>
            </a:pPr>
            <a:endParaRPr lang="en-US" altLang="en-US" dirty="0" smtClean="0"/>
          </a:p>
          <a:p>
            <a:pPr>
              <a:spcBef>
                <a:spcPct val="0"/>
              </a:spcBef>
            </a:pPr>
            <a:r>
              <a:rPr lang="en-US" altLang="en-US" dirty="0" smtClean="0"/>
              <a:t>Let’s explore each of these in more detail; for example, what do we mean when we say things are ‘unified’? (next slide)</a:t>
            </a:r>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2</a:t>
            </a:fld>
            <a:endParaRPr lang="en-CA"/>
          </a:p>
        </p:txBody>
      </p:sp>
    </p:spTree>
    <p:extLst>
      <p:ext uri="{BB962C8B-B14F-4D97-AF65-F5344CB8AC3E}">
        <p14:creationId xmlns:p14="http://schemas.microsoft.com/office/powerpoint/2010/main" val="1334337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smtClean="0"/>
              <a:t>When the group works and speaks as a team, we often don’t notice the teamwork because things go very smoothly.</a:t>
            </a:r>
          </a:p>
          <a:p>
            <a:pPr>
              <a:spcBef>
                <a:spcPct val="0"/>
              </a:spcBef>
            </a:pPr>
            <a:endParaRPr lang="en-US" altLang="en-US" dirty="0" smtClean="0"/>
          </a:p>
          <a:p>
            <a:pPr>
              <a:spcBef>
                <a:spcPct val="0"/>
              </a:spcBef>
            </a:pPr>
            <a:r>
              <a:rPr lang="en-US" altLang="en-US" dirty="0" smtClean="0"/>
              <a:t>When the teamwork isn’t there, we DO notice.  For example, we notice when we have to sit through John saying the same thing Sarah said two minutes ago – good way to anger an audience, especially if presentations run over time because of needless repetition.  Or when the conclusions have nothing to do with the content in the body.</a:t>
            </a:r>
          </a:p>
          <a:p>
            <a:pPr>
              <a:spcBef>
                <a:spcPct val="0"/>
              </a:spcBef>
            </a:pPr>
            <a:r>
              <a:rPr lang="en-US" altLang="en-US" dirty="0" smtClean="0"/>
              <a:t>  </a:t>
            </a:r>
          </a:p>
          <a:p>
            <a:pPr>
              <a:spcBef>
                <a:spcPct val="0"/>
              </a:spcBef>
            </a:pPr>
            <a:r>
              <a:rPr lang="en-US" altLang="en-US" dirty="0" smtClean="0"/>
              <a:t>Pet peeve as a teacher:  Jim says to Frances, “Are you done?  What?  Me now?  (points to crumpled paper) This part?”  The transitions are unplanned and Jim has no clue what he’s doing.  What a waste of time for all of us in the audience.  Jim clearly doesn’t care  about the experience he’s giving us (or his teammates!).</a:t>
            </a:r>
          </a:p>
          <a:p>
            <a:pPr>
              <a:spcBef>
                <a:spcPct val="0"/>
              </a:spcBef>
            </a:pPr>
            <a:endParaRPr lang="en-US" altLang="en-US" dirty="0" smtClean="0"/>
          </a:p>
          <a:p>
            <a:pPr>
              <a:spcBef>
                <a:spcPct val="0"/>
              </a:spcBef>
            </a:pPr>
            <a:r>
              <a:rPr lang="en-US" altLang="en-US" dirty="0" smtClean="0"/>
              <a:t>Another </a:t>
            </a:r>
            <a:r>
              <a:rPr lang="en-US" altLang="en-US" dirty="0" err="1" smtClean="0"/>
              <a:t>favourite</a:t>
            </a:r>
            <a:r>
              <a:rPr lang="en-US" altLang="en-US" dirty="0" smtClean="0"/>
              <a:t>:  three different slide show templates, 6 different fonts, and the same picture twice in the PowerPoint presentation.  Don’t do it!</a:t>
            </a:r>
          </a:p>
          <a:p>
            <a:pPr>
              <a:spcBef>
                <a:spcPct val="0"/>
              </a:spcBef>
            </a:pPr>
            <a:r>
              <a:rPr lang="en-US" altLang="en-US" dirty="0" smtClean="0"/>
              <a:t>An side-effect of this disorganization is that you seem not to know what you’re doing.  You will lose credibility with your listeners (next slide).</a:t>
            </a:r>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3</a:t>
            </a:fld>
            <a:endParaRPr lang="en-CA"/>
          </a:p>
        </p:txBody>
      </p:sp>
    </p:spTree>
    <p:extLst>
      <p:ext uri="{BB962C8B-B14F-4D97-AF65-F5344CB8AC3E}">
        <p14:creationId xmlns:p14="http://schemas.microsoft.com/office/powerpoint/2010/main" val="45130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smtClean="0"/>
              <a:t>Credibility is about being believable.  We usually associate this with quality of information, knowledge of the material, and professionalism.</a:t>
            </a:r>
          </a:p>
          <a:p>
            <a:pPr>
              <a:spcBef>
                <a:spcPct val="0"/>
              </a:spcBef>
            </a:pPr>
            <a:endParaRPr lang="en-US" altLang="en-US" dirty="0" smtClean="0"/>
          </a:p>
          <a:p>
            <a:pPr>
              <a:spcBef>
                <a:spcPct val="0"/>
              </a:spcBef>
            </a:pPr>
            <a:r>
              <a:rPr lang="en-US" altLang="en-US" dirty="0" smtClean="0"/>
              <a:t>Sources:  Your professor will usually be clear about the types of sources that you’re required to use (e.g. “no Wikipedia”; professional journals only; must include primary research).  If the prof doesn’t say, ASK.  Generally speaking, ‘any </a:t>
            </a:r>
            <a:r>
              <a:rPr lang="en-US" altLang="en-US" dirty="0" err="1" smtClean="0"/>
              <a:t>ol</a:t>
            </a:r>
            <a:r>
              <a:rPr lang="en-US" altLang="en-US" dirty="0" smtClean="0"/>
              <a:t>’ website’ won’t cut it in post-secondary.  More information about finding excellent sources can be found in the Library (and here in the </a:t>
            </a:r>
            <a:r>
              <a:rPr lang="en-US" altLang="en-US" dirty="0" err="1" smtClean="0"/>
              <a:t>Comm</a:t>
            </a:r>
            <a:r>
              <a:rPr lang="en-US" altLang="en-US" dirty="0" smtClean="0"/>
              <a:t> Centre) – the staff are very friendly and helpful.  Bring your assignment requirements with you and let them help you.  It’s FREE!</a:t>
            </a:r>
          </a:p>
          <a:p>
            <a:pPr>
              <a:spcBef>
                <a:spcPct val="0"/>
              </a:spcBef>
            </a:pPr>
            <a:endParaRPr lang="en-US" altLang="en-US" dirty="0" smtClean="0"/>
          </a:p>
          <a:p>
            <a:pPr>
              <a:spcBef>
                <a:spcPct val="0"/>
              </a:spcBef>
            </a:pPr>
            <a:r>
              <a:rPr lang="en-US" altLang="en-US" dirty="0" smtClean="0"/>
              <a:t>Knowledge of Material:  I always know when someone doesn’t know their stuff.  A) they’re reading it off the paper, and B) they’re stumbling over complex sentences and mispronouncing words.  Clearly, someone else has written it, and they’re just reading it for the first time today.  Don’t do that.  Know your stuff.  Know your partners’ stuff.  Be ready to deliver your presentation even if Katy has the flu.</a:t>
            </a:r>
          </a:p>
          <a:p>
            <a:endParaRPr lang="en-CA" dirty="0" smtClean="0"/>
          </a:p>
          <a:p>
            <a:pPr>
              <a:spcBef>
                <a:spcPct val="0"/>
              </a:spcBef>
            </a:pPr>
            <a:r>
              <a:rPr lang="en-US" altLang="en-US" dirty="0" smtClean="0"/>
              <a:t>Part of credibility is professionalism.</a:t>
            </a:r>
          </a:p>
          <a:p>
            <a:pPr>
              <a:spcBef>
                <a:spcPct val="0"/>
              </a:spcBef>
            </a:pPr>
            <a:endParaRPr lang="en-US" altLang="en-US" dirty="0" smtClean="0"/>
          </a:p>
          <a:p>
            <a:pPr>
              <a:spcBef>
                <a:spcPct val="0"/>
              </a:spcBef>
            </a:pPr>
            <a:r>
              <a:rPr lang="en-US" altLang="en-US" dirty="0" smtClean="0"/>
              <a:t>Your mom said to make a good impression – she was right.  Attention to the details makes a difference (Even if you’re a little underprepared, you can sometimes make up for it by looking and sounding as professional as possible.)  </a:t>
            </a:r>
          </a:p>
          <a:p>
            <a:pPr>
              <a:spcBef>
                <a:spcPct val="0"/>
              </a:spcBef>
            </a:pPr>
            <a:endParaRPr lang="en-US" altLang="en-US" dirty="0" smtClean="0"/>
          </a:p>
          <a:p>
            <a:pPr>
              <a:spcBef>
                <a:spcPct val="0"/>
              </a:spcBef>
            </a:pPr>
            <a:r>
              <a:rPr lang="en-US" altLang="en-US" dirty="0" smtClean="0"/>
              <a:t>NEVER make a mockery of the assignment or tell us that your presentation is in any way substandard.  </a:t>
            </a:r>
          </a:p>
          <a:p>
            <a:pPr>
              <a:spcBef>
                <a:spcPct val="0"/>
              </a:spcBef>
            </a:pPr>
            <a:endParaRPr lang="en-US" altLang="en-US" dirty="0" smtClean="0"/>
          </a:p>
          <a:p>
            <a:pPr>
              <a:spcBef>
                <a:spcPct val="0"/>
              </a:spcBef>
            </a:pPr>
            <a:r>
              <a:rPr lang="en-US" altLang="en-US" dirty="0" smtClean="0"/>
              <a:t>Especially if Canadian English is your second language or dialect, please take the time to check the pronunciation of the vocabulary, especially of key words and technical terms.  Even if English is your FIRST language, check your pronunciation, your spelling and your grammar.  You are a TEAM.  Help each other (gently and respectfully) with these things! </a:t>
            </a:r>
          </a:p>
          <a:p>
            <a:pPr>
              <a:spcBef>
                <a:spcPct val="0"/>
              </a:spcBef>
            </a:pPr>
            <a:endParaRPr lang="en-US" altLang="en-US" dirty="0" smtClean="0"/>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4</a:t>
            </a:fld>
            <a:endParaRPr lang="en-CA"/>
          </a:p>
        </p:txBody>
      </p:sp>
    </p:spTree>
    <p:extLst>
      <p:ext uri="{BB962C8B-B14F-4D97-AF65-F5344CB8AC3E}">
        <p14:creationId xmlns:p14="http://schemas.microsoft.com/office/powerpoint/2010/main" val="43021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smtClean="0"/>
              <a:t>Clarity is about getting your ideas across to the audience in a way they understand.  The way the introduction, body and conclusion work together should help your key points to come through clearly.</a:t>
            </a:r>
          </a:p>
          <a:p>
            <a:pPr>
              <a:spcBef>
                <a:spcPct val="0"/>
              </a:spcBef>
            </a:pPr>
            <a:endParaRPr lang="en-US" altLang="en-US" dirty="0" smtClean="0"/>
          </a:p>
          <a:p>
            <a:pPr>
              <a:spcBef>
                <a:spcPct val="0"/>
              </a:spcBef>
            </a:pPr>
            <a:r>
              <a:rPr lang="en-US" altLang="en-US" dirty="0" smtClean="0"/>
              <a:t>One of the most frequently omitted parts of presentations is the Overview.  Give the audience a roadmap for your presentation in the introduction, ESPECIALLY in a group presentation.   Your listeners and your professor will appreciate it!   For example, you might say, “Our group will share with you some information about Caffeine.  Margaret will introduce us to this drug’s origins and to food sources which contain caffeine. Tran will show us some studies of caffeine’s effects, both positive and negative, on humans.  Finally, I will suggest, based on other research, how much caffeine we should ingest and how we might reduce caffeine consumption if we are over-using the drug.”   Now it’s clear where you’re going and how you’ll get there.</a:t>
            </a:r>
          </a:p>
          <a:p>
            <a:pPr>
              <a:spcBef>
                <a:spcPct val="0"/>
              </a:spcBef>
            </a:pPr>
            <a:endParaRPr lang="en-US" altLang="en-US" dirty="0" smtClean="0"/>
          </a:p>
          <a:p>
            <a:pPr>
              <a:spcBef>
                <a:spcPct val="0"/>
              </a:spcBef>
            </a:pPr>
            <a:r>
              <a:rPr lang="en-US" altLang="en-US" dirty="0" smtClean="0"/>
              <a:t>You can’t introduce or summarize anything if you don’t know what it is.  The team MUST have a thorough knowledge of the WHOLE presentation and of each speaker’s key points in order to introduce or summarize the content accurately.  (I have seen conclusions that completely contradicted what had been said by another speaker.  Not good.)</a:t>
            </a:r>
          </a:p>
          <a:p>
            <a:pPr>
              <a:spcBef>
                <a:spcPct val="0"/>
              </a:spcBef>
            </a:pPr>
            <a:endParaRPr lang="en-US" altLang="en-US" dirty="0" smtClean="0"/>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5</a:t>
            </a:fld>
            <a:endParaRPr lang="en-CA"/>
          </a:p>
        </p:txBody>
      </p:sp>
    </p:spTree>
    <p:extLst>
      <p:ext uri="{BB962C8B-B14F-4D97-AF65-F5344CB8AC3E}">
        <p14:creationId xmlns:p14="http://schemas.microsoft.com/office/powerpoint/2010/main" val="2425731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smtClean="0"/>
              <a:t>In the body, clarity involves helping the audience to understand each key point.  </a:t>
            </a:r>
          </a:p>
          <a:p>
            <a:pPr>
              <a:spcBef>
                <a:spcPct val="0"/>
              </a:spcBef>
            </a:pPr>
            <a:endParaRPr lang="en-US" altLang="en-US" dirty="0" smtClean="0"/>
          </a:p>
          <a:p>
            <a:pPr>
              <a:spcBef>
                <a:spcPct val="0"/>
              </a:spcBef>
            </a:pPr>
            <a:r>
              <a:rPr lang="en-US" altLang="en-US" dirty="0" smtClean="0"/>
              <a:t>Without examples or illustrations, many of us won’t fully understand new concepts or general principles.</a:t>
            </a:r>
          </a:p>
          <a:p>
            <a:pPr>
              <a:spcBef>
                <a:spcPct val="0"/>
              </a:spcBef>
            </a:pPr>
            <a:endParaRPr lang="en-US" altLang="en-US" dirty="0" smtClean="0"/>
          </a:p>
          <a:p>
            <a:pPr>
              <a:spcBef>
                <a:spcPct val="0"/>
              </a:spcBef>
            </a:pPr>
            <a:r>
              <a:rPr lang="en-US" altLang="en-US" dirty="0" smtClean="0"/>
              <a:t>SLOW DOWN.  We take in information less quickly when we listen, compared to when we read, so don’t let your nerves dictate your speed.  Speak calmly and leave pauses between your ideas so that the audience can digest them.</a:t>
            </a:r>
          </a:p>
          <a:p>
            <a:pPr>
              <a:spcBef>
                <a:spcPct val="0"/>
              </a:spcBef>
            </a:pPr>
            <a:endParaRPr lang="en-US" altLang="en-US" dirty="0" smtClean="0"/>
          </a:p>
          <a:p>
            <a:pPr>
              <a:spcBef>
                <a:spcPct val="0"/>
              </a:spcBef>
            </a:pPr>
            <a:r>
              <a:rPr lang="en-US" altLang="en-US" dirty="0" smtClean="0"/>
              <a:t>Another common error is showing visual elements like charts or images without saying anything about them or even labelling them!  A title is very helpful to the audience, and the identification of the source is important.  Tell us what we’re looking at and where you got it!  And tell us what you want us to see.  Here’s an example (next page):</a:t>
            </a:r>
          </a:p>
          <a:p>
            <a:pPr>
              <a:spcBef>
                <a:spcPct val="0"/>
              </a:spcBef>
            </a:pPr>
            <a:endParaRPr lang="en-US" altLang="en-US" dirty="0" smtClean="0"/>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6</a:t>
            </a:fld>
            <a:endParaRPr lang="en-CA"/>
          </a:p>
        </p:txBody>
      </p:sp>
    </p:spTree>
    <p:extLst>
      <p:ext uri="{BB962C8B-B14F-4D97-AF65-F5344CB8AC3E}">
        <p14:creationId xmlns:p14="http://schemas.microsoft.com/office/powerpoint/2010/main" val="1165543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smtClean="0"/>
              <a:t>I tell the audience what they’re seeing, and I name my (very credible) source:</a:t>
            </a:r>
          </a:p>
          <a:p>
            <a:pPr>
              <a:spcBef>
                <a:spcPct val="0"/>
              </a:spcBef>
            </a:pPr>
            <a:r>
              <a:rPr lang="en-US" altLang="en-US" dirty="0" smtClean="0"/>
              <a:t>“These bars represent the average temperatures in Hamilton over the last 100 years in the summer and winter, according to Statistics Canada.”</a:t>
            </a:r>
          </a:p>
          <a:p>
            <a:pPr>
              <a:spcBef>
                <a:spcPct val="0"/>
              </a:spcBef>
            </a:pPr>
            <a:endParaRPr lang="en-US" altLang="en-US" dirty="0" smtClean="0"/>
          </a:p>
          <a:p>
            <a:pPr>
              <a:spcBef>
                <a:spcPct val="0"/>
              </a:spcBef>
            </a:pPr>
            <a:r>
              <a:rPr lang="en-US" altLang="en-US" dirty="0" smtClean="0"/>
              <a:t>I tell them what I want them to notice:</a:t>
            </a:r>
          </a:p>
          <a:p>
            <a:pPr>
              <a:spcBef>
                <a:spcPct val="0"/>
              </a:spcBef>
            </a:pPr>
            <a:r>
              <a:rPr lang="en-US" altLang="en-US" dirty="0" smtClean="0"/>
              <a:t>“Notice that, although temperatures have gone up and down, they have gradually increased overall.  At the bottom of the chart, you can see the average for every 10 years.  Note that there has been an overall increase, in both summer and winter, of about 6 degrees </a:t>
            </a:r>
            <a:r>
              <a:rPr lang="en-US" altLang="en-US" dirty="0" err="1" smtClean="0"/>
              <a:t>celcius</a:t>
            </a:r>
            <a:r>
              <a:rPr lang="en-US" altLang="en-US" dirty="0" smtClean="0"/>
              <a:t> over the last 100 years – an average of .6 degrees </a:t>
            </a:r>
            <a:r>
              <a:rPr lang="en-US" altLang="en-US" dirty="0" err="1" smtClean="0"/>
              <a:t>celcius</a:t>
            </a:r>
            <a:r>
              <a:rPr lang="en-US" altLang="en-US" dirty="0" smtClean="0"/>
              <a:t> every 10 years.”</a:t>
            </a:r>
          </a:p>
          <a:p>
            <a:pPr>
              <a:spcBef>
                <a:spcPct val="0"/>
              </a:spcBef>
            </a:pPr>
            <a:endParaRPr lang="en-US" altLang="en-US" dirty="0" smtClean="0"/>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7</a:t>
            </a:fld>
            <a:endParaRPr lang="en-CA"/>
          </a:p>
        </p:txBody>
      </p:sp>
    </p:spTree>
    <p:extLst>
      <p:ext uri="{BB962C8B-B14F-4D97-AF65-F5344CB8AC3E}">
        <p14:creationId xmlns:p14="http://schemas.microsoft.com/office/powerpoint/2010/main" val="149725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To ENGAGE an audience is create a situation where their minds are actively involved in what you’re saying.  It’s extremely important to connect with your audience. </a:t>
            </a:r>
          </a:p>
          <a:p>
            <a:pPr fontAlgn="auto">
              <a:spcBef>
                <a:spcPts val="0"/>
              </a:spcBef>
              <a:spcAft>
                <a:spcPts val="0"/>
              </a:spcAft>
              <a:defRPr/>
            </a:pPr>
            <a:endParaRPr lang="en-US" dirty="0" smtClean="0"/>
          </a:p>
          <a:p>
            <a:pPr fontAlgn="auto">
              <a:spcBef>
                <a:spcPts val="0"/>
              </a:spcBef>
              <a:spcAft>
                <a:spcPts val="0"/>
              </a:spcAft>
              <a:defRPr/>
            </a:pPr>
            <a:r>
              <a:rPr lang="en-US" dirty="0" smtClean="0"/>
              <a:t>Think of professors whose classes you’ve enjoyed:  they didn’t read words at you from a book in a boring tone, did they?  READING AT is very different from SPEAKING WITH – eye contact matters.  Delivering a set of words you seem not to care about is very different from sharing ideas enthusiastically - your attitude matters.</a:t>
            </a:r>
          </a:p>
          <a:p>
            <a:pPr fontAlgn="auto">
              <a:spcBef>
                <a:spcPts val="0"/>
              </a:spcBef>
              <a:spcAft>
                <a:spcPts val="0"/>
              </a:spcAft>
              <a:defRPr/>
            </a:pPr>
            <a:endParaRPr lang="en-US" dirty="0" smtClean="0"/>
          </a:p>
          <a:p>
            <a:pPr fontAlgn="auto">
              <a:spcBef>
                <a:spcPts val="0"/>
              </a:spcBef>
              <a:spcAft>
                <a:spcPts val="0"/>
              </a:spcAft>
              <a:defRPr/>
            </a:pPr>
            <a:r>
              <a:rPr lang="en-US" dirty="0" smtClean="0"/>
              <a:t>Forgetting your audience’s needs and interests is a common error.  Connect your messages to their lives:  “The next time you pull up to the drive-through window, notice X…” or “In our classroom, this principle can be applied to the following situation:  imagine such and such…”  You can also ask them to participate actively in the presentation.</a:t>
            </a:r>
          </a:p>
          <a:p>
            <a:pPr fontAlgn="auto">
              <a:spcBef>
                <a:spcPts val="0"/>
              </a:spcBef>
              <a:spcAft>
                <a:spcPts val="0"/>
              </a:spcAft>
              <a:defRPr/>
            </a:pPr>
            <a:endParaRPr lang="en-US" dirty="0" smtClean="0"/>
          </a:p>
          <a:p>
            <a:pPr fontAlgn="auto">
              <a:spcBef>
                <a:spcPts val="0"/>
              </a:spcBef>
              <a:spcAft>
                <a:spcPts val="0"/>
              </a:spcAft>
              <a:defRPr/>
            </a:pPr>
            <a:r>
              <a:rPr lang="en-US" dirty="0" smtClean="0"/>
              <a:t>We don’t want to distract the audience’s focus – to disengage them.  We want them to focus on the current speaker and his/her message.  If it’s not your turn to speak, sit down, be still, and look interested.  </a:t>
            </a:r>
          </a:p>
          <a:p>
            <a:pPr fontAlgn="auto">
              <a:spcBef>
                <a:spcPts val="0"/>
              </a:spcBef>
              <a:spcAft>
                <a:spcPts val="0"/>
              </a:spcAft>
              <a:defRPr/>
            </a:pPr>
            <a:endParaRPr lang="en-US" dirty="0" smtClean="0"/>
          </a:p>
          <a:p>
            <a:pPr fontAlgn="auto">
              <a:spcBef>
                <a:spcPts val="0"/>
              </a:spcBef>
              <a:spcAft>
                <a:spcPts val="0"/>
              </a:spcAft>
              <a:defRPr/>
            </a:pPr>
            <a:r>
              <a:rPr lang="en-US" dirty="0" smtClean="0"/>
              <a:t>A note:  If you are angry with a teammate on presentation day (it happens), be professional and put that aside.  All presentations are about the AUDIENCE.  We don’t want to witness your interpersonal drama.  Demonstrate respect for your teammate, for the assignment (i.e. your professor and your education) and for your listeners.  You don’t solve anything by ruining your presentation grade.</a:t>
            </a:r>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8</a:t>
            </a:fld>
            <a:endParaRPr lang="en-CA"/>
          </a:p>
        </p:txBody>
      </p:sp>
    </p:spTree>
    <p:extLst>
      <p:ext uri="{BB962C8B-B14F-4D97-AF65-F5344CB8AC3E}">
        <p14:creationId xmlns:p14="http://schemas.microsoft.com/office/powerpoint/2010/main" val="2754633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The minute you get a group assignment, get your team’s contact information.  Email that they USE, cell #s, etc.  </a:t>
            </a:r>
          </a:p>
          <a:p>
            <a:pPr fontAlgn="auto">
              <a:spcBef>
                <a:spcPts val="0"/>
              </a:spcBef>
              <a:spcAft>
                <a:spcPts val="0"/>
              </a:spcAft>
              <a:defRPr/>
            </a:pPr>
            <a:r>
              <a:rPr lang="en-US" dirty="0" smtClean="0"/>
              <a:t>Everyone has to have a common understanding of the goal, or you will struggle – everyone in the boat will be rowing in different directions.</a:t>
            </a:r>
          </a:p>
          <a:p>
            <a:pPr fontAlgn="auto">
              <a:spcBef>
                <a:spcPts val="0"/>
              </a:spcBef>
              <a:spcAft>
                <a:spcPts val="0"/>
              </a:spcAft>
              <a:defRPr/>
            </a:pPr>
            <a:r>
              <a:rPr lang="en-US" dirty="0" smtClean="0"/>
              <a:t>Everyone has to have a common understanding of each person’s tasks, of the level of work expected, and of deadlines.</a:t>
            </a:r>
          </a:p>
          <a:p>
            <a:pPr fontAlgn="auto">
              <a:spcBef>
                <a:spcPts val="0"/>
              </a:spcBef>
              <a:spcAft>
                <a:spcPts val="0"/>
              </a:spcAft>
              <a:defRPr/>
            </a:pPr>
            <a:r>
              <a:rPr lang="en-US" dirty="0" smtClean="0"/>
              <a:t>Everyone has to be in the loop all the time.  All emails must go to everyone.  All new information must be shared with everyone.  All meetings must be attended by everyone.  </a:t>
            </a:r>
          </a:p>
          <a:p>
            <a:pPr fontAlgn="auto">
              <a:spcBef>
                <a:spcPts val="0"/>
              </a:spcBef>
              <a:spcAft>
                <a:spcPts val="0"/>
              </a:spcAft>
              <a:defRPr/>
            </a:pPr>
            <a:endParaRPr lang="en-US" dirty="0" smtClean="0"/>
          </a:p>
          <a:p>
            <a:pPr fontAlgn="auto">
              <a:spcBef>
                <a:spcPts val="0"/>
              </a:spcBef>
              <a:spcAft>
                <a:spcPts val="0"/>
              </a:spcAft>
              <a:defRPr/>
            </a:pPr>
            <a:r>
              <a:rPr lang="en-US" dirty="0" smtClean="0"/>
              <a:t>If you do this, it’ll work.  If you don’t, you’ll be the people in my office complaining about group work and whining because your group is frustrated and falling apart.  You can’t be a lone wolf, a ghost, or a burden on a successful team.  You just can’t.  Give it up.  Get on the train or get out of the group.</a:t>
            </a:r>
          </a:p>
          <a:p>
            <a:pPr fontAlgn="auto">
              <a:spcBef>
                <a:spcPts val="0"/>
              </a:spcBef>
              <a:spcAft>
                <a:spcPts val="0"/>
              </a:spcAft>
              <a:defRPr/>
            </a:pPr>
            <a:endParaRPr lang="en-US" dirty="0" smtClean="0"/>
          </a:p>
          <a:p>
            <a:pPr fontAlgn="auto">
              <a:spcBef>
                <a:spcPts val="0"/>
              </a:spcBef>
              <a:spcAft>
                <a:spcPts val="0"/>
              </a:spcAft>
              <a:defRPr/>
            </a:pPr>
            <a:r>
              <a:rPr lang="en-US" dirty="0" smtClean="0"/>
              <a:t>Having trouble with a group member?  It happens.  Talk to that person honestly and clearly IMMEDIATELY.  Do NOT wait until the member has missed three meetings and finally shows up with half-completed work scribbled on a crumpled piece of paper.  By that time, everyone is angry and emotional.  The FIRST time a deadline is missed or a task doesn’t meet expectations, deal with it by focusing objectively on the action or situation, the problem it causes for the group, and what is needed to solve the problem.</a:t>
            </a:r>
          </a:p>
          <a:p>
            <a:pPr fontAlgn="auto">
              <a:spcBef>
                <a:spcPts val="0"/>
              </a:spcBef>
              <a:spcAft>
                <a:spcPts val="0"/>
              </a:spcAft>
              <a:defRPr/>
            </a:pPr>
            <a:endParaRPr lang="en-US" dirty="0" smtClean="0"/>
          </a:p>
          <a:p>
            <a:pPr fontAlgn="auto">
              <a:spcBef>
                <a:spcPts val="0"/>
              </a:spcBef>
              <a:spcAft>
                <a:spcPts val="0"/>
              </a:spcAft>
              <a:defRPr/>
            </a:pPr>
            <a:r>
              <a:rPr lang="en-US" dirty="0" smtClean="0"/>
              <a:t>First, check to see that you had the same understanding of the task, expectations and deadline:  “Juan, you were responsible for bringing research about headphones to today’s meeting, right?”  The member may or may not have a reason for not completing the task, or may have misunderstood the deadline; that’s fine.  However, there is still an impact on the group.  Be clear what the problem is:  “I understand your situation and why you couldn’t bring the data today.  Still, Susan has the job of organizing the data, and that puts her behind schedule.  That’s stressful for her, and it could affect the overall project schedule.”  Be clear what you need, and give the person an opportunity to fix the problem.  “The team needs Susan to get going with that data.  When </a:t>
            </a:r>
            <a:r>
              <a:rPr lang="en-US" b="1" i="1" dirty="0" smtClean="0"/>
              <a:t>can</a:t>
            </a:r>
            <a:r>
              <a:rPr lang="en-US" dirty="0" smtClean="0"/>
              <a:t> you have it for her?”  If you give the person a chance to participate in creating the deadline, he can’t say that you imposed it on him – he created and agreed to it.  Negotiate the new task:  “Susan, does Friday work for you?  OK, so we’re agreed that you’ll have that to Susan by Friday, correct?”  Finally, be clear about the consequences.  “Juan, we know you’re busy this week and that you had a situation that caused you to miss the first deadline.  So you’ve suggested a new deadline and we need you to meet it.  If you don’t meet it, we’ll really be behind and we’ll need to go to the prof.”  If Juan misses the second deadline, you have every right to be upset and Juan shouldn’t be surprised when you say, “OK, it’s time to see the prof. because the project is behind schedule and we need some help.”  At that point, the </a:t>
            </a:r>
            <a:r>
              <a:rPr lang="en-US" b="1" dirty="0" smtClean="0"/>
              <a:t>whole</a:t>
            </a:r>
            <a:r>
              <a:rPr lang="en-US" dirty="0" smtClean="0"/>
              <a:t> group (yes, Juan, too – don’t be cowardly) should meet with the prof. to advise him/her of the situation, and to ask for advice about how to proceed.  You may or may not be able to drop Juan as a group member.  At the very least, the professor will be aware that you are having problems and that you are actively trying to solve them as a group.</a:t>
            </a:r>
          </a:p>
          <a:p>
            <a:pPr fontAlgn="auto">
              <a:spcBef>
                <a:spcPts val="0"/>
              </a:spcBef>
              <a:spcAft>
                <a:spcPts val="0"/>
              </a:spcAft>
              <a:defRPr/>
            </a:pPr>
            <a:endParaRPr lang="en-US" dirty="0" smtClean="0"/>
          </a:p>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9</a:t>
            </a:fld>
            <a:endParaRPr lang="en-CA"/>
          </a:p>
        </p:txBody>
      </p:sp>
    </p:spTree>
    <p:extLst>
      <p:ext uri="{BB962C8B-B14F-4D97-AF65-F5344CB8AC3E}">
        <p14:creationId xmlns:p14="http://schemas.microsoft.com/office/powerpoint/2010/main" val="2061319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6733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116635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814286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2082146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7773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04FD83-21A8-46F2-8000-19BB717FCA2E}" type="datetimeFigureOut">
              <a:rPr lang="en-CA" smtClean="0"/>
              <a:t>2017-08-22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738988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04FD83-21A8-46F2-8000-19BB717FCA2E}" type="datetimeFigureOut">
              <a:rPr lang="en-CA" smtClean="0"/>
              <a:t>2017-08-22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2906919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04FD83-21A8-46F2-8000-19BB717FCA2E}" type="datetimeFigureOut">
              <a:rPr lang="en-CA" smtClean="0"/>
              <a:t>2017-08-22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575479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F04FD83-21A8-46F2-8000-19BB717FCA2E}" type="datetimeFigureOut">
              <a:rPr lang="en-CA" smtClean="0"/>
              <a:t>2017-08-22</a:t>
            </a:fld>
            <a:endParaRPr lang="en-C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a:p>
        </p:txBody>
      </p:sp>
      <p:sp>
        <p:nvSpPr>
          <p:cNvPr id="9" name="Slide Number Placeholder 8"/>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204749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F04FD83-21A8-46F2-8000-19BB717FCA2E}" type="datetimeFigureOut">
              <a:rPr lang="en-CA" smtClean="0"/>
              <a:t>2017-08-22</a:t>
            </a:fld>
            <a:endParaRPr lang="en-C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BD35271-9033-44E0-8F87-A1735CF60A0B}" type="slidenum">
              <a:rPr lang="en-CA" smtClean="0"/>
              <a:t>‹#›</a:t>
            </a:fld>
            <a:endParaRPr lang="en-CA"/>
          </a:p>
        </p:txBody>
      </p:sp>
    </p:spTree>
    <p:extLst>
      <p:ext uri="{BB962C8B-B14F-4D97-AF65-F5344CB8AC3E}">
        <p14:creationId xmlns:p14="http://schemas.microsoft.com/office/powerpoint/2010/main" val="637600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4FD83-21A8-46F2-8000-19BB717FCA2E}" type="datetimeFigureOut">
              <a:rPr lang="en-CA" smtClean="0"/>
              <a:t>2017-08-22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7382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0033"/>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F04FD83-21A8-46F2-8000-19BB717FCA2E}" type="datetimeFigureOut">
              <a:rPr lang="en-CA" smtClean="0"/>
              <a:t>2017-08-22</a:t>
            </a:fld>
            <a:endParaRPr lang="en-C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BD35271-9033-44E0-8F87-A1735CF60A0B}" type="slidenum">
              <a:rPr lang="en-CA" smtClean="0"/>
              <a:t>‹#›</a:t>
            </a:fld>
            <a:endParaRPr lang="en-C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38956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oleObject" Target="../embeddings/Microsoft_Excel_97-2003_Worksheet1.xls"/></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chemeClr val="bg1"/>
                </a:solidFill>
              </a:rPr>
              <a:t>Effective Group Presentations</a:t>
            </a:r>
            <a:endParaRPr lang="en-CA" dirty="0">
              <a:solidFill>
                <a:schemeClr val="bg1"/>
              </a:solidFill>
            </a:endParaRPr>
          </a:p>
        </p:txBody>
      </p:sp>
      <p:sp>
        <p:nvSpPr>
          <p:cNvPr id="3" name="Subtitle 2"/>
          <p:cNvSpPr>
            <a:spLocks noGrp="1"/>
          </p:cNvSpPr>
          <p:nvPr>
            <p:ph type="subTitle" idx="1"/>
          </p:nvPr>
        </p:nvSpPr>
        <p:spPr/>
        <p:txBody>
          <a:bodyPr/>
          <a:lstStyle/>
          <a:p>
            <a:r>
              <a:rPr lang="en-CA" dirty="0" smtClean="0">
                <a:solidFill>
                  <a:srgbClr val="FF6600"/>
                </a:solidFill>
              </a:rPr>
              <a:t>Creating unity from diversity</a:t>
            </a:r>
          </a:p>
          <a:p>
            <a:r>
              <a:rPr lang="en-CA" dirty="0" smtClean="0"/>
              <a:t>Created for the writing </a:t>
            </a:r>
            <a:r>
              <a:rPr lang="en-CA" dirty="0" smtClean="0"/>
              <a:t>centre by Carol shields, 2010</a:t>
            </a:r>
            <a:endParaRPr lang="en-CA" dirty="0"/>
          </a:p>
        </p:txBody>
      </p:sp>
      <p:pic>
        <p:nvPicPr>
          <p:cNvPr id="4" name="Picture 3"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3167457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How to Get it Done: </a:t>
            </a:r>
            <a:r>
              <a:rPr lang="en-CA" b="1" dirty="0" smtClean="0">
                <a:solidFill>
                  <a:srgbClr val="FF6600"/>
                </a:solidFill>
              </a:rPr>
              <a:t>Compose</a:t>
            </a:r>
            <a:endParaRPr lang="en-CA" b="1" dirty="0">
              <a:solidFill>
                <a:srgbClr val="FF6600"/>
              </a:solidFill>
            </a:endParaRPr>
          </a:p>
        </p:txBody>
      </p:sp>
      <p:sp>
        <p:nvSpPr>
          <p:cNvPr id="3" name="Content Placeholder 2"/>
          <p:cNvSpPr>
            <a:spLocks noGrp="1"/>
          </p:cNvSpPr>
          <p:nvPr>
            <p:ph idx="1"/>
          </p:nvPr>
        </p:nvSpPr>
        <p:spPr>
          <a:xfrm>
            <a:off x="1097280" y="1845734"/>
            <a:ext cx="10058400" cy="4023360"/>
          </a:xfrm>
        </p:spPr>
        <p:txBody>
          <a:bodyPr>
            <a:normAutofit/>
          </a:bodyPr>
          <a:lstStyle/>
          <a:p>
            <a:pPr>
              <a:buClr>
                <a:srgbClr val="AC0056"/>
              </a:buClr>
              <a:buFont typeface="Arial" panose="020B0604020202020204" pitchFamily="34" charset="0"/>
              <a:buChar char="•"/>
            </a:pPr>
            <a:r>
              <a:rPr lang="en-CA" sz="3200" dirty="0">
                <a:solidFill>
                  <a:srgbClr val="FF6600"/>
                </a:solidFill>
              </a:rPr>
              <a:t>Preparing the content:</a:t>
            </a:r>
          </a:p>
          <a:p>
            <a:pPr lvl="1">
              <a:buClr>
                <a:srgbClr val="AC0056"/>
              </a:buClr>
              <a:buFont typeface="Arial" panose="020B0604020202020204" pitchFamily="34" charset="0"/>
              <a:buChar char="•"/>
            </a:pPr>
            <a:r>
              <a:rPr lang="en-CA" sz="3000" dirty="0">
                <a:solidFill>
                  <a:schemeClr val="bg1"/>
                </a:solidFill>
              </a:rPr>
              <a:t>Do good </a:t>
            </a:r>
            <a:r>
              <a:rPr lang="en-CA" sz="3000" dirty="0">
                <a:solidFill>
                  <a:srgbClr val="FF6600"/>
                </a:solidFill>
              </a:rPr>
              <a:t>research</a:t>
            </a:r>
            <a:r>
              <a:rPr lang="en-CA" sz="3000" dirty="0">
                <a:solidFill>
                  <a:schemeClr val="bg1"/>
                </a:solidFill>
              </a:rPr>
              <a:t> – get help from the Library or your professor to access the best possible sources</a:t>
            </a:r>
            <a:r>
              <a:rPr lang="en-CA" sz="3000" dirty="0" smtClean="0">
                <a:solidFill>
                  <a:schemeClr val="bg1"/>
                </a:solidFill>
              </a:rPr>
              <a:t>.</a:t>
            </a:r>
            <a:endParaRPr lang="en-CA" sz="3000" dirty="0">
              <a:solidFill>
                <a:schemeClr val="bg1"/>
              </a:solidFill>
            </a:endParaRPr>
          </a:p>
          <a:p>
            <a:pPr lvl="1">
              <a:buClr>
                <a:srgbClr val="AC0056"/>
              </a:buClr>
              <a:buFont typeface="Arial" panose="020B0604020202020204" pitchFamily="34" charset="0"/>
              <a:buChar char="•"/>
            </a:pPr>
            <a:r>
              <a:rPr lang="en-CA" sz="3000" dirty="0">
                <a:solidFill>
                  <a:schemeClr val="bg1"/>
                </a:solidFill>
              </a:rPr>
              <a:t>Figure out how best to share each piece of data:</a:t>
            </a:r>
          </a:p>
          <a:p>
            <a:pPr lvl="2">
              <a:buClr>
                <a:srgbClr val="AC0056"/>
              </a:buClr>
              <a:buFont typeface="Arial" panose="020B0604020202020204" pitchFamily="34" charset="0"/>
              <a:buChar char="•"/>
            </a:pPr>
            <a:r>
              <a:rPr lang="en-CA" sz="2600" dirty="0">
                <a:solidFill>
                  <a:schemeClr val="bg1"/>
                </a:solidFill>
              </a:rPr>
              <a:t>Should this be a chart? A graph?  A spoken section?</a:t>
            </a:r>
          </a:p>
          <a:p>
            <a:pPr lvl="2">
              <a:buClr>
                <a:srgbClr val="AC0056"/>
              </a:buClr>
              <a:buFont typeface="Arial" panose="020B0604020202020204" pitchFamily="34" charset="0"/>
              <a:buChar char="•"/>
            </a:pPr>
            <a:r>
              <a:rPr lang="en-CA" sz="2600" dirty="0">
                <a:solidFill>
                  <a:schemeClr val="bg1"/>
                </a:solidFill>
              </a:rPr>
              <a:t>How would YOU best understand the idea</a:t>
            </a:r>
            <a:r>
              <a:rPr lang="en-CA" sz="2600" dirty="0" smtClean="0">
                <a:solidFill>
                  <a:schemeClr val="bg1"/>
                </a:solidFill>
              </a:rPr>
              <a:t>?</a:t>
            </a:r>
            <a:endParaRPr lang="en-CA" sz="2600" dirty="0">
              <a:solidFill>
                <a:schemeClr val="bg1"/>
              </a:solidFill>
            </a:endParaRPr>
          </a:p>
          <a:p>
            <a:pPr lvl="1">
              <a:buClr>
                <a:srgbClr val="AC0056"/>
              </a:buClr>
              <a:buFont typeface="Arial" panose="020B0604020202020204" pitchFamily="34" charset="0"/>
              <a:buChar char="•"/>
            </a:pPr>
            <a:r>
              <a:rPr lang="en-CA" sz="3000" dirty="0">
                <a:solidFill>
                  <a:schemeClr val="bg1"/>
                </a:solidFill>
              </a:rPr>
              <a:t>Create an outline and a draft of any visual presentation (e.g., PowerPoint, overheads, physical samples)</a:t>
            </a:r>
          </a:p>
          <a:p>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783413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How to Get It Done: </a:t>
            </a:r>
            <a:r>
              <a:rPr lang="en-CA" b="1" dirty="0" smtClean="0">
                <a:solidFill>
                  <a:srgbClr val="FF6600"/>
                </a:solidFill>
              </a:rPr>
              <a:t>Edit</a:t>
            </a:r>
            <a:endParaRPr lang="en-CA" b="1" dirty="0">
              <a:solidFill>
                <a:srgbClr val="FF6600"/>
              </a:solidFill>
            </a:endParaRPr>
          </a:p>
        </p:txBody>
      </p:sp>
      <p:sp>
        <p:nvSpPr>
          <p:cNvPr id="3" name="Content Placeholder 2"/>
          <p:cNvSpPr>
            <a:spLocks noGrp="1"/>
          </p:cNvSpPr>
          <p:nvPr>
            <p:ph idx="1"/>
          </p:nvPr>
        </p:nvSpPr>
        <p:spPr>
          <a:xfrm>
            <a:off x="1097280" y="1845734"/>
            <a:ext cx="10058400" cy="4023360"/>
          </a:xfrm>
        </p:spPr>
        <p:txBody>
          <a:bodyPr>
            <a:normAutofit fontScale="77500" lnSpcReduction="20000"/>
          </a:bodyPr>
          <a:lstStyle/>
          <a:p>
            <a:r>
              <a:rPr lang="en-CA" sz="5100" dirty="0">
                <a:solidFill>
                  <a:srgbClr val="FF6600"/>
                </a:solidFill>
              </a:rPr>
              <a:t>Once you have completed your research:</a:t>
            </a:r>
          </a:p>
          <a:p>
            <a:pPr lvl="1"/>
            <a:r>
              <a:rPr lang="en-CA" sz="4900" dirty="0">
                <a:solidFill>
                  <a:schemeClr val="bg1"/>
                </a:solidFill>
              </a:rPr>
              <a:t>Coordinate your data – eliminate redundancy and look for gaps in your information</a:t>
            </a:r>
            <a:r>
              <a:rPr lang="en-CA" sz="4900" dirty="0" smtClean="0">
                <a:solidFill>
                  <a:schemeClr val="bg1"/>
                </a:solidFill>
              </a:rPr>
              <a:t>.</a:t>
            </a:r>
            <a:endParaRPr lang="en-CA" sz="4900" dirty="0">
              <a:solidFill>
                <a:schemeClr val="bg1"/>
              </a:solidFill>
            </a:endParaRPr>
          </a:p>
          <a:p>
            <a:pPr lvl="1"/>
            <a:r>
              <a:rPr lang="en-CA" sz="4900" dirty="0">
                <a:solidFill>
                  <a:schemeClr val="bg1"/>
                </a:solidFill>
              </a:rPr>
              <a:t>Check the assignment – have you covered all requirements or do you need more/different data</a:t>
            </a:r>
            <a:r>
              <a:rPr lang="en-CA" sz="4900" dirty="0" smtClean="0">
                <a:solidFill>
                  <a:schemeClr val="bg1"/>
                </a:solidFill>
              </a:rPr>
              <a:t>?</a:t>
            </a:r>
            <a:endParaRPr lang="en-CA" sz="4900" dirty="0">
              <a:solidFill>
                <a:schemeClr val="bg1"/>
              </a:solidFill>
            </a:endParaRPr>
          </a:p>
          <a:p>
            <a:pPr lvl="1"/>
            <a:r>
              <a:rPr lang="en-CA" sz="4900" dirty="0">
                <a:solidFill>
                  <a:schemeClr val="bg1"/>
                </a:solidFill>
              </a:rPr>
              <a:t>Look at logical flow and overall consistency of your </a:t>
            </a:r>
            <a:r>
              <a:rPr lang="en-CA" sz="4900" dirty="0" smtClean="0">
                <a:solidFill>
                  <a:schemeClr val="bg1"/>
                </a:solidFill>
              </a:rPr>
              <a:t>organization</a:t>
            </a:r>
            <a:r>
              <a:rPr lang="en-CA" sz="4900" dirty="0">
                <a:solidFill>
                  <a:schemeClr val="bg1"/>
                </a:solidFill>
              </a:rPr>
              <a:t>.</a:t>
            </a: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250727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How to Get It Done: </a:t>
            </a:r>
            <a:r>
              <a:rPr lang="en-CA" b="1" dirty="0" smtClean="0">
                <a:solidFill>
                  <a:srgbClr val="FF6600"/>
                </a:solidFill>
              </a:rPr>
              <a:t>Polish</a:t>
            </a:r>
            <a:endParaRPr lang="en-CA" b="1" dirty="0">
              <a:solidFill>
                <a:srgbClr val="FF6600"/>
              </a:solidFill>
            </a:endParaRPr>
          </a:p>
        </p:txBody>
      </p:sp>
      <p:sp>
        <p:nvSpPr>
          <p:cNvPr id="3" name="Content Placeholder 2"/>
          <p:cNvSpPr>
            <a:spLocks noGrp="1"/>
          </p:cNvSpPr>
          <p:nvPr>
            <p:ph idx="1"/>
          </p:nvPr>
        </p:nvSpPr>
        <p:spPr>
          <a:xfrm>
            <a:off x="1097280" y="1845734"/>
            <a:ext cx="10058400" cy="4023360"/>
          </a:xfrm>
        </p:spPr>
        <p:txBody>
          <a:bodyPr>
            <a:normAutofit/>
          </a:bodyPr>
          <a:lstStyle/>
          <a:p>
            <a:pPr>
              <a:buClr>
                <a:srgbClr val="AC0056"/>
              </a:buClr>
              <a:buFont typeface="Arial" panose="020B0604020202020204" pitchFamily="34" charset="0"/>
              <a:buChar char="•"/>
            </a:pPr>
            <a:r>
              <a:rPr lang="en-CA" sz="3200" dirty="0">
                <a:solidFill>
                  <a:srgbClr val="FF6600"/>
                </a:solidFill>
              </a:rPr>
              <a:t>PRACTICE!  PRACTICE!  PRACTICE!</a:t>
            </a:r>
          </a:p>
          <a:p>
            <a:pPr lvl="1">
              <a:buClr>
                <a:srgbClr val="AC0056"/>
              </a:buClr>
              <a:buFont typeface="Arial" panose="020B0604020202020204" pitchFamily="34" charset="0"/>
              <a:buChar char="•"/>
            </a:pPr>
            <a:r>
              <a:rPr lang="en-CA" sz="3000" dirty="0">
                <a:solidFill>
                  <a:schemeClr val="bg1"/>
                </a:solidFill>
              </a:rPr>
              <a:t>Time your presentation</a:t>
            </a:r>
            <a:r>
              <a:rPr lang="en-CA" sz="3000" dirty="0" smtClean="0">
                <a:solidFill>
                  <a:schemeClr val="bg1"/>
                </a:solidFill>
              </a:rPr>
              <a:t>.</a:t>
            </a:r>
            <a:endParaRPr lang="en-CA" sz="3000" dirty="0">
              <a:solidFill>
                <a:schemeClr val="bg1"/>
              </a:solidFill>
            </a:endParaRPr>
          </a:p>
          <a:p>
            <a:pPr lvl="1">
              <a:buClr>
                <a:srgbClr val="AC0056"/>
              </a:buClr>
              <a:buFont typeface="Arial" panose="020B0604020202020204" pitchFamily="34" charset="0"/>
              <a:buChar char="•"/>
            </a:pPr>
            <a:r>
              <a:rPr lang="en-CA" sz="3000" dirty="0">
                <a:solidFill>
                  <a:schemeClr val="bg1"/>
                </a:solidFill>
              </a:rPr>
              <a:t>Check each other for presence and smooth, credible delivery – do you </a:t>
            </a:r>
            <a:r>
              <a:rPr lang="en-CA" sz="3000" dirty="0">
                <a:solidFill>
                  <a:srgbClr val="FF6600"/>
                </a:solidFill>
              </a:rPr>
              <a:t>REALLY</a:t>
            </a:r>
            <a:r>
              <a:rPr lang="en-CA" sz="3000" dirty="0">
                <a:solidFill>
                  <a:schemeClr val="bg1"/>
                </a:solidFill>
              </a:rPr>
              <a:t> know your part</a:t>
            </a:r>
            <a:r>
              <a:rPr lang="en-CA" sz="3000" dirty="0" smtClean="0">
                <a:solidFill>
                  <a:schemeClr val="bg1"/>
                </a:solidFill>
              </a:rPr>
              <a:t>?</a:t>
            </a:r>
            <a:endParaRPr lang="en-CA" sz="3000" dirty="0">
              <a:solidFill>
                <a:schemeClr val="bg1"/>
              </a:solidFill>
            </a:endParaRPr>
          </a:p>
          <a:p>
            <a:pPr lvl="1">
              <a:buClr>
                <a:srgbClr val="AC0056"/>
              </a:buClr>
              <a:buFont typeface="Arial" panose="020B0604020202020204" pitchFamily="34" charset="0"/>
              <a:buChar char="•"/>
            </a:pPr>
            <a:r>
              <a:rPr lang="en-CA" sz="3000" dirty="0">
                <a:solidFill>
                  <a:schemeClr val="bg1"/>
                </a:solidFill>
              </a:rPr>
              <a:t>Note any technological, written, spoken or other problems and fix them.  Finalize your script and visuals</a:t>
            </a:r>
            <a:r>
              <a:rPr lang="en-CA" sz="3000" dirty="0" smtClean="0">
                <a:solidFill>
                  <a:schemeClr val="bg1"/>
                </a:solidFill>
              </a:rPr>
              <a:t>.</a:t>
            </a:r>
            <a:endParaRPr lang="en-CA" sz="3000" dirty="0">
              <a:solidFill>
                <a:schemeClr val="bg1"/>
              </a:solidFill>
            </a:endParaRPr>
          </a:p>
          <a:p>
            <a:pPr>
              <a:buClr>
                <a:srgbClr val="AC0056"/>
              </a:buClr>
              <a:buFont typeface="Arial" panose="020B0604020202020204" pitchFamily="34" charset="0"/>
              <a:buChar char="•"/>
            </a:pPr>
            <a:r>
              <a:rPr lang="en-CA" sz="3200" dirty="0">
                <a:solidFill>
                  <a:schemeClr val="bg1"/>
                </a:solidFill>
              </a:rPr>
              <a:t>Then </a:t>
            </a:r>
            <a:r>
              <a:rPr lang="en-CA" sz="3200" dirty="0">
                <a:solidFill>
                  <a:srgbClr val="FF6600"/>
                </a:solidFill>
              </a:rPr>
              <a:t>PRACTICE AGAIN!</a:t>
            </a:r>
          </a:p>
          <a:p>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33158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Characteristics of Effective Group Presentations</a:t>
            </a:r>
            <a:endParaRPr lang="en-CA" b="1" dirty="0">
              <a:solidFill>
                <a:schemeClr val="bg1"/>
              </a:solidFill>
            </a:endParaRPr>
          </a:p>
        </p:txBody>
      </p:sp>
      <p:sp>
        <p:nvSpPr>
          <p:cNvPr id="3" name="TextBox 2"/>
          <p:cNvSpPr txBox="1"/>
          <p:nvPr/>
        </p:nvSpPr>
        <p:spPr>
          <a:xfrm>
            <a:off x="1138949" y="2175076"/>
            <a:ext cx="9975062" cy="2031325"/>
          </a:xfrm>
          <a:prstGeom prst="rect">
            <a:avLst/>
          </a:prstGeom>
          <a:noFill/>
        </p:spPr>
        <p:txBody>
          <a:bodyPr wrap="square" rtlCol="0">
            <a:spAutoFit/>
          </a:bodyPr>
          <a:lstStyle/>
          <a:p>
            <a:pPr marL="285750" indent="-285750">
              <a:buClr>
                <a:srgbClr val="AC0056"/>
              </a:buClr>
              <a:buFont typeface="Arial" panose="020B0604020202020204" pitchFamily="34" charset="0"/>
              <a:buChar char="•"/>
            </a:pPr>
            <a:r>
              <a:rPr lang="en-CA" dirty="0">
                <a:solidFill>
                  <a:schemeClr val="bg1"/>
                </a:solidFill>
                <a:latin typeface="Avenir LT Std 35 Light" panose="020B0402020203020204" pitchFamily="34" charset="0"/>
              </a:rPr>
              <a:t>The message, organization, and style are UNIFIED.</a:t>
            </a:r>
          </a:p>
          <a:p>
            <a:pPr marL="285750" indent="-285750">
              <a:buClr>
                <a:srgbClr val="AC0056"/>
              </a:buClr>
              <a:buFont typeface="Arial" panose="020B0604020202020204" pitchFamily="34" charset="0"/>
              <a:buChar char="•"/>
            </a:pPr>
            <a:endParaRPr lang="en-CA" dirty="0">
              <a:solidFill>
                <a:schemeClr val="bg1"/>
              </a:solidFill>
              <a:latin typeface="Avenir LT Std 35 Light" panose="020B0402020203020204" pitchFamily="34" charset="0"/>
            </a:endParaRPr>
          </a:p>
          <a:p>
            <a:pPr marL="285750" indent="-285750">
              <a:buClr>
                <a:srgbClr val="AC0056"/>
              </a:buClr>
              <a:buFont typeface="Arial" panose="020B0604020202020204" pitchFamily="34" charset="0"/>
              <a:buChar char="•"/>
            </a:pPr>
            <a:r>
              <a:rPr lang="en-CA" dirty="0">
                <a:solidFill>
                  <a:schemeClr val="bg1"/>
                </a:solidFill>
                <a:latin typeface="Avenir LT Std 35 Light" panose="020B0402020203020204" pitchFamily="34" charset="0"/>
              </a:rPr>
              <a:t>The presentation looks and sounds CREDIBLE.</a:t>
            </a:r>
          </a:p>
          <a:p>
            <a:pPr marL="285750" indent="-285750">
              <a:buClr>
                <a:srgbClr val="AC0056"/>
              </a:buClr>
              <a:buFont typeface="Arial" panose="020B0604020202020204" pitchFamily="34" charset="0"/>
              <a:buChar char="•"/>
            </a:pPr>
            <a:endParaRPr lang="en-CA" dirty="0">
              <a:solidFill>
                <a:schemeClr val="bg1"/>
              </a:solidFill>
              <a:latin typeface="Avenir LT Std 35 Light" panose="020B0402020203020204" pitchFamily="34" charset="0"/>
            </a:endParaRPr>
          </a:p>
          <a:p>
            <a:pPr marL="285750" indent="-285750">
              <a:buClr>
                <a:srgbClr val="AC0056"/>
              </a:buClr>
              <a:buFont typeface="Arial" panose="020B0604020202020204" pitchFamily="34" charset="0"/>
              <a:buChar char="•"/>
            </a:pPr>
            <a:r>
              <a:rPr lang="en-CA" dirty="0">
                <a:solidFill>
                  <a:schemeClr val="bg1"/>
                </a:solidFill>
                <a:latin typeface="Avenir LT Std 35 Light" panose="020B0402020203020204" pitchFamily="34" charset="0"/>
              </a:rPr>
              <a:t>The important ideas in the presentation are CLEAR to the audience.</a:t>
            </a:r>
          </a:p>
          <a:p>
            <a:pPr marL="285750" indent="-285750">
              <a:buClr>
                <a:srgbClr val="AC0056"/>
              </a:buClr>
              <a:buFont typeface="Arial" panose="020B0604020202020204" pitchFamily="34" charset="0"/>
              <a:buChar char="•"/>
            </a:pPr>
            <a:endParaRPr lang="en-CA" dirty="0">
              <a:solidFill>
                <a:schemeClr val="bg1"/>
              </a:solidFill>
              <a:latin typeface="Avenir LT Std 35 Light" panose="020B0402020203020204" pitchFamily="34" charset="0"/>
            </a:endParaRPr>
          </a:p>
          <a:p>
            <a:pPr marL="285750" indent="-285750">
              <a:buClr>
                <a:srgbClr val="AC0056"/>
              </a:buClr>
              <a:buFont typeface="Arial" panose="020B0604020202020204" pitchFamily="34" charset="0"/>
              <a:buChar char="•"/>
            </a:pPr>
            <a:r>
              <a:rPr lang="en-CA" dirty="0">
                <a:solidFill>
                  <a:schemeClr val="bg1"/>
                </a:solidFill>
                <a:latin typeface="Avenir LT Std 35 Light" panose="020B0402020203020204" pitchFamily="34" charset="0"/>
              </a:rPr>
              <a:t>Each speaker is ENGAGING and holds the attention of the audience</a:t>
            </a:r>
            <a:r>
              <a:rPr lang="en-CA" dirty="0" smtClean="0">
                <a:solidFill>
                  <a:schemeClr val="bg1"/>
                </a:solidFill>
                <a:latin typeface="Avenir LT Std 35 Light" panose="020B0402020203020204" pitchFamily="34" charset="0"/>
              </a:rPr>
              <a:t>..</a:t>
            </a:r>
            <a:endParaRPr lang="en-CA" dirty="0">
              <a:solidFill>
                <a:schemeClr val="bg1"/>
              </a:solidFill>
              <a:latin typeface="Avenir LT Std 35 Light" panose="020B0402020203020204" pitchFamily="34" charset="0"/>
            </a:endParaRPr>
          </a:p>
        </p:txBody>
      </p:sp>
      <p:pic>
        <p:nvPicPr>
          <p:cNvPr id="6" name="Picture 5"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3739376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The Presentation is </a:t>
            </a:r>
            <a:r>
              <a:rPr lang="en-CA" b="1" dirty="0" smtClean="0">
                <a:solidFill>
                  <a:srgbClr val="FF6600"/>
                </a:solidFill>
              </a:rPr>
              <a:t>Unified</a:t>
            </a:r>
            <a:endParaRPr lang="en-CA" b="1" dirty="0">
              <a:solidFill>
                <a:srgbClr val="FF6600"/>
              </a:solidFill>
            </a:endParaRPr>
          </a:p>
        </p:txBody>
      </p:sp>
      <p:sp>
        <p:nvSpPr>
          <p:cNvPr id="3" name="Content Placeholder 2"/>
          <p:cNvSpPr>
            <a:spLocks noGrp="1"/>
          </p:cNvSpPr>
          <p:nvPr>
            <p:ph idx="1"/>
          </p:nvPr>
        </p:nvSpPr>
        <p:spPr>
          <a:xfrm>
            <a:off x="1097279" y="1845734"/>
            <a:ext cx="9863945" cy="4023360"/>
          </a:xfrm>
        </p:spPr>
        <p:txBody>
          <a:bodyPr>
            <a:normAutofit fontScale="85000" lnSpcReduction="20000"/>
          </a:bodyPr>
          <a:lstStyle/>
          <a:p>
            <a:pPr>
              <a:buFont typeface="Arial" panose="020B0604020202020204" pitchFamily="34" charset="0"/>
              <a:buChar char="•"/>
            </a:pPr>
            <a:r>
              <a:rPr lang="en-CA" sz="4400" dirty="0">
                <a:solidFill>
                  <a:schemeClr val="bg1"/>
                </a:solidFill>
              </a:rPr>
              <a:t>The group appears well-organized – they work as a team</a:t>
            </a:r>
            <a:r>
              <a:rPr lang="en-CA" sz="4400" dirty="0" smtClean="0">
                <a:solidFill>
                  <a:schemeClr val="bg1"/>
                </a:solidFill>
              </a:rPr>
              <a:t>.</a:t>
            </a:r>
            <a:endParaRPr lang="en-CA" sz="4400" dirty="0">
              <a:solidFill>
                <a:schemeClr val="bg1"/>
              </a:solidFill>
            </a:endParaRPr>
          </a:p>
          <a:p>
            <a:pPr>
              <a:buFont typeface="Arial" panose="020B0604020202020204" pitchFamily="34" charset="0"/>
              <a:buChar char="•"/>
            </a:pPr>
            <a:r>
              <a:rPr lang="en-CA" sz="4400" dirty="0">
                <a:solidFill>
                  <a:schemeClr val="bg1"/>
                </a:solidFill>
              </a:rPr>
              <a:t>Ideas flow logically throughout the </a:t>
            </a:r>
            <a:r>
              <a:rPr lang="en-CA" sz="4400" dirty="0">
                <a:solidFill>
                  <a:srgbClr val="FF6600"/>
                </a:solidFill>
              </a:rPr>
              <a:t>whole</a:t>
            </a:r>
            <a:r>
              <a:rPr lang="en-CA" sz="4400" dirty="0">
                <a:solidFill>
                  <a:schemeClr val="bg1"/>
                </a:solidFill>
              </a:rPr>
              <a:t> presentation, not just in each speaker’s section</a:t>
            </a:r>
            <a:r>
              <a:rPr lang="en-CA" sz="4400" dirty="0" smtClean="0">
                <a:solidFill>
                  <a:schemeClr val="bg1"/>
                </a:solidFill>
              </a:rPr>
              <a:t>.</a:t>
            </a:r>
            <a:endParaRPr lang="en-CA" sz="4400" dirty="0">
              <a:solidFill>
                <a:schemeClr val="bg1"/>
              </a:solidFill>
            </a:endParaRPr>
          </a:p>
          <a:p>
            <a:pPr>
              <a:buFont typeface="Arial" panose="020B0604020202020204" pitchFamily="34" charset="0"/>
              <a:buChar char="•"/>
            </a:pPr>
            <a:r>
              <a:rPr lang="en-CA" sz="4400" dirty="0">
                <a:solidFill>
                  <a:schemeClr val="bg1"/>
                </a:solidFill>
              </a:rPr>
              <a:t>Any repetition between speakers is planned and meaningful</a:t>
            </a:r>
            <a:r>
              <a:rPr lang="en-CA" sz="4400" dirty="0" smtClean="0">
                <a:solidFill>
                  <a:schemeClr val="bg1"/>
                </a:solidFill>
              </a:rPr>
              <a:t>.</a:t>
            </a:r>
            <a:endParaRPr lang="en-CA" sz="4400" dirty="0">
              <a:solidFill>
                <a:schemeClr val="bg1"/>
              </a:solidFill>
            </a:endParaRPr>
          </a:p>
          <a:p>
            <a:pPr>
              <a:buFont typeface="Arial" panose="020B0604020202020204" pitchFamily="34" charset="0"/>
              <a:buChar char="•"/>
            </a:pPr>
            <a:r>
              <a:rPr lang="en-CA" sz="4400" dirty="0">
                <a:solidFill>
                  <a:schemeClr val="bg1"/>
                </a:solidFill>
              </a:rPr>
              <a:t>Transitions between speakers are smooth</a:t>
            </a:r>
            <a:r>
              <a:rPr lang="en-CA" sz="4400" dirty="0" smtClean="0">
                <a:solidFill>
                  <a:schemeClr val="bg1"/>
                </a:solidFill>
              </a:rPr>
              <a:t>.</a:t>
            </a:r>
            <a:endParaRPr lang="en-CA" sz="4400" dirty="0">
              <a:solidFill>
                <a:schemeClr val="bg1"/>
              </a:solidFill>
            </a:endParaRPr>
          </a:p>
          <a:p>
            <a:pPr>
              <a:buFont typeface="Arial" panose="020B0604020202020204" pitchFamily="34" charset="0"/>
              <a:buChar char="•"/>
            </a:pPr>
            <a:r>
              <a:rPr lang="en-CA" sz="4400" dirty="0">
                <a:solidFill>
                  <a:schemeClr val="bg1"/>
                </a:solidFill>
              </a:rPr>
              <a:t>Visuals have a unified look.</a:t>
            </a: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597090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The Presentation is </a:t>
            </a:r>
            <a:r>
              <a:rPr lang="en-CA" b="1" dirty="0" smtClean="0">
                <a:solidFill>
                  <a:srgbClr val="FF6600"/>
                </a:solidFill>
              </a:rPr>
              <a:t>Credible</a:t>
            </a:r>
            <a:endParaRPr lang="en-CA" b="1" dirty="0">
              <a:solidFill>
                <a:srgbClr val="FF6600"/>
              </a:solidFill>
            </a:endParaRPr>
          </a:p>
        </p:txBody>
      </p:sp>
      <p:sp>
        <p:nvSpPr>
          <p:cNvPr id="3" name="Content Placeholder 2"/>
          <p:cNvSpPr>
            <a:spLocks noGrp="1"/>
          </p:cNvSpPr>
          <p:nvPr>
            <p:ph idx="1"/>
          </p:nvPr>
        </p:nvSpPr>
        <p:spPr>
          <a:xfrm>
            <a:off x="1097279" y="1845734"/>
            <a:ext cx="9921819" cy="4023360"/>
          </a:xfrm>
        </p:spPr>
        <p:txBody>
          <a:bodyPr/>
          <a:lstStyle/>
          <a:p>
            <a:pPr>
              <a:buClr>
                <a:srgbClr val="AC0056"/>
              </a:buClr>
              <a:buFont typeface="Arial" panose="020B0604020202020204" pitchFamily="34" charset="0"/>
              <a:buChar char="•"/>
            </a:pPr>
            <a:r>
              <a:rPr lang="en-CA" dirty="0">
                <a:solidFill>
                  <a:srgbClr val="FF6600"/>
                </a:solidFill>
              </a:rPr>
              <a:t>The content is of high quality</a:t>
            </a:r>
          </a:p>
          <a:p>
            <a:pPr lvl="1">
              <a:buClr>
                <a:srgbClr val="AC0056"/>
              </a:buClr>
              <a:buFont typeface="Arial" panose="020B0604020202020204" pitchFamily="34" charset="0"/>
              <a:buChar char="•"/>
            </a:pPr>
            <a:r>
              <a:rPr lang="en-CA" dirty="0">
                <a:solidFill>
                  <a:schemeClr val="bg1"/>
                </a:solidFill>
              </a:rPr>
              <a:t>Information comes from credible sources.</a:t>
            </a:r>
          </a:p>
          <a:p>
            <a:pPr lvl="1">
              <a:buClr>
                <a:srgbClr val="AC0056"/>
              </a:buClr>
              <a:buFont typeface="Arial" panose="020B0604020202020204" pitchFamily="34" charset="0"/>
              <a:buChar char="•"/>
            </a:pPr>
            <a:r>
              <a:rPr lang="en-CA" dirty="0">
                <a:solidFill>
                  <a:schemeClr val="bg1"/>
                </a:solidFill>
              </a:rPr>
              <a:t>Visuals are clear and sharp, and operate smoothly, without technical problems</a:t>
            </a:r>
            <a:r>
              <a:rPr lang="en-CA" dirty="0" smtClean="0">
                <a:solidFill>
                  <a:schemeClr val="bg1"/>
                </a:solidFill>
              </a:rPr>
              <a:t>.</a:t>
            </a:r>
            <a:endParaRPr lang="en-CA" dirty="0">
              <a:solidFill>
                <a:schemeClr val="bg1"/>
              </a:solidFill>
            </a:endParaRPr>
          </a:p>
          <a:p>
            <a:pPr>
              <a:buClr>
                <a:srgbClr val="AC0056"/>
              </a:buClr>
              <a:buFont typeface="Arial" panose="020B0604020202020204" pitchFamily="34" charset="0"/>
              <a:buChar char="•"/>
            </a:pPr>
            <a:r>
              <a:rPr lang="en-CA" dirty="0">
                <a:solidFill>
                  <a:srgbClr val="FF6600"/>
                </a:solidFill>
              </a:rPr>
              <a:t>Each group member knows his/her material thoroughly and how it fits into the whole.</a:t>
            </a:r>
          </a:p>
          <a:p>
            <a:pPr lvl="1">
              <a:buClr>
                <a:srgbClr val="AC0056"/>
              </a:buClr>
              <a:buFont typeface="Arial" panose="020B0604020202020204" pitchFamily="34" charset="0"/>
              <a:buChar char="•"/>
            </a:pPr>
            <a:r>
              <a:rPr lang="en-CA" dirty="0">
                <a:solidFill>
                  <a:schemeClr val="bg1"/>
                </a:solidFill>
              </a:rPr>
              <a:t>No one reads his/her part from a screen or paper.</a:t>
            </a:r>
          </a:p>
          <a:p>
            <a:pPr lvl="1">
              <a:buClr>
                <a:srgbClr val="AC0056"/>
              </a:buClr>
              <a:buFont typeface="Arial" panose="020B0604020202020204" pitchFamily="34" charset="0"/>
              <a:buChar char="•"/>
            </a:pPr>
            <a:r>
              <a:rPr lang="en-CA" dirty="0">
                <a:solidFill>
                  <a:schemeClr val="bg1"/>
                </a:solidFill>
              </a:rPr>
              <a:t>All speakers can answer questions or comment on the overall message. </a:t>
            </a:r>
            <a:endParaRPr lang="en-CA" dirty="0" smtClean="0">
              <a:solidFill>
                <a:schemeClr val="bg1"/>
              </a:solidFill>
            </a:endParaRPr>
          </a:p>
          <a:p>
            <a:pPr>
              <a:buClr>
                <a:srgbClr val="AC0056"/>
              </a:buClr>
              <a:buFont typeface="Arial" panose="020B0604020202020204" pitchFamily="34" charset="0"/>
              <a:buChar char="•"/>
            </a:pPr>
            <a:r>
              <a:rPr lang="en-CA" dirty="0">
                <a:solidFill>
                  <a:srgbClr val="FF6600"/>
                </a:solidFill>
              </a:rPr>
              <a:t>Each group member looks and sounds professional.</a:t>
            </a:r>
          </a:p>
          <a:p>
            <a:pPr lvl="1">
              <a:buClr>
                <a:srgbClr val="AC0056"/>
              </a:buClr>
              <a:buFont typeface="Arial" panose="020B0604020202020204" pitchFamily="34" charset="0"/>
              <a:buChar char="•"/>
            </a:pPr>
            <a:r>
              <a:rPr lang="en-CA" dirty="0">
                <a:solidFill>
                  <a:schemeClr val="bg1"/>
                </a:solidFill>
              </a:rPr>
              <a:t>Clothing, physical presence, and expression are professional and positive.</a:t>
            </a:r>
          </a:p>
          <a:p>
            <a:pPr lvl="1">
              <a:buClr>
                <a:srgbClr val="AC0056"/>
              </a:buClr>
              <a:buFont typeface="Arial" panose="020B0604020202020204" pitchFamily="34" charset="0"/>
              <a:buChar char="•"/>
            </a:pPr>
            <a:r>
              <a:rPr lang="en-CA" dirty="0">
                <a:solidFill>
                  <a:schemeClr val="bg1"/>
                </a:solidFill>
              </a:rPr>
              <a:t>No one stumbles over new vocabulary – the pronunciation is correct.</a:t>
            </a:r>
          </a:p>
          <a:p>
            <a:pPr lvl="1">
              <a:buClr>
                <a:srgbClr val="AC0056"/>
              </a:buClr>
              <a:buFont typeface="Arial" panose="020B0604020202020204" pitchFamily="34" charset="0"/>
              <a:buChar char="•"/>
            </a:pPr>
            <a:r>
              <a:rPr lang="en-CA" dirty="0">
                <a:solidFill>
                  <a:schemeClr val="bg1"/>
                </a:solidFill>
              </a:rPr>
              <a:t>There are no spelling or grammar errors in visual parts of the presentation.</a:t>
            </a:r>
          </a:p>
          <a:p>
            <a:pPr lvl="1">
              <a:buClr>
                <a:srgbClr val="AC0056"/>
              </a:buClr>
              <a:buFont typeface="Arial" panose="020B0604020202020204" pitchFamily="34" charset="0"/>
              <a:buChar char="•"/>
            </a:pPr>
            <a:endParaRPr lang="en-CA" dirty="0" smtClean="0">
              <a:solidFill>
                <a:schemeClr val="bg1"/>
              </a:solidFill>
            </a:endParaRPr>
          </a:p>
          <a:p>
            <a:pPr>
              <a:buFont typeface="Arial" panose="020B0604020202020204" pitchFamily="34" charset="0"/>
              <a:buChar char="•"/>
            </a:pPr>
            <a:endParaRPr lang="en-CA" dirty="0">
              <a:solidFill>
                <a:schemeClr val="bg1"/>
              </a:solidFill>
            </a:endParaRPr>
          </a:p>
        </p:txBody>
      </p:sp>
      <p:pic>
        <p:nvPicPr>
          <p:cNvPr id="4" name="Picture 3"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973108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The Presentation is </a:t>
            </a:r>
            <a:r>
              <a:rPr lang="en-CA" b="1" dirty="0" smtClean="0">
                <a:solidFill>
                  <a:srgbClr val="FF6600"/>
                </a:solidFill>
              </a:rPr>
              <a:t>Clear</a:t>
            </a:r>
            <a:endParaRPr lang="en-CA" b="1" dirty="0">
              <a:solidFill>
                <a:srgbClr val="FF6600"/>
              </a:solidFill>
            </a:endParaRPr>
          </a:p>
        </p:txBody>
      </p:sp>
      <p:sp>
        <p:nvSpPr>
          <p:cNvPr id="3" name="Content Placeholder 2"/>
          <p:cNvSpPr>
            <a:spLocks noGrp="1"/>
          </p:cNvSpPr>
          <p:nvPr>
            <p:ph idx="1"/>
          </p:nvPr>
        </p:nvSpPr>
        <p:spPr/>
        <p:txBody>
          <a:bodyPr>
            <a:normAutofit/>
          </a:bodyPr>
          <a:lstStyle/>
          <a:p>
            <a:pPr>
              <a:buClr>
                <a:srgbClr val="AC0056"/>
              </a:buClr>
              <a:buFont typeface="Arial" panose="020B0604020202020204" pitchFamily="34" charset="0"/>
              <a:buChar char="•"/>
            </a:pPr>
            <a:r>
              <a:rPr lang="en-CA" sz="3200" dirty="0">
                <a:solidFill>
                  <a:srgbClr val="FF6600"/>
                </a:solidFill>
              </a:rPr>
              <a:t>The presentation is effectively introduced and concluded.</a:t>
            </a:r>
          </a:p>
          <a:p>
            <a:pPr lvl="1">
              <a:buClr>
                <a:srgbClr val="AC0056"/>
              </a:buClr>
              <a:buFont typeface="Arial" panose="020B0604020202020204" pitchFamily="34" charset="0"/>
              <a:buChar char="•"/>
            </a:pPr>
            <a:r>
              <a:rPr lang="en-CA" sz="3000" dirty="0">
                <a:solidFill>
                  <a:schemeClr val="bg1"/>
                </a:solidFill>
              </a:rPr>
              <a:t>The audience understands the purpose and the organization/approach that will be used.</a:t>
            </a:r>
          </a:p>
          <a:p>
            <a:pPr lvl="1">
              <a:buClr>
                <a:srgbClr val="AC0056"/>
              </a:buClr>
              <a:buFont typeface="Arial" panose="020B0604020202020204" pitchFamily="34" charset="0"/>
              <a:buChar char="•"/>
            </a:pPr>
            <a:r>
              <a:rPr lang="en-CA" sz="3000" dirty="0">
                <a:solidFill>
                  <a:schemeClr val="bg1"/>
                </a:solidFill>
              </a:rPr>
              <a:t>The audience receives a summary of important ideas at the end.</a:t>
            </a:r>
          </a:p>
          <a:p>
            <a:pPr lvl="1">
              <a:buClr>
                <a:srgbClr val="AC0056"/>
              </a:buClr>
              <a:buFont typeface="Arial" panose="020B0604020202020204" pitchFamily="34" charset="0"/>
              <a:buChar char="•"/>
            </a:pPr>
            <a:r>
              <a:rPr lang="en-CA" sz="3000" dirty="0">
                <a:solidFill>
                  <a:schemeClr val="bg1"/>
                </a:solidFill>
              </a:rPr>
              <a:t>The conclusion follows logically from the rest of the presentation.</a:t>
            </a:r>
          </a:p>
          <a:p>
            <a:pPr>
              <a:buFont typeface="Arial" panose="020B0604020202020204" pitchFamily="34" charset="0"/>
              <a:buChar char="•"/>
            </a:pPr>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846045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The Presentation is </a:t>
            </a:r>
            <a:r>
              <a:rPr lang="en-CA" b="1" dirty="0" smtClean="0">
                <a:solidFill>
                  <a:srgbClr val="FF6600"/>
                </a:solidFill>
              </a:rPr>
              <a:t>Clear</a:t>
            </a:r>
            <a:r>
              <a:rPr lang="en-CA" b="1" dirty="0" smtClean="0">
                <a:solidFill>
                  <a:schemeClr val="bg1"/>
                </a:solidFill>
              </a:rPr>
              <a:t> (cont.)</a:t>
            </a:r>
            <a:endParaRPr lang="en-CA" b="1" dirty="0">
              <a:solidFill>
                <a:schemeClr val="bg1"/>
              </a:solidFill>
            </a:endParaRPr>
          </a:p>
        </p:txBody>
      </p:sp>
      <p:sp>
        <p:nvSpPr>
          <p:cNvPr id="3" name="Content Placeholder 2"/>
          <p:cNvSpPr>
            <a:spLocks noGrp="1"/>
          </p:cNvSpPr>
          <p:nvPr>
            <p:ph idx="1"/>
          </p:nvPr>
        </p:nvSpPr>
        <p:spPr>
          <a:xfrm>
            <a:off x="1388962" y="1845734"/>
            <a:ext cx="9766717" cy="4023360"/>
          </a:xfrm>
        </p:spPr>
        <p:txBody>
          <a:bodyPr>
            <a:normAutofit fontScale="62500" lnSpcReduction="20000"/>
          </a:bodyPr>
          <a:lstStyle/>
          <a:p>
            <a:pPr>
              <a:buClr>
                <a:srgbClr val="AC0056"/>
              </a:buClr>
              <a:buFont typeface="Arial" panose="020B0604020202020204" pitchFamily="34" charset="0"/>
              <a:buChar char="•"/>
            </a:pPr>
            <a:r>
              <a:rPr lang="en-CA" sz="4400" dirty="0">
                <a:solidFill>
                  <a:srgbClr val="FF6600"/>
                </a:solidFill>
              </a:rPr>
              <a:t>Examples are provided that clearly illustrate concepts for the listener(s).</a:t>
            </a:r>
          </a:p>
          <a:p>
            <a:pPr lvl="1">
              <a:buClr>
                <a:srgbClr val="AC0056"/>
              </a:buClr>
              <a:buFont typeface="Arial" panose="020B0604020202020204" pitchFamily="34" charset="0"/>
              <a:buChar char="•"/>
            </a:pPr>
            <a:r>
              <a:rPr lang="en-CA" sz="4200" dirty="0">
                <a:solidFill>
                  <a:schemeClr val="bg1"/>
                </a:solidFill>
              </a:rPr>
              <a:t>Examples are relevant, and the connection between the illustration and the concept is made clear for the listeners.</a:t>
            </a:r>
          </a:p>
          <a:p>
            <a:pPr lvl="1">
              <a:buClr>
                <a:srgbClr val="AC0056"/>
              </a:buClr>
              <a:buFont typeface="Arial" panose="020B0604020202020204" pitchFamily="34" charset="0"/>
              <a:buChar char="•"/>
            </a:pPr>
            <a:r>
              <a:rPr lang="en-CA" sz="4200" dirty="0">
                <a:solidFill>
                  <a:schemeClr val="bg1"/>
                </a:solidFill>
              </a:rPr>
              <a:t>The delivery is calm and clear; the audience can easily take in the ideas</a:t>
            </a:r>
            <a:r>
              <a:rPr lang="en-CA" sz="4200" dirty="0" smtClean="0">
                <a:solidFill>
                  <a:schemeClr val="bg1"/>
                </a:solidFill>
              </a:rPr>
              <a:t>.</a:t>
            </a:r>
            <a:endParaRPr lang="en-CA" sz="4200" dirty="0">
              <a:solidFill>
                <a:schemeClr val="bg1"/>
              </a:solidFill>
            </a:endParaRPr>
          </a:p>
          <a:p>
            <a:pPr>
              <a:buClr>
                <a:srgbClr val="AC0056"/>
              </a:buClr>
              <a:buFont typeface="Arial" panose="020B0604020202020204" pitchFamily="34" charset="0"/>
              <a:buChar char="•"/>
            </a:pPr>
            <a:r>
              <a:rPr lang="en-CA" sz="4400" dirty="0">
                <a:solidFill>
                  <a:srgbClr val="FF6600"/>
                </a:solidFill>
              </a:rPr>
              <a:t>Any visual aids communicate ideas effectively</a:t>
            </a:r>
          </a:p>
          <a:p>
            <a:pPr lvl="1">
              <a:buClr>
                <a:srgbClr val="AC0056"/>
              </a:buClr>
              <a:buFont typeface="Arial" panose="020B0604020202020204" pitchFamily="34" charset="0"/>
              <a:buChar char="•"/>
            </a:pPr>
            <a:r>
              <a:rPr lang="en-CA" sz="4200" dirty="0">
                <a:solidFill>
                  <a:schemeClr val="bg1"/>
                </a:solidFill>
              </a:rPr>
              <a:t>They are clearly labelled.</a:t>
            </a:r>
          </a:p>
          <a:p>
            <a:pPr lvl="1">
              <a:buClr>
                <a:srgbClr val="AC0056"/>
              </a:buClr>
              <a:buFont typeface="Arial" panose="020B0604020202020204" pitchFamily="34" charset="0"/>
              <a:buChar char="•"/>
            </a:pPr>
            <a:r>
              <a:rPr lang="en-CA" sz="4200" dirty="0">
                <a:solidFill>
                  <a:schemeClr val="bg1"/>
                </a:solidFill>
              </a:rPr>
              <a:t>Speakers communicate with the audience about what information they want the audience to notice in charts, graphs or illustrations.</a:t>
            </a:r>
          </a:p>
          <a:p>
            <a:endParaRPr lang="en-CA" sz="4400" dirty="0">
              <a:solidFill>
                <a:schemeClr val="bg1"/>
              </a:solidFill>
            </a:endParaRPr>
          </a:p>
        </p:txBody>
      </p:sp>
      <p:pic>
        <p:nvPicPr>
          <p:cNvPr id="4" name="Picture 3"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602674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Figure 2: Average Hamilton Temperatures (1900-1999)</a:t>
            </a:r>
            <a:endParaRPr lang="en-CA" b="1" dirty="0">
              <a:solidFill>
                <a:schemeClr val="bg1"/>
              </a:solidFill>
            </a:endParaRPr>
          </a:p>
        </p:txBody>
      </p:sp>
      <p:graphicFrame>
        <p:nvGraphicFramePr>
          <p:cNvPr id="6" name="Content Placeholder 3" title="Hamilton Temperatures Chart (1900-1999)"/>
          <p:cNvGraphicFramePr>
            <a:graphicFrameLocks noGrp="1"/>
          </p:cNvGraphicFramePr>
          <p:nvPr>
            <p:ph idx="1"/>
            <p:extLst>
              <p:ext uri="{D42A27DB-BD31-4B8C-83A1-F6EECF244321}">
                <p14:modId xmlns:p14="http://schemas.microsoft.com/office/powerpoint/2010/main" val="1334057758"/>
              </p:ext>
            </p:extLst>
          </p:nvPr>
        </p:nvGraphicFramePr>
        <p:xfrm>
          <a:off x="2476570" y="1846263"/>
          <a:ext cx="7299185" cy="4022725"/>
        </p:xfrm>
        <a:graphic>
          <a:graphicData uri="http://schemas.openxmlformats.org/presentationml/2006/ole">
            <mc:AlternateContent xmlns:mc="http://schemas.openxmlformats.org/markup-compatibility/2006">
              <mc:Choice xmlns:v="urn:schemas-microsoft-com:vml" Requires="v">
                <p:oleObj spid="_x0000_s1030" name="Chart" r:id="rId4" imgW="8151058" imgH="4493141" progId="Excel.Chart.8">
                  <p:embed/>
                </p:oleObj>
              </mc:Choice>
              <mc:Fallback>
                <p:oleObj name="Chart" r:id="rId4" imgW="8151058" imgH="4493141" progId="Excel.Chart.8">
                  <p:embed/>
                  <p:pic>
                    <p:nvPicPr>
                      <p:cNvPr id="0" name=""/>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6570" y="1846263"/>
                        <a:ext cx="7299185" cy="4022725"/>
                      </a:xfrm>
                      <a:prstGeom prst="rect">
                        <a:avLst/>
                      </a:prstGeom>
                      <a:solidFill>
                        <a:schemeClr val="accent2">
                          <a:lumMod val="20000"/>
                          <a:lumOff val="80000"/>
                        </a:schemeClr>
                      </a:solidFill>
                    </p:spPr>
                  </p:pic>
                </p:oleObj>
              </mc:Fallback>
            </mc:AlternateContent>
          </a:graphicData>
        </a:graphic>
      </p:graphicFrame>
      <p:pic>
        <p:nvPicPr>
          <p:cNvPr id="5" name="Picture 4" title="Mohawk College Logo"/>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447871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The Presentation is Engaging</a:t>
            </a:r>
            <a:endParaRPr lang="en-CA" b="1" dirty="0">
              <a:solidFill>
                <a:schemeClr val="bg1"/>
              </a:solidFill>
            </a:endParaRPr>
          </a:p>
        </p:txBody>
      </p:sp>
      <p:sp>
        <p:nvSpPr>
          <p:cNvPr id="3" name="Content Placeholder 2"/>
          <p:cNvSpPr>
            <a:spLocks noGrp="1"/>
          </p:cNvSpPr>
          <p:nvPr>
            <p:ph idx="1"/>
          </p:nvPr>
        </p:nvSpPr>
        <p:spPr>
          <a:xfrm>
            <a:off x="1097281" y="1897999"/>
            <a:ext cx="9822776" cy="4023360"/>
          </a:xfrm>
        </p:spPr>
        <p:txBody>
          <a:bodyPr>
            <a:noAutofit/>
          </a:bodyPr>
          <a:lstStyle/>
          <a:p>
            <a:pPr>
              <a:buClr>
                <a:srgbClr val="AC0056"/>
              </a:buClr>
              <a:buFont typeface="Arial" panose="020B0604020202020204" pitchFamily="34" charset="0"/>
              <a:buChar char="•"/>
            </a:pPr>
            <a:r>
              <a:rPr lang="en-CA" dirty="0">
                <a:solidFill>
                  <a:schemeClr val="bg1"/>
                </a:solidFill>
              </a:rPr>
              <a:t>Each speaker makes effective </a:t>
            </a:r>
            <a:r>
              <a:rPr lang="en-CA" dirty="0">
                <a:solidFill>
                  <a:srgbClr val="FF6600"/>
                </a:solidFill>
              </a:rPr>
              <a:t>eye contact </a:t>
            </a:r>
            <a:r>
              <a:rPr lang="en-CA" dirty="0">
                <a:solidFill>
                  <a:schemeClr val="bg1"/>
                </a:solidFill>
              </a:rPr>
              <a:t>with the audience.</a:t>
            </a:r>
          </a:p>
          <a:p>
            <a:pPr>
              <a:buClr>
                <a:srgbClr val="AC0056"/>
              </a:buClr>
              <a:buFont typeface="Arial" panose="020B0604020202020204" pitchFamily="34" charset="0"/>
              <a:buChar char="•"/>
            </a:pPr>
            <a:r>
              <a:rPr lang="en-CA" dirty="0">
                <a:solidFill>
                  <a:schemeClr val="bg1"/>
                </a:solidFill>
              </a:rPr>
              <a:t>Each speaker’s physical presence is </a:t>
            </a:r>
            <a:r>
              <a:rPr lang="en-CA" dirty="0">
                <a:solidFill>
                  <a:srgbClr val="FF6600"/>
                </a:solidFill>
              </a:rPr>
              <a:t>positive</a:t>
            </a:r>
            <a:r>
              <a:rPr lang="en-CA" dirty="0">
                <a:solidFill>
                  <a:schemeClr val="bg1"/>
                </a:solidFill>
              </a:rPr>
              <a:t> and </a:t>
            </a:r>
            <a:r>
              <a:rPr lang="en-CA" dirty="0">
                <a:solidFill>
                  <a:srgbClr val="FF6600"/>
                </a:solidFill>
              </a:rPr>
              <a:t>enthusiastic</a:t>
            </a:r>
            <a:r>
              <a:rPr lang="en-CA" dirty="0">
                <a:solidFill>
                  <a:schemeClr val="bg1"/>
                </a:solidFill>
              </a:rPr>
              <a:t>.</a:t>
            </a:r>
          </a:p>
          <a:p>
            <a:pPr>
              <a:buClr>
                <a:srgbClr val="AC0056"/>
              </a:buClr>
              <a:buFont typeface="Arial" panose="020B0604020202020204" pitchFamily="34" charset="0"/>
              <a:buChar char="•"/>
            </a:pPr>
            <a:r>
              <a:rPr lang="en-CA" dirty="0">
                <a:solidFill>
                  <a:schemeClr val="bg1"/>
                </a:solidFill>
              </a:rPr>
              <a:t>Each speaker uses information and examples that are </a:t>
            </a:r>
            <a:r>
              <a:rPr lang="en-CA" dirty="0">
                <a:solidFill>
                  <a:srgbClr val="FF6600"/>
                </a:solidFill>
              </a:rPr>
              <a:t>relevant</a:t>
            </a:r>
            <a:r>
              <a:rPr lang="en-CA" dirty="0">
                <a:solidFill>
                  <a:schemeClr val="bg1"/>
                </a:solidFill>
              </a:rPr>
              <a:t> or </a:t>
            </a:r>
            <a:r>
              <a:rPr lang="en-CA" dirty="0">
                <a:solidFill>
                  <a:srgbClr val="FF6600"/>
                </a:solidFill>
              </a:rPr>
              <a:t>useful</a:t>
            </a:r>
            <a:r>
              <a:rPr lang="en-CA" dirty="0">
                <a:solidFill>
                  <a:schemeClr val="bg1"/>
                </a:solidFill>
              </a:rPr>
              <a:t> to the audience.</a:t>
            </a:r>
          </a:p>
          <a:p>
            <a:pPr>
              <a:buClr>
                <a:srgbClr val="AC0056"/>
              </a:buClr>
              <a:buFont typeface="Arial" panose="020B0604020202020204" pitchFamily="34" charset="0"/>
              <a:buChar char="•"/>
            </a:pPr>
            <a:r>
              <a:rPr lang="en-CA" dirty="0">
                <a:solidFill>
                  <a:schemeClr val="bg1"/>
                </a:solidFill>
              </a:rPr>
              <a:t>Speakers use questions or activities to actively involve the audience.</a:t>
            </a:r>
          </a:p>
          <a:p>
            <a:pPr>
              <a:buClr>
                <a:srgbClr val="AC0056"/>
              </a:buClr>
              <a:buFont typeface="Arial" panose="020B0604020202020204" pitchFamily="34" charset="0"/>
              <a:buChar char="•"/>
            </a:pPr>
            <a:r>
              <a:rPr lang="en-CA" dirty="0">
                <a:solidFill>
                  <a:schemeClr val="bg1"/>
                </a:solidFill>
              </a:rPr>
              <a:t>During each speaker’s part, other team members demonstrate </a:t>
            </a:r>
            <a:r>
              <a:rPr lang="en-CA" dirty="0">
                <a:solidFill>
                  <a:srgbClr val="FF6600"/>
                </a:solidFill>
              </a:rPr>
              <a:t>respect</a:t>
            </a:r>
            <a:r>
              <a:rPr lang="en-CA" dirty="0">
                <a:solidFill>
                  <a:schemeClr val="bg1"/>
                </a:solidFill>
              </a:rPr>
              <a:t> and </a:t>
            </a:r>
            <a:r>
              <a:rPr lang="en-CA" dirty="0">
                <a:solidFill>
                  <a:srgbClr val="FF6600"/>
                </a:solidFill>
              </a:rPr>
              <a:t>courtesy</a:t>
            </a:r>
            <a:r>
              <a:rPr lang="en-CA" dirty="0">
                <a:solidFill>
                  <a:schemeClr val="bg1"/>
                </a:solidFill>
              </a:rPr>
              <a:t> toward that speaker.</a:t>
            </a:r>
          </a:p>
          <a:p>
            <a:pPr marL="0" indent="0">
              <a:buNone/>
            </a:pPr>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288028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How to Get it Done</a:t>
            </a:r>
            <a:endParaRPr lang="en-CA" b="1" dirty="0">
              <a:solidFill>
                <a:schemeClr val="bg1"/>
              </a:solidFill>
            </a:endParaRPr>
          </a:p>
        </p:txBody>
      </p:sp>
      <p:sp>
        <p:nvSpPr>
          <p:cNvPr id="3" name="Content Placeholder 2"/>
          <p:cNvSpPr>
            <a:spLocks noGrp="1"/>
          </p:cNvSpPr>
          <p:nvPr>
            <p:ph idx="1"/>
          </p:nvPr>
        </p:nvSpPr>
        <p:spPr>
          <a:xfrm>
            <a:off x="937549" y="1845734"/>
            <a:ext cx="10218131" cy="4023360"/>
          </a:xfrm>
        </p:spPr>
        <p:txBody>
          <a:bodyPr>
            <a:normAutofit/>
          </a:bodyPr>
          <a:lstStyle/>
          <a:p>
            <a:pPr>
              <a:buClr>
                <a:srgbClr val="AC0056"/>
              </a:buClr>
              <a:buFont typeface="Arial" panose="020B0604020202020204" pitchFamily="34" charset="0"/>
              <a:buChar char="•"/>
            </a:pPr>
            <a:r>
              <a:rPr lang="en-CA" sz="3400" dirty="0">
                <a:solidFill>
                  <a:srgbClr val="FF6600"/>
                </a:solidFill>
              </a:rPr>
              <a:t>A Unified, Credible, Clear, and Engaging presentation begins with attention to the process: </a:t>
            </a:r>
          </a:p>
          <a:p>
            <a:pPr marL="749808" lvl="1" indent="-457200">
              <a:buClr>
                <a:srgbClr val="AC0056"/>
              </a:buClr>
              <a:buFont typeface="Arial" panose="020B0604020202020204" pitchFamily="34" charset="0"/>
              <a:buChar char="•"/>
            </a:pPr>
            <a:r>
              <a:rPr lang="en-CA" sz="3200" dirty="0">
                <a:solidFill>
                  <a:schemeClr val="bg1"/>
                </a:solidFill>
              </a:rPr>
              <a:t>Understand the </a:t>
            </a:r>
            <a:r>
              <a:rPr lang="en-CA" sz="3200" dirty="0">
                <a:solidFill>
                  <a:srgbClr val="FF6600"/>
                </a:solidFill>
              </a:rPr>
              <a:t>goal</a:t>
            </a:r>
            <a:r>
              <a:rPr lang="en-CA" sz="3200" dirty="0">
                <a:solidFill>
                  <a:schemeClr val="bg1"/>
                </a:solidFill>
              </a:rPr>
              <a:t> of the project.  Read instructions carefully</a:t>
            </a:r>
            <a:r>
              <a:rPr lang="en-CA" sz="3200" dirty="0" smtClean="0">
                <a:solidFill>
                  <a:schemeClr val="bg1"/>
                </a:solidFill>
              </a:rPr>
              <a:t>.</a:t>
            </a:r>
            <a:endParaRPr lang="en-CA" sz="3200" dirty="0">
              <a:solidFill>
                <a:schemeClr val="bg1"/>
              </a:solidFill>
            </a:endParaRPr>
          </a:p>
          <a:p>
            <a:pPr marL="749808" lvl="1" indent="-457200">
              <a:buClr>
                <a:srgbClr val="AC0056"/>
              </a:buClr>
              <a:buFont typeface="Arial" panose="020B0604020202020204" pitchFamily="34" charset="0"/>
              <a:buChar char="•"/>
            </a:pPr>
            <a:r>
              <a:rPr lang="en-CA" sz="3200" dirty="0">
                <a:solidFill>
                  <a:schemeClr val="bg1"/>
                </a:solidFill>
              </a:rPr>
              <a:t>Agree on clear </a:t>
            </a:r>
            <a:r>
              <a:rPr lang="en-CA" sz="3200" dirty="0">
                <a:solidFill>
                  <a:srgbClr val="FF6600"/>
                </a:solidFill>
              </a:rPr>
              <a:t>tasks</a:t>
            </a:r>
            <a:r>
              <a:rPr lang="en-CA" sz="3200" dirty="0">
                <a:solidFill>
                  <a:schemeClr val="bg1"/>
                </a:solidFill>
              </a:rPr>
              <a:t>, </a:t>
            </a:r>
            <a:r>
              <a:rPr lang="en-CA" sz="3200" dirty="0">
                <a:solidFill>
                  <a:srgbClr val="FF6600"/>
                </a:solidFill>
              </a:rPr>
              <a:t>expectations</a:t>
            </a:r>
            <a:r>
              <a:rPr lang="en-CA" sz="3200" dirty="0">
                <a:solidFill>
                  <a:schemeClr val="bg1"/>
                </a:solidFill>
              </a:rPr>
              <a:t> and </a:t>
            </a:r>
            <a:r>
              <a:rPr lang="en-CA" sz="3200" dirty="0">
                <a:solidFill>
                  <a:srgbClr val="FF6600"/>
                </a:solidFill>
              </a:rPr>
              <a:t>deadlines</a:t>
            </a:r>
            <a:r>
              <a:rPr lang="en-CA" sz="3200" dirty="0">
                <a:solidFill>
                  <a:schemeClr val="bg1"/>
                </a:solidFill>
              </a:rPr>
              <a:t>.  </a:t>
            </a:r>
          </a:p>
          <a:p>
            <a:pPr marL="749808" lvl="1" indent="-457200">
              <a:buClr>
                <a:srgbClr val="AC0056"/>
              </a:buClr>
              <a:buFont typeface="Arial" panose="020B0604020202020204" pitchFamily="34" charset="0"/>
              <a:buChar char="•"/>
            </a:pPr>
            <a:r>
              <a:rPr lang="en-CA" sz="3200" dirty="0">
                <a:solidFill>
                  <a:srgbClr val="FF6600"/>
                </a:solidFill>
              </a:rPr>
              <a:t>COMMUNICATE</a:t>
            </a:r>
            <a:r>
              <a:rPr lang="en-CA" sz="3200" dirty="0">
                <a:solidFill>
                  <a:schemeClr val="bg1"/>
                </a:solidFill>
              </a:rPr>
              <a:t> well and frequently.  Solve group problems immediately.</a:t>
            </a:r>
          </a:p>
          <a:p>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228151185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248</TotalTime>
  <Words>3078</Words>
  <Application>Microsoft Office PowerPoint</Application>
  <PresentationFormat>Widescreen</PresentationFormat>
  <Paragraphs>155</Paragraphs>
  <Slides>12</Slides>
  <Notes>12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Avenir LT Std 35 Light</vt:lpstr>
      <vt:lpstr>Calibri</vt:lpstr>
      <vt:lpstr>Calibri Light</vt:lpstr>
      <vt:lpstr>Retrospect</vt:lpstr>
      <vt:lpstr>Chart</vt:lpstr>
      <vt:lpstr>Effective Group Presentations</vt:lpstr>
      <vt:lpstr>Characteristics of Effective Group Presentations</vt:lpstr>
      <vt:lpstr>The Presentation is Unified</vt:lpstr>
      <vt:lpstr>The Presentation is Credible</vt:lpstr>
      <vt:lpstr>The Presentation is Clear</vt:lpstr>
      <vt:lpstr>The Presentation is Clear (cont.)</vt:lpstr>
      <vt:lpstr>Figure 2: Average Hamilton Temperatures (1900-1999)</vt:lpstr>
      <vt:lpstr>The Presentation is Engaging</vt:lpstr>
      <vt:lpstr>How to Get it Done</vt:lpstr>
      <vt:lpstr>How to Get it Done: Compose</vt:lpstr>
      <vt:lpstr>How to Get It Done: Edit</vt:lpstr>
      <vt:lpstr>How to Get It Done: Polish</vt:lpstr>
    </vt:vector>
  </TitlesOfParts>
  <Manager>LSC</Manager>
  <Company>Mohawk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Group Presentations</dc:title>
  <dc:subject>Group Presentations</dc:subject>
  <dc:creator>Orsi, Anne revision</dc:creator>
  <cp:keywords>Effective, group, presentations</cp:keywords>
  <cp:lastModifiedBy>Brajic, Tina</cp:lastModifiedBy>
  <cp:revision>45</cp:revision>
  <dcterms:created xsi:type="dcterms:W3CDTF">2017-03-31T14:51:23Z</dcterms:created>
  <dcterms:modified xsi:type="dcterms:W3CDTF">2017-08-22T14:41:10Z</dcterms:modified>
  <cp:category>Writing Centre</cp:category>
</cp:coreProperties>
</file>