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82" r:id="rId11"/>
    <p:sldId id="285" r:id="rId12"/>
    <p:sldId id="28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AC005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05" autoAdjust="0"/>
  </p:normalViewPr>
  <p:slideViewPr>
    <p:cSldViewPr snapToGrid="0">
      <p:cViewPr varScale="1">
        <p:scale>
          <a:sx n="106" d="100"/>
          <a:sy n="106" d="100"/>
        </p:scale>
        <p:origin x="12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7F1B2D-F1A2-4C12-A8FB-824C2853E19A}" type="datetimeFigureOut">
              <a:rPr lang="en-CA" smtClean="0"/>
              <a:t>2017-08-22</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172176-E760-4495-8610-DE82C0D4A4B3}" type="slidenum">
              <a:rPr lang="en-CA" smtClean="0"/>
              <a:t>‹#›</a:t>
            </a:fld>
            <a:endParaRPr lang="en-CA"/>
          </a:p>
        </p:txBody>
      </p:sp>
    </p:spTree>
    <p:extLst>
      <p:ext uri="{BB962C8B-B14F-4D97-AF65-F5344CB8AC3E}">
        <p14:creationId xmlns:p14="http://schemas.microsoft.com/office/powerpoint/2010/main" val="353787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1172176-E760-4495-8610-DE82C0D4A4B3}" type="slidenum">
              <a:rPr lang="en-CA" smtClean="0"/>
              <a:t>1</a:t>
            </a:fld>
            <a:endParaRPr lang="en-CA"/>
          </a:p>
        </p:txBody>
      </p:sp>
    </p:spTree>
    <p:extLst>
      <p:ext uri="{BB962C8B-B14F-4D97-AF65-F5344CB8AC3E}">
        <p14:creationId xmlns:p14="http://schemas.microsoft.com/office/powerpoint/2010/main" val="30217471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It can’t be emphasized enough:  your conclusion(s) need to follow logically from the body of your paper, and the recommendation(s) need to follow logically from your conclusion(s).  Too often, I see this scenario:  A student writes a paper comparing things (for example, three types of cars).  The data is given for mileage, cost and safety ratings:  first for Car A, then B, then C.  The student skips any conclusion section which would allow us to see the overall comparison at a glance (maybe with a chart), and makes a recommendation which claims that Car B is the winner.  When I go back to the data, I see that Car A gets better mileage, costs less and gets the 2</a:t>
            </a:r>
            <a:r>
              <a:rPr lang="en-US" altLang="en-US" baseline="30000" dirty="0" smtClean="0">
                <a:latin typeface="Arial" panose="020B0604020202020204" pitchFamily="34" charset="0"/>
              </a:rPr>
              <a:t>nd</a:t>
            </a:r>
            <a:r>
              <a:rPr lang="en-US" altLang="en-US" dirty="0" smtClean="0">
                <a:latin typeface="Arial" panose="020B0604020202020204" pitchFamily="34" charset="0"/>
              </a:rPr>
              <a:t> best safety ratings.  By skipping the conclusion phase, the student ends up with an illogical recommendation that doesn’t line up with the facts he/she has presented.  Another common error is adding new information into a conclusion.  For example, the student suddenly adds information about the importance of buying Canadian in the conclusion, and suddenly Car C (which is built in Canada) is recommended as the best choice overall, despite the fact that the paper claims to compare the cars on the basis of mileage, cost and safety.  This destroys your credibility and your paper.</a:t>
            </a:r>
          </a:p>
        </p:txBody>
      </p:sp>
      <p:sp>
        <p:nvSpPr>
          <p:cNvPr id="4" name="Slide Number Placeholder 3"/>
          <p:cNvSpPr>
            <a:spLocks noGrp="1"/>
          </p:cNvSpPr>
          <p:nvPr>
            <p:ph type="sldNum" sz="quarter" idx="10"/>
          </p:nvPr>
        </p:nvSpPr>
        <p:spPr/>
        <p:txBody>
          <a:bodyPr/>
          <a:lstStyle/>
          <a:p>
            <a:fld id="{71172176-E760-4495-8610-DE82C0D4A4B3}" type="slidenum">
              <a:rPr lang="en-CA" smtClean="0"/>
              <a:t>10</a:t>
            </a:fld>
            <a:endParaRPr lang="en-CA"/>
          </a:p>
        </p:txBody>
      </p:sp>
    </p:spTree>
    <p:extLst>
      <p:ext uri="{BB962C8B-B14F-4D97-AF65-F5344CB8AC3E}">
        <p14:creationId xmlns:p14="http://schemas.microsoft.com/office/powerpoint/2010/main" val="38042032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Make it pretty.  Not kidding.  I can overlook a lot of stuff if the presentation is exceptional.  Conversely, a messy paper will make every mistake look worse.  Unfair?  Perhaps, but computers aren’t reading your reports, PEOPLE are.</a:t>
            </a:r>
          </a:p>
        </p:txBody>
      </p:sp>
      <p:sp>
        <p:nvSpPr>
          <p:cNvPr id="4" name="Slide Number Placeholder 3"/>
          <p:cNvSpPr>
            <a:spLocks noGrp="1"/>
          </p:cNvSpPr>
          <p:nvPr>
            <p:ph type="sldNum" sz="quarter" idx="10"/>
          </p:nvPr>
        </p:nvSpPr>
        <p:spPr/>
        <p:txBody>
          <a:bodyPr/>
          <a:lstStyle/>
          <a:p>
            <a:fld id="{71172176-E760-4495-8610-DE82C0D4A4B3}" type="slidenum">
              <a:rPr lang="en-CA" smtClean="0"/>
              <a:t>11</a:t>
            </a:fld>
            <a:endParaRPr lang="en-CA"/>
          </a:p>
        </p:txBody>
      </p:sp>
    </p:spTree>
    <p:extLst>
      <p:ext uri="{BB962C8B-B14F-4D97-AF65-F5344CB8AC3E}">
        <p14:creationId xmlns:p14="http://schemas.microsoft.com/office/powerpoint/2010/main" val="33063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Attention to detail.  Clarity.  There should be NO ERRORS in your report.  NONE.  </a:t>
            </a:r>
            <a:r>
              <a:rPr lang="en-US" altLang="en-US" smtClean="0">
                <a:latin typeface="Arial" panose="020B0604020202020204" pitchFamily="34" charset="0"/>
              </a:rPr>
              <a:t>The standard to strive for is a </a:t>
            </a:r>
            <a:r>
              <a:rPr lang="en-US" altLang="en-US" b="1" smtClean="0">
                <a:latin typeface="Arial" panose="020B0604020202020204" pitchFamily="34" charset="0"/>
              </a:rPr>
              <a:t>professional</a:t>
            </a:r>
            <a:r>
              <a:rPr lang="en-US" altLang="en-US" smtClean="0">
                <a:latin typeface="Arial" panose="020B0604020202020204" pitchFamily="34" charset="0"/>
              </a:rPr>
              <a:t> one, since post-secondary education prepares you to enter the workforce.</a:t>
            </a:r>
            <a:endParaRPr lang="en-US" altLang="en-US" dirty="0" smtClean="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71172176-E760-4495-8610-DE82C0D4A4B3}" type="slidenum">
              <a:rPr lang="en-CA" smtClean="0"/>
              <a:t>12</a:t>
            </a:fld>
            <a:endParaRPr lang="en-CA"/>
          </a:p>
        </p:txBody>
      </p:sp>
    </p:spTree>
    <p:extLst>
      <p:ext uri="{BB962C8B-B14F-4D97-AF65-F5344CB8AC3E}">
        <p14:creationId xmlns:p14="http://schemas.microsoft.com/office/powerpoint/2010/main" val="2124515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Common Errors:</a:t>
            </a:r>
          </a:p>
          <a:p>
            <a:pPr eaLnBrk="1" hangingPunct="1"/>
            <a:r>
              <a:rPr lang="en-US" altLang="en-US" dirty="0" smtClean="0">
                <a:latin typeface="Arial" panose="020B0604020202020204" pitchFamily="34" charset="0"/>
              </a:rPr>
              <a:t>Spending too much time on research, so that the amount of data is overwhelming to put together.</a:t>
            </a:r>
          </a:p>
          <a:p>
            <a:pPr eaLnBrk="1" hangingPunct="1"/>
            <a:r>
              <a:rPr lang="en-US" altLang="en-US" dirty="0" smtClean="0">
                <a:latin typeface="Arial" panose="020B0604020202020204" pitchFamily="34" charset="0"/>
              </a:rPr>
              <a:t>Writing the report in a ‘stream of consciousness’ way, without really thinking about what organization makes the best sense.</a:t>
            </a:r>
          </a:p>
          <a:p>
            <a:pPr eaLnBrk="1" hangingPunct="1"/>
            <a:r>
              <a:rPr lang="en-US" altLang="en-US" dirty="0" smtClean="0">
                <a:latin typeface="Arial" panose="020B0604020202020204" pitchFamily="34" charset="0"/>
              </a:rPr>
              <a:t>Leaving no time to edit/revise/reorganize.  Would you rather find imbalances in your research or missing pieces by yourself or have your prof find them?  It’s better to do a first round of research, then put it together, then figure out what holes have to be filled in and do a more focused 2</a:t>
            </a:r>
            <a:r>
              <a:rPr lang="en-US" altLang="en-US" baseline="30000" dirty="0" smtClean="0">
                <a:latin typeface="Arial" panose="020B0604020202020204" pitchFamily="34" charset="0"/>
              </a:rPr>
              <a:t>nd</a:t>
            </a:r>
            <a:r>
              <a:rPr lang="en-US" altLang="en-US" dirty="0" smtClean="0">
                <a:latin typeface="Arial" panose="020B0604020202020204" pitchFamily="34" charset="0"/>
              </a:rPr>
              <a:t> round of research.</a:t>
            </a:r>
          </a:p>
          <a:p>
            <a:pPr eaLnBrk="1" hangingPunct="1"/>
            <a:r>
              <a:rPr lang="en-US" altLang="en-US" dirty="0" smtClean="0">
                <a:latin typeface="Arial" panose="020B0604020202020204" pitchFamily="34" charset="0"/>
              </a:rPr>
              <a:t>Leaving no time to check formatting and mechanics.  More students lose more marks this way, and it’s not necessary!!  Budget time for this and be sure to do it.  More on this later.</a:t>
            </a:r>
          </a:p>
        </p:txBody>
      </p:sp>
      <p:sp>
        <p:nvSpPr>
          <p:cNvPr id="4" name="Slide Number Placeholder 3"/>
          <p:cNvSpPr>
            <a:spLocks noGrp="1"/>
          </p:cNvSpPr>
          <p:nvPr>
            <p:ph type="sldNum" sz="quarter" idx="10"/>
          </p:nvPr>
        </p:nvSpPr>
        <p:spPr/>
        <p:txBody>
          <a:bodyPr/>
          <a:lstStyle/>
          <a:p>
            <a:fld id="{71172176-E760-4495-8610-DE82C0D4A4B3}" type="slidenum">
              <a:rPr lang="en-CA" smtClean="0"/>
              <a:t>2</a:t>
            </a:fld>
            <a:endParaRPr lang="en-CA"/>
          </a:p>
        </p:txBody>
      </p:sp>
    </p:spTree>
    <p:extLst>
      <p:ext uri="{BB962C8B-B14F-4D97-AF65-F5344CB8AC3E}">
        <p14:creationId xmlns:p14="http://schemas.microsoft.com/office/powerpoint/2010/main" val="1334337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eaLnBrk="1" hangingPunct="1"/>
            <a:r>
              <a:rPr lang="en-US" altLang="en-US" dirty="0" smtClean="0">
                <a:latin typeface="Arial" panose="020B0604020202020204" pitchFamily="34" charset="0"/>
              </a:rPr>
              <a:t>Goal:  To recommend a course of action or a product?  To draw a conclusion about a process?  To provide and summarize information?</a:t>
            </a:r>
          </a:p>
          <a:p>
            <a:pPr lvl="2" eaLnBrk="1" hangingPunct="1"/>
            <a:endParaRPr lang="en-US" altLang="en-US" dirty="0" smtClean="0">
              <a:latin typeface="Arial" panose="020B0604020202020204" pitchFamily="34" charset="0"/>
            </a:endParaRPr>
          </a:p>
          <a:p>
            <a:pPr lvl="2" eaLnBrk="1" hangingPunct="1"/>
            <a:r>
              <a:rPr lang="en-US" altLang="en-US" dirty="0" smtClean="0">
                <a:latin typeface="Arial" panose="020B0604020202020204" pitchFamily="34" charset="0"/>
              </a:rPr>
              <a:t>Scope:  How many products to compare?  How many countries to discuss?  How many processes to research? </a:t>
            </a:r>
          </a:p>
          <a:p>
            <a:pPr lvl="2" eaLnBrk="1" hangingPunct="1"/>
            <a:endParaRPr lang="en-US" altLang="en-US" dirty="0" smtClean="0">
              <a:latin typeface="Arial" panose="020B0604020202020204" pitchFamily="34" charset="0"/>
            </a:endParaRPr>
          </a:p>
          <a:p>
            <a:pPr lvl="2" eaLnBrk="1" hangingPunct="1"/>
            <a:r>
              <a:rPr lang="en-US" altLang="en-US" dirty="0" smtClean="0">
                <a:latin typeface="Arial" panose="020B0604020202020204" pitchFamily="34" charset="0"/>
              </a:rPr>
              <a:t>Detail: How far back in history to go? What specifications are necessary? What’s too picky? How deeply are you expected to understand each concept, philosophy, product, process, technology?</a:t>
            </a:r>
          </a:p>
          <a:p>
            <a:pPr eaLnBrk="1" hangingPunct="1"/>
            <a:endParaRPr lang="en-US" altLang="en-US" dirty="0" smtClean="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71172176-E760-4495-8610-DE82C0D4A4B3}" type="slidenum">
              <a:rPr lang="en-CA" smtClean="0"/>
              <a:t>3</a:t>
            </a:fld>
            <a:endParaRPr lang="en-CA"/>
          </a:p>
        </p:txBody>
      </p:sp>
    </p:spTree>
    <p:extLst>
      <p:ext uri="{BB962C8B-B14F-4D97-AF65-F5344CB8AC3E}">
        <p14:creationId xmlns:p14="http://schemas.microsoft.com/office/powerpoint/2010/main" val="45130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Library – such a great resource which students often skip in </a:t>
            </a:r>
            <a:r>
              <a:rPr lang="en-US" altLang="en-US" dirty="0" err="1" smtClean="0">
                <a:latin typeface="Arial" panose="020B0604020202020204" pitchFamily="34" charset="0"/>
              </a:rPr>
              <a:t>favour</a:t>
            </a:r>
            <a:r>
              <a:rPr lang="en-US" altLang="en-US" dirty="0" smtClean="0">
                <a:latin typeface="Arial" panose="020B0604020202020204" pitchFamily="34" charset="0"/>
              </a:rPr>
              <a:t> of less relevant and credible sources of help, like Google.  It’s not that there’s nothing great on the web – there’s awesome stuff.  But you limit yourself if you skip other sources that may be much more field specific and reliable.</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Don’t wait until two days before the project is due to go to the library.  Go the minute you get your assignment.  There’s a limit to how much you can be helped if your timeline is short (and the librarians won’t appreciate being subjected to pressure).</a:t>
            </a:r>
          </a:p>
        </p:txBody>
      </p:sp>
      <p:sp>
        <p:nvSpPr>
          <p:cNvPr id="4" name="Slide Number Placeholder 3"/>
          <p:cNvSpPr>
            <a:spLocks noGrp="1"/>
          </p:cNvSpPr>
          <p:nvPr>
            <p:ph type="sldNum" sz="quarter" idx="10"/>
          </p:nvPr>
        </p:nvSpPr>
        <p:spPr/>
        <p:txBody>
          <a:bodyPr/>
          <a:lstStyle/>
          <a:p>
            <a:fld id="{71172176-E760-4495-8610-DE82C0D4A4B3}" type="slidenum">
              <a:rPr lang="en-CA" smtClean="0"/>
              <a:t>4</a:t>
            </a:fld>
            <a:endParaRPr lang="en-CA"/>
          </a:p>
        </p:txBody>
      </p:sp>
    </p:spTree>
    <p:extLst>
      <p:ext uri="{BB962C8B-B14F-4D97-AF65-F5344CB8AC3E}">
        <p14:creationId xmlns:p14="http://schemas.microsoft.com/office/powerpoint/2010/main" val="43021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Everyone has a different system for this – if I’m photocopying from a book, I like to write the source directly on each page as I copy it.  That way, I’m not having to carry around a book or leaf through it all the time:  I just have the pages I need.  And the source never gets separated from the data – I never have to wonder where a sheet of data came from.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Be sure, when printing something out from an electronic source, that you note MORE than the basic homepage URL.  You need the AUTHOR, the Name and date of the Article, the date on which you accessed it, and the EXACT URL of the data itself.  If I’m downloading info. from the web or a database directly into an electronic collection of data (say in a Word document), I cut and paste the exact URL of the page I’m using, and all the citation info I need right into my document.  Sometimes it can be more difficult to find the citation information in on-line sources, so you have to scour the website to find authors (sometimes they’re organizations, not people) and the original date of publication.  Sometimes an original date isn’t provided, so your citation will include (</a:t>
            </a:r>
            <a:r>
              <a:rPr lang="en-US" altLang="en-US" dirty="0" err="1" smtClean="0">
                <a:latin typeface="Arial" panose="020B0604020202020204" pitchFamily="34" charset="0"/>
              </a:rPr>
              <a:t>n.d.</a:t>
            </a:r>
            <a:r>
              <a:rPr lang="en-US" altLang="en-US" dirty="0" smtClean="0">
                <a:latin typeface="Arial" panose="020B0604020202020204" pitchFamily="34" charset="0"/>
              </a:rPr>
              <a:t>), meaning “no date.”  NOTE:  Webmasters are NOT authors.</a:t>
            </a:r>
          </a:p>
          <a:p>
            <a:pPr eaLnBrk="1" hangingPunct="1"/>
            <a:endParaRPr lang="en-US" altLang="en-US" dirty="0" smtClean="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71172176-E760-4495-8610-DE82C0D4A4B3}" type="slidenum">
              <a:rPr lang="en-CA" smtClean="0"/>
              <a:t>5</a:t>
            </a:fld>
            <a:endParaRPr lang="en-CA"/>
          </a:p>
        </p:txBody>
      </p:sp>
    </p:spTree>
    <p:extLst>
      <p:ext uri="{BB962C8B-B14F-4D97-AF65-F5344CB8AC3E}">
        <p14:creationId xmlns:p14="http://schemas.microsoft.com/office/powerpoint/2010/main" val="2425731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For more information on Citations, visit the Library or </a:t>
            </a:r>
            <a:r>
              <a:rPr lang="en-US" altLang="en-US" dirty="0" err="1" smtClean="0">
                <a:latin typeface="Arial" panose="020B0604020202020204" pitchFamily="34" charset="0"/>
              </a:rPr>
              <a:t>Comm</a:t>
            </a:r>
            <a:r>
              <a:rPr lang="en-US" altLang="en-US" dirty="0" smtClean="0">
                <a:latin typeface="Arial" panose="020B0604020202020204" pitchFamily="34" charset="0"/>
              </a:rPr>
              <a:t> Centre (they have handouts) or consult your Communications textbook or a Writer’s Style Guide (available in the library).  Did I mention you should visit the Library or the Comm. Centre?</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 References feature on Word allows you to build a List of Works Cited in a given citation format (several available, including APA, MLA and Chicago).  Each time you use data from that source in your written report, you simply click on that source to add an in-line citation, endnote or footnote at that point in the document.  It’s easy.</a:t>
            </a:r>
          </a:p>
        </p:txBody>
      </p:sp>
      <p:sp>
        <p:nvSpPr>
          <p:cNvPr id="4" name="Slide Number Placeholder 3"/>
          <p:cNvSpPr>
            <a:spLocks noGrp="1"/>
          </p:cNvSpPr>
          <p:nvPr>
            <p:ph type="sldNum" sz="quarter" idx="10"/>
          </p:nvPr>
        </p:nvSpPr>
        <p:spPr/>
        <p:txBody>
          <a:bodyPr/>
          <a:lstStyle/>
          <a:p>
            <a:fld id="{71172176-E760-4495-8610-DE82C0D4A4B3}" type="slidenum">
              <a:rPr lang="en-CA" smtClean="0"/>
              <a:t>6</a:t>
            </a:fld>
            <a:endParaRPr lang="en-CA"/>
          </a:p>
        </p:txBody>
      </p:sp>
    </p:spTree>
    <p:extLst>
      <p:ext uri="{BB962C8B-B14F-4D97-AF65-F5344CB8AC3E}">
        <p14:creationId xmlns:p14="http://schemas.microsoft.com/office/powerpoint/2010/main" val="1165543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Simple example:  You have to recommend one of two products.  You gather a bunch of data on each product.  You notice that you have data about price, features, and performance.  The performance data talks about different types of performance, so you separate that data into those groups:  reliability, applications, and reported problems.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One possible organization is: INTRODUCTION &gt; PRODUCT 1: Price &gt; Features &gt; Performance:  reliability &gt; applications &gt; reported problems &gt; PRODUCT 2:  Price &gt; Features &gt; Performance: reliability &gt; applications &gt; reported problems &gt; CONCLUSIONS &gt; RECOMMENDATIONS</a:t>
            </a:r>
          </a:p>
          <a:p>
            <a:pPr eaLnBrk="1" hangingPunct="1"/>
            <a:r>
              <a:rPr lang="en-US" altLang="en-US" dirty="0" smtClean="0">
                <a:latin typeface="Arial" panose="020B0604020202020204" pitchFamily="34" charset="0"/>
              </a:rPr>
              <a:t>This focuses on each product separately – we see all information about Product 1 before Product 2.</a:t>
            </a:r>
          </a:p>
          <a:p>
            <a:pPr eaLnBrk="1" hangingPunct="1"/>
            <a:r>
              <a:rPr lang="en-US" altLang="en-US" dirty="0" smtClean="0">
                <a:latin typeface="Arial" panose="020B0604020202020204" pitchFamily="34" charset="0"/>
              </a:rPr>
              <a:t>A different possibility is to organize like this:  INTRODUCTION &gt; PRICE:  Product 1 &gt; Product 2 &gt; FEATURES:   Product 1 &gt; Product 2 &gt; PERFORMANCE: reliability:  Product 1 &gt; Product 2 &gt; Applications:  Product 1 &gt; Product 2 &gt; Reported problems:  Product 1 &gt; Product 2.</a:t>
            </a:r>
          </a:p>
          <a:p>
            <a:pPr eaLnBrk="1" hangingPunct="1"/>
            <a:r>
              <a:rPr lang="en-US" altLang="en-US" dirty="0" smtClean="0">
                <a:latin typeface="Arial" panose="020B0604020202020204" pitchFamily="34" charset="0"/>
              </a:rPr>
              <a:t>The focus here is on each area of comparison – we see both products’ data in each area before moving on.  Which organization do you think a reader would like better?  Why? </a:t>
            </a:r>
          </a:p>
        </p:txBody>
      </p:sp>
      <p:sp>
        <p:nvSpPr>
          <p:cNvPr id="4" name="Slide Number Placeholder 3"/>
          <p:cNvSpPr>
            <a:spLocks noGrp="1"/>
          </p:cNvSpPr>
          <p:nvPr>
            <p:ph type="sldNum" sz="quarter" idx="10"/>
          </p:nvPr>
        </p:nvSpPr>
        <p:spPr/>
        <p:txBody>
          <a:bodyPr/>
          <a:lstStyle/>
          <a:p>
            <a:fld id="{71172176-E760-4495-8610-DE82C0D4A4B3}" type="slidenum">
              <a:rPr lang="en-CA" smtClean="0"/>
              <a:t>7</a:t>
            </a:fld>
            <a:endParaRPr lang="en-CA"/>
          </a:p>
        </p:txBody>
      </p:sp>
    </p:spTree>
    <p:extLst>
      <p:ext uri="{BB962C8B-B14F-4D97-AF65-F5344CB8AC3E}">
        <p14:creationId xmlns:p14="http://schemas.microsoft.com/office/powerpoint/2010/main" val="149725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It’s so important to introduce and conclude your paragraphs.  The data you’ve put into a paragraph will seem like just a string of facts unless you make the connections.  That’s all the writing part is, really:  showing the reader the connections between ideas – telling us what you want us to notice about the facts, diagrams, tables or charts.</a:t>
            </a:r>
          </a:p>
          <a:p>
            <a:pPr eaLnBrk="1" hangingPunct="1"/>
            <a:endParaRPr lang="en-CA" altLang="en-US" dirty="0" smtClean="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71172176-E760-4495-8610-DE82C0D4A4B3}" type="slidenum">
              <a:rPr lang="en-CA" smtClean="0"/>
              <a:t>8</a:t>
            </a:fld>
            <a:endParaRPr lang="en-CA"/>
          </a:p>
        </p:txBody>
      </p:sp>
    </p:spTree>
    <p:extLst>
      <p:ext uri="{BB962C8B-B14F-4D97-AF65-F5344CB8AC3E}">
        <p14:creationId xmlns:p14="http://schemas.microsoft.com/office/powerpoint/2010/main" val="2754633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panose="020B0604020202020204" pitchFamily="34" charset="0"/>
              </a:rPr>
              <a:t>This is where the gold lies hidden.  It’s the difference between a bare pass and a solid B, or the difference between a B and an A.  And it’s the step most students skip, often because they’ve tried to write a beautiful finished piece of work on the first draft, so they get discouraged when they think about messing with that.</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 secrets?  First, if you do the organizing step, these holes in your arguments or imbalances in your data will become apparent right away, before you commit to your written form.  Second, when you write your document, don’t obsess on the first draft.  Understand that you will make some changes.  Third, leave enough time for making those changes.</a:t>
            </a:r>
          </a:p>
        </p:txBody>
      </p:sp>
      <p:sp>
        <p:nvSpPr>
          <p:cNvPr id="4" name="Slide Number Placeholder 3"/>
          <p:cNvSpPr>
            <a:spLocks noGrp="1"/>
          </p:cNvSpPr>
          <p:nvPr>
            <p:ph type="sldNum" sz="quarter" idx="10"/>
          </p:nvPr>
        </p:nvSpPr>
        <p:spPr/>
        <p:txBody>
          <a:bodyPr/>
          <a:lstStyle/>
          <a:p>
            <a:fld id="{71172176-E760-4495-8610-DE82C0D4A4B3}" type="slidenum">
              <a:rPr lang="en-CA" smtClean="0"/>
              <a:t>9</a:t>
            </a:fld>
            <a:endParaRPr lang="en-CA"/>
          </a:p>
        </p:txBody>
      </p:sp>
    </p:spTree>
    <p:extLst>
      <p:ext uri="{BB962C8B-B14F-4D97-AF65-F5344CB8AC3E}">
        <p14:creationId xmlns:p14="http://schemas.microsoft.com/office/powerpoint/2010/main" val="2061319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6733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116635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814286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2082146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7773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04FD83-21A8-46F2-8000-19BB717FCA2E}" type="datetimeFigureOut">
              <a:rPr lang="en-CA" smtClean="0"/>
              <a:t>2017-08-22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738988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04FD83-21A8-46F2-8000-19BB717FCA2E}" type="datetimeFigureOut">
              <a:rPr lang="en-CA" smtClean="0"/>
              <a:t>2017-08-22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2906919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04FD83-21A8-46F2-8000-19BB717FCA2E}" type="datetimeFigureOut">
              <a:rPr lang="en-CA" smtClean="0"/>
              <a:t>2017-08-22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575479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F04FD83-21A8-46F2-8000-19BB717FCA2E}" type="datetimeFigureOut">
              <a:rPr lang="en-CA" smtClean="0"/>
              <a:t>2017-08-22</a:t>
            </a:fld>
            <a:endParaRPr lang="en-C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a:p>
        </p:txBody>
      </p:sp>
      <p:sp>
        <p:nvSpPr>
          <p:cNvPr id="9" name="Slide Number Placeholder 8"/>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2047490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F04FD83-21A8-46F2-8000-19BB717FCA2E}" type="datetimeFigureOut">
              <a:rPr lang="en-CA" smtClean="0"/>
              <a:t>2017-08-22</a:t>
            </a:fld>
            <a:endParaRPr lang="en-C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BD35271-9033-44E0-8F87-A1735CF60A0B}" type="slidenum">
              <a:rPr lang="en-CA" smtClean="0"/>
              <a:t>‹#›</a:t>
            </a:fld>
            <a:endParaRPr lang="en-CA"/>
          </a:p>
        </p:txBody>
      </p:sp>
    </p:spTree>
    <p:extLst>
      <p:ext uri="{BB962C8B-B14F-4D97-AF65-F5344CB8AC3E}">
        <p14:creationId xmlns:p14="http://schemas.microsoft.com/office/powerpoint/2010/main" val="637600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4FD83-21A8-46F2-8000-19BB717FCA2E}" type="datetimeFigureOut">
              <a:rPr lang="en-CA" smtClean="0"/>
              <a:t>2017-08-22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73823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C0056"/>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F04FD83-21A8-46F2-8000-19BB717FCA2E}" type="datetimeFigureOut">
              <a:rPr lang="en-CA" smtClean="0"/>
              <a:t>2017-08-22</a:t>
            </a:fld>
            <a:endParaRPr lang="en-C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BD35271-9033-44E0-8F87-A1735CF60A0B}" type="slidenum">
              <a:rPr lang="en-CA" smtClean="0"/>
              <a:t>‹#›</a:t>
            </a:fld>
            <a:endParaRPr lang="en-C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38956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solidFill>
                  <a:schemeClr val="bg1"/>
                </a:solidFill>
              </a:rPr>
              <a:t>So You Have to Write a Report</a:t>
            </a:r>
            <a:endParaRPr lang="en-CA" dirty="0">
              <a:solidFill>
                <a:schemeClr val="bg1"/>
              </a:solidFill>
            </a:endParaRPr>
          </a:p>
        </p:txBody>
      </p:sp>
      <p:sp>
        <p:nvSpPr>
          <p:cNvPr id="3" name="Subtitle 2"/>
          <p:cNvSpPr>
            <a:spLocks noGrp="1"/>
          </p:cNvSpPr>
          <p:nvPr>
            <p:ph type="subTitle" idx="1"/>
          </p:nvPr>
        </p:nvSpPr>
        <p:spPr/>
        <p:txBody>
          <a:bodyPr/>
          <a:lstStyle/>
          <a:p>
            <a:r>
              <a:rPr lang="en-CA" dirty="0" smtClean="0">
                <a:solidFill>
                  <a:srgbClr val="FF6600"/>
                </a:solidFill>
              </a:rPr>
              <a:t>10 Steps to a Better Report Grade</a:t>
            </a:r>
          </a:p>
          <a:p>
            <a:r>
              <a:rPr lang="en-CA" dirty="0" smtClean="0"/>
              <a:t>Created for the </a:t>
            </a:r>
            <a:r>
              <a:rPr lang="en-CA" smtClean="0"/>
              <a:t>writing </a:t>
            </a:r>
            <a:r>
              <a:rPr lang="en-CA" smtClean="0"/>
              <a:t>centre BY CAROL SHIELDS       2010</a:t>
            </a:r>
            <a:endParaRPr lang="en-CA" dirty="0"/>
          </a:p>
        </p:txBody>
      </p:sp>
      <p:pic>
        <p:nvPicPr>
          <p:cNvPr id="4" name="Picture 3"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3167457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Revising/Polishing Phase</a:t>
            </a:r>
            <a:endParaRPr lang="en-CA" b="1" dirty="0">
              <a:solidFill>
                <a:srgbClr val="FF6600"/>
              </a:solidFill>
            </a:endParaRPr>
          </a:p>
        </p:txBody>
      </p:sp>
      <p:sp>
        <p:nvSpPr>
          <p:cNvPr id="3" name="Content Placeholder 2"/>
          <p:cNvSpPr>
            <a:spLocks noGrp="1"/>
          </p:cNvSpPr>
          <p:nvPr>
            <p:ph idx="1"/>
          </p:nvPr>
        </p:nvSpPr>
        <p:spPr>
          <a:xfrm>
            <a:off x="1097280" y="1845734"/>
            <a:ext cx="10058400" cy="4023360"/>
          </a:xfrm>
        </p:spPr>
        <p:txBody>
          <a:bodyPr>
            <a:normAutofit/>
          </a:bodyPr>
          <a:lstStyle/>
          <a:p>
            <a:pPr>
              <a:buClr>
                <a:srgbClr val="FF6600"/>
              </a:buClr>
              <a:buFont typeface="Arial" panose="020B0604020202020204" pitchFamily="34" charset="0"/>
              <a:buChar char="•"/>
            </a:pPr>
            <a:r>
              <a:rPr lang="en-CA" sz="3200" dirty="0">
                <a:solidFill>
                  <a:srgbClr val="FF6600"/>
                </a:solidFill>
              </a:rPr>
              <a:t>Step 9:  </a:t>
            </a:r>
            <a:r>
              <a:rPr lang="en-CA" sz="3200" dirty="0">
                <a:solidFill>
                  <a:schemeClr val="bg1"/>
                </a:solidFill>
              </a:rPr>
              <a:t>Revise/Reorganize/Rewrite</a:t>
            </a:r>
          </a:p>
          <a:p>
            <a:pPr lvl="1">
              <a:buClr>
                <a:srgbClr val="FF6600"/>
              </a:buClr>
              <a:buFont typeface="Arial" panose="020B0604020202020204" pitchFamily="34" charset="0"/>
              <a:buChar char="•"/>
            </a:pPr>
            <a:r>
              <a:rPr lang="en-CA" sz="3000" dirty="0">
                <a:solidFill>
                  <a:schemeClr val="bg1"/>
                </a:solidFill>
              </a:rPr>
              <a:t>Check for the overall flow of logic in this phase. </a:t>
            </a:r>
          </a:p>
          <a:p>
            <a:pPr lvl="1">
              <a:buClr>
                <a:srgbClr val="FF6600"/>
              </a:buClr>
              <a:buFont typeface="Arial" panose="020B0604020202020204" pitchFamily="34" charset="0"/>
              <a:buChar char="•"/>
            </a:pPr>
            <a:r>
              <a:rPr lang="en-CA" sz="3000" dirty="0">
                <a:solidFill>
                  <a:schemeClr val="bg1"/>
                </a:solidFill>
              </a:rPr>
              <a:t>Add, change or delete, according to what you noticed in the editing phase</a:t>
            </a:r>
            <a:r>
              <a:rPr lang="en-CA" sz="3000" dirty="0" smtClean="0">
                <a:solidFill>
                  <a:schemeClr val="bg1"/>
                </a:solidFill>
              </a:rPr>
              <a:t>.</a:t>
            </a:r>
            <a:endParaRPr lang="en-CA" sz="3000" dirty="0">
              <a:solidFill>
                <a:schemeClr val="bg1"/>
              </a:solidFill>
            </a:endParaRPr>
          </a:p>
          <a:p>
            <a:pPr lvl="1">
              <a:buClr>
                <a:srgbClr val="FF6600"/>
              </a:buClr>
              <a:buFont typeface="Arial" panose="020B0604020202020204" pitchFamily="34" charset="0"/>
              <a:buChar char="•"/>
            </a:pPr>
            <a:r>
              <a:rPr lang="en-CA" sz="3000" dirty="0">
                <a:solidFill>
                  <a:schemeClr val="bg1"/>
                </a:solidFill>
              </a:rPr>
              <a:t>Finalize your intro, conclusions and recommendations.  Do they reflect your content</a:t>
            </a:r>
            <a:r>
              <a:rPr lang="en-CA" sz="3000" dirty="0" smtClean="0">
                <a:solidFill>
                  <a:schemeClr val="bg1"/>
                </a:solidFill>
              </a:rPr>
              <a:t>?</a:t>
            </a:r>
            <a:endParaRPr lang="en-CA" sz="3000" dirty="0">
              <a:solidFill>
                <a:schemeClr val="bg1"/>
              </a:solidFill>
            </a:endParaRPr>
          </a:p>
          <a:p>
            <a:pPr lvl="1">
              <a:buClr>
                <a:srgbClr val="FF6600"/>
              </a:buClr>
              <a:buFont typeface="Arial" panose="020B0604020202020204" pitchFamily="34" charset="0"/>
              <a:buChar char="•"/>
            </a:pPr>
            <a:r>
              <a:rPr lang="en-CA" sz="3000" dirty="0" smtClean="0">
                <a:solidFill>
                  <a:schemeClr val="bg1"/>
                </a:solidFill>
              </a:rPr>
              <a:t>Finally</a:t>
            </a:r>
            <a:r>
              <a:rPr lang="en-CA" sz="3000" dirty="0">
                <a:solidFill>
                  <a:schemeClr val="bg1"/>
                </a:solidFill>
              </a:rPr>
              <a:t>, have another person read your report.  Does it make sense to him or her?</a:t>
            </a:r>
          </a:p>
          <a:p>
            <a:endParaRPr lang="en-CA" sz="3200"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783413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Polishing Phase</a:t>
            </a:r>
            <a:endParaRPr lang="en-CA" b="1" dirty="0">
              <a:solidFill>
                <a:srgbClr val="FF6600"/>
              </a:solidFill>
            </a:endParaRPr>
          </a:p>
        </p:txBody>
      </p:sp>
      <p:sp>
        <p:nvSpPr>
          <p:cNvPr id="3" name="Content Placeholder 2"/>
          <p:cNvSpPr>
            <a:spLocks noGrp="1"/>
          </p:cNvSpPr>
          <p:nvPr>
            <p:ph idx="1"/>
          </p:nvPr>
        </p:nvSpPr>
        <p:spPr>
          <a:xfrm>
            <a:off x="1097280" y="1845734"/>
            <a:ext cx="10058400" cy="4023360"/>
          </a:xfrm>
        </p:spPr>
        <p:txBody>
          <a:bodyPr>
            <a:normAutofit fontScale="85000" lnSpcReduction="10000"/>
          </a:bodyPr>
          <a:lstStyle/>
          <a:p>
            <a:r>
              <a:rPr lang="en-CA" sz="5100" dirty="0">
                <a:solidFill>
                  <a:srgbClr val="FF6600"/>
                </a:solidFill>
              </a:rPr>
              <a:t>Step 10:  Unify the Formatting</a:t>
            </a:r>
          </a:p>
          <a:p>
            <a:pPr lvl="1"/>
            <a:r>
              <a:rPr lang="en-CA" sz="4900" dirty="0">
                <a:solidFill>
                  <a:schemeClr val="bg1"/>
                </a:solidFill>
              </a:rPr>
              <a:t>Ensure all headings look the same.  And all sub-headings.  And all sub-sub… you get it</a:t>
            </a:r>
            <a:r>
              <a:rPr lang="en-CA" sz="4900" dirty="0" smtClean="0">
                <a:solidFill>
                  <a:schemeClr val="bg1"/>
                </a:solidFill>
              </a:rPr>
              <a:t>.</a:t>
            </a:r>
            <a:endParaRPr lang="en-CA" sz="4900" dirty="0">
              <a:solidFill>
                <a:schemeClr val="bg1"/>
              </a:solidFill>
            </a:endParaRPr>
          </a:p>
          <a:p>
            <a:pPr lvl="1"/>
            <a:r>
              <a:rPr lang="en-CA" sz="4900" dirty="0">
                <a:solidFill>
                  <a:schemeClr val="bg1"/>
                </a:solidFill>
              </a:rPr>
              <a:t>Ensure you have used the same font, spacing, margins, and paper throughout</a:t>
            </a:r>
            <a:r>
              <a:rPr lang="en-CA" sz="4900" dirty="0" smtClean="0">
                <a:solidFill>
                  <a:schemeClr val="bg1"/>
                </a:solidFill>
              </a:rPr>
              <a:t>.</a:t>
            </a:r>
            <a:endParaRPr lang="en-CA" sz="4900" dirty="0">
              <a:solidFill>
                <a:schemeClr val="bg1"/>
              </a:solidFill>
            </a:endParaRPr>
          </a:p>
          <a:p>
            <a:pPr lvl="1"/>
            <a:r>
              <a:rPr lang="en-CA" sz="4900" dirty="0">
                <a:solidFill>
                  <a:schemeClr val="bg1"/>
                </a:solidFill>
              </a:rPr>
              <a:t>Number the pages</a:t>
            </a:r>
            <a:r>
              <a:rPr lang="en-CA" sz="4900" dirty="0" smtClean="0">
                <a:solidFill>
                  <a:schemeClr val="bg1"/>
                </a:solidFill>
              </a:rPr>
              <a:t>.</a:t>
            </a:r>
            <a:endParaRPr lang="en-CA" sz="4900" dirty="0">
              <a:solidFill>
                <a:schemeClr val="bg1"/>
              </a:solidFill>
            </a:endParaRPr>
          </a:p>
          <a:p>
            <a:pPr lvl="1"/>
            <a:r>
              <a:rPr lang="en-CA" sz="4900" dirty="0">
                <a:solidFill>
                  <a:schemeClr val="bg1"/>
                </a:solidFill>
              </a:rPr>
              <a:t>Add covering material.</a:t>
            </a: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250727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Polishing Phase (cont.)</a:t>
            </a:r>
            <a:endParaRPr lang="en-CA" b="1" dirty="0">
              <a:solidFill>
                <a:srgbClr val="FF6600"/>
              </a:solidFill>
            </a:endParaRPr>
          </a:p>
        </p:txBody>
      </p:sp>
      <p:sp>
        <p:nvSpPr>
          <p:cNvPr id="3" name="Content Placeholder 2"/>
          <p:cNvSpPr>
            <a:spLocks noGrp="1"/>
          </p:cNvSpPr>
          <p:nvPr>
            <p:ph idx="1"/>
          </p:nvPr>
        </p:nvSpPr>
        <p:spPr>
          <a:xfrm>
            <a:off x="1097280" y="1845734"/>
            <a:ext cx="10058400" cy="4023360"/>
          </a:xfrm>
        </p:spPr>
        <p:txBody>
          <a:bodyPr>
            <a:normAutofit lnSpcReduction="10000"/>
          </a:bodyPr>
          <a:lstStyle/>
          <a:p>
            <a:pPr>
              <a:buClr>
                <a:srgbClr val="AC0056"/>
              </a:buClr>
              <a:buFont typeface="Arial" panose="020B0604020202020204" pitchFamily="34" charset="0"/>
              <a:buChar char="•"/>
            </a:pPr>
            <a:r>
              <a:rPr lang="en-CA" sz="3200" dirty="0">
                <a:solidFill>
                  <a:schemeClr val="bg1"/>
                </a:solidFill>
              </a:rPr>
              <a:t>Step 11:  Proofread</a:t>
            </a:r>
          </a:p>
          <a:p>
            <a:pPr lvl="1">
              <a:buClr>
                <a:srgbClr val="FF6600"/>
              </a:buClr>
              <a:buFont typeface="Arial" panose="020B0604020202020204" pitchFamily="34" charset="0"/>
              <a:buChar char="•"/>
            </a:pPr>
            <a:r>
              <a:rPr lang="en-CA" sz="3000" dirty="0">
                <a:solidFill>
                  <a:schemeClr val="bg1"/>
                </a:solidFill>
              </a:rPr>
              <a:t>OK, OK, there are actually 11 steps, not 10, but 11 doesn’t sound as good.</a:t>
            </a:r>
          </a:p>
          <a:p>
            <a:pPr lvl="1">
              <a:buClr>
                <a:srgbClr val="FF6600"/>
              </a:buClr>
              <a:buFont typeface="Arial" panose="020B0604020202020204" pitchFamily="34" charset="0"/>
              <a:buChar char="•"/>
            </a:pPr>
            <a:r>
              <a:rPr lang="en-CA" sz="3000" dirty="0">
                <a:solidFill>
                  <a:schemeClr val="bg1"/>
                </a:solidFill>
              </a:rPr>
              <a:t>Proofreading means checking your grammar, punctuation, and spelling.</a:t>
            </a:r>
          </a:p>
          <a:p>
            <a:pPr lvl="1">
              <a:buClr>
                <a:srgbClr val="FF6600"/>
              </a:buClr>
              <a:buFont typeface="Arial" panose="020B0604020202020204" pitchFamily="34" charset="0"/>
              <a:buChar char="•"/>
            </a:pPr>
            <a:r>
              <a:rPr lang="en-CA" sz="3000" dirty="0">
                <a:solidFill>
                  <a:schemeClr val="bg1"/>
                </a:solidFill>
              </a:rPr>
              <a:t>Use Spellcheck.  Use grammar check.</a:t>
            </a:r>
          </a:p>
          <a:p>
            <a:pPr lvl="1">
              <a:buClr>
                <a:srgbClr val="FF6600"/>
              </a:buClr>
              <a:buFont typeface="Arial" panose="020B0604020202020204" pitchFamily="34" charset="0"/>
              <a:buChar char="•"/>
            </a:pPr>
            <a:r>
              <a:rPr lang="en-CA" sz="3000" dirty="0">
                <a:solidFill>
                  <a:schemeClr val="bg1"/>
                </a:solidFill>
              </a:rPr>
              <a:t>THEN CHECK IT YOURSELF.  Read it out loud (you heard me).  You’ll catch a lot of errors that way.</a:t>
            </a:r>
          </a:p>
          <a:p>
            <a:pPr lvl="1">
              <a:buClr>
                <a:srgbClr val="FF6600"/>
              </a:buClr>
              <a:buFont typeface="Arial" panose="020B0604020202020204" pitchFamily="34" charset="0"/>
              <a:buChar char="•"/>
            </a:pPr>
            <a:r>
              <a:rPr lang="en-CA" sz="3000" dirty="0">
                <a:solidFill>
                  <a:schemeClr val="bg1"/>
                </a:solidFill>
              </a:rPr>
              <a:t>Don’t forget to visit a </a:t>
            </a:r>
            <a:r>
              <a:rPr lang="en-CA" sz="3000" dirty="0" smtClean="0">
                <a:solidFill>
                  <a:schemeClr val="bg1"/>
                </a:solidFill>
              </a:rPr>
              <a:t>Writing Centre near you (C122)!!</a:t>
            </a:r>
            <a:endParaRPr lang="en-CA" sz="3000" dirty="0">
              <a:solidFill>
                <a:schemeClr val="bg1"/>
              </a:solidFill>
            </a:endParaRPr>
          </a:p>
          <a:p>
            <a:endParaRPr lang="en-CA" sz="3200"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33158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Getting Started</a:t>
            </a:r>
            <a:endParaRPr lang="en-CA" b="1" dirty="0">
              <a:solidFill>
                <a:schemeClr val="bg1"/>
              </a:solidFill>
            </a:endParaRPr>
          </a:p>
        </p:txBody>
      </p:sp>
      <p:sp>
        <p:nvSpPr>
          <p:cNvPr id="3" name="TextBox 2"/>
          <p:cNvSpPr txBox="1"/>
          <p:nvPr/>
        </p:nvSpPr>
        <p:spPr>
          <a:xfrm>
            <a:off x="1138949" y="2175076"/>
            <a:ext cx="9975062" cy="1754326"/>
          </a:xfrm>
          <a:prstGeom prst="rect">
            <a:avLst/>
          </a:prstGeom>
          <a:noFill/>
        </p:spPr>
        <p:txBody>
          <a:bodyPr wrap="square" rtlCol="0">
            <a:spAutoFit/>
          </a:bodyPr>
          <a:lstStyle/>
          <a:p>
            <a:pPr marL="285750" indent="-285750">
              <a:buClr>
                <a:schemeClr val="accent1"/>
              </a:buClr>
              <a:buFont typeface="Arial" panose="020B0604020202020204" pitchFamily="34" charset="0"/>
              <a:buChar char="•"/>
            </a:pPr>
            <a:r>
              <a:rPr lang="en-CA" dirty="0">
                <a:solidFill>
                  <a:srgbClr val="FF6600"/>
                </a:solidFill>
                <a:latin typeface="Avenir LT Std 35 Light" panose="020B0402020203020204" pitchFamily="34" charset="0"/>
              </a:rPr>
              <a:t>Step 1</a:t>
            </a:r>
            <a:r>
              <a:rPr lang="en-CA" dirty="0">
                <a:solidFill>
                  <a:schemeClr val="bg1"/>
                </a:solidFill>
                <a:latin typeface="Avenir LT Std 35 Light" panose="020B0402020203020204" pitchFamily="34" charset="0"/>
              </a:rPr>
              <a:t>: Budget Your Time. There’s a basic formula:</a:t>
            </a:r>
          </a:p>
          <a:p>
            <a:pPr marL="742950" lvl="1" indent="-285750">
              <a:lnSpc>
                <a:spcPct val="150000"/>
              </a:lnSpc>
              <a:buClr>
                <a:schemeClr val="accent1"/>
              </a:buClr>
              <a:buFont typeface="Arial" panose="020B0604020202020204" pitchFamily="34" charset="0"/>
              <a:buChar char="•"/>
            </a:pPr>
            <a:r>
              <a:rPr lang="en-CA" dirty="0">
                <a:solidFill>
                  <a:schemeClr val="bg1"/>
                </a:solidFill>
                <a:latin typeface="Avenir LT Std 35 Light" panose="020B0402020203020204" pitchFamily="34" charset="0"/>
              </a:rPr>
              <a:t>Allow 1/3 of the time for </a:t>
            </a:r>
            <a:r>
              <a:rPr lang="en-CA" dirty="0">
                <a:solidFill>
                  <a:srgbClr val="FF6600"/>
                </a:solidFill>
                <a:latin typeface="Avenir LT Std 35 Light" panose="020B0402020203020204" pitchFamily="34" charset="0"/>
              </a:rPr>
              <a:t>research</a:t>
            </a:r>
            <a:r>
              <a:rPr lang="en-CA" dirty="0" smtClean="0">
                <a:solidFill>
                  <a:schemeClr val="bg1"/>
                </a:solidFill>
                <a:latin typeface="Avenir LT Std 35 Light" panose="020B0402020203020204" pitchFamily="34" charset="0"/>
              </a:rPr>
              <a:t>.</a:t>
            </a:r>
            <a:endParaRPr lang="en-CA" dirty="0">
              <a:solidFill>
                <a:schemeClr val="bg1"/>
              </a:solidFill>
              <a:latin typeface="Avenir LT Std 35 Light" panose="020B0402020203020204" pitchFamily="34" charset="0"/>
            </a:endParaRPr>
          </a:p>
          <a:p>
            <a:pPr marL="742950" lvl="1" indent="-285750">
              <a:buClr>
                <a:schemeClr val="accent1"/>
              </a:buClr>
              <a:buFont typeface="Arial" panose="020B0604020202020204" pitchFamily="34" charset="0"/>
              <a:buChar char="•"/>
            </a:pPr>
            <a:r>
              <a:rPr lang="en-CA" dirty="0">
                <a:solidFill>
                  <a:schemeClr val="bg1"/>
                </a:solidFill>
                <a:latin typeface="Avenir LT Std 35 Light" panose="020B0402020203020204" pitchFamily="34" charset="0"/>
              </a:rPr>
              <a:t>Allow 1/3 of the time for </a:t>
            </a:r>
            <a:r>
              <a:rPr lang="en-CA" dirty="0">
                <a:solidFill>
                  <a:srgbClr val="FF6600"/>
                </a:solidFill>
                <a:latin typeface="Avenir LT Std 35 Light" panose="020B0402020203020204" pitchFamily="34" charset="0"/>
              </a:rPr>
              <a:t>organizing</a:t>
            </a:r>
            <a:r>
              <a:rPr lang="en-CA" dirty="0">
                <a:solidFill>
                  <a:schemeClr val="bg1"/>
                </a:solidFill>
                <a:latin typeface="Avenir LT Std 35 Light" panose="020B0402020203020204" pitchFamily="34" charset="0"/>
              </a:rPr>
              <a:t> data into a basic </a:t>
            </a:r>
            <a:r>
              <a:rPr lang="en-CA" dirty="0">
                <a:solidFill>
                  <a:srgbClr val="FF6600"/>
                </a:solidFill>
                <a:latin typeface="Avenir LT Std 35 Light" panose="020B0402020203020204" pitchFamily="34" charset="0"/>
              </a:rPr>
              <a:t>written product </a:t>
            </a:r>
            <a:r>
              <a:rPr lang="en-CA" dirty="0">
                <a:solidFill>
                  <a:schemeClr val="bg1"/>
                </a:solidFill>
                <a:latin typeface="Avenir LT Std 35 Light" panose="020B0402020203020204" pitchFamily="34" charset="0"/>
              </a:rPr>
              <a:t>and </a:t>
            </a:r>
            <a:r>
              <a:rPr lang="en-CA" dirty="0">
                <a:solidFill>
                  <a:srgbClr val="FF6600"/>
                </a:solidFill>
                <a:latin typeface="Avenir LT Std 35 Light" panose="020B0402020203020204" pitchFamily="34" charset="0"/>
              </a:rPr>
              <a:t>editing</a:t>
            </a:r>
            <a:r>
              <a:rPr lang="en-CA" dirty="0">
                <a:solidFill>
                  <a:schemeClr val="bg1"/>
                </a:solidFill>
                <a:latin typeface="Avenir LT Std 35 Light" panose="020B0402020203020204" pitchFamily="34" charset="0"/>
              </a:rPr>
              <a:t> and/or reorganizing data</a:t>
            </a:r>
            <a:r>
              <a:rPr lang="en-CA" dirty="0" smtClean="0">
                <a:solidFill>
                  <a:schemeClr val="bg1"/>
                </a:solidFill>
                <a:latin typeface="Avenir LT Std 35 Light" panose="020B0402020203020204" pitchFamily="34" charset="0"/>
              </a:rPr>
              <a:t>.</a:t>
            </a:r>
            <a:endParaRPr lang="en-CA" dirty="0">
              <a:solidFill>
                <a:schemeClr val="bg1"/>
              </a:solidFill>
              <a:latin typeface="Avenir LT Std 35 Light" panose="020B0402020203020204" pitchFamily="34" charset="0"/>
            </a:endParaRPr>
          </a:p>
          <a:p>
            <a:pPr marL="742950" lvl="1" indent="-285750">
              <a:lnSpc>
                <a:spcPct val="150000"/>
              </a:lnSpc>
              <a:buClr>
                <a:schemeClr val="accent1"/>
              </a:buClr>
              <a:buFont typeface="Arial" panose="020B0604020202020204" pitchFamily="34" charset="0"/>
              <a:buChar char="•"/>
            </a:pPr>
            <a:r>
              <a:rPr lang="en-CA" dirty="0">
                <a:solidFill>
                  <a:schemeClr val="bg1"/>
                </a:solidFill>
                <a:latin typeface="Avenir LT Std 35 Light" panose="020B0402020203020204" pitchFamily="34" charset="0"/>
              </a:rPr>
              <a:t>Allow 1/3 of the time for </a:t>
            </a:r>
            <a:r>
              <a:rPr lang="en-CA" dirty="0">
                <a:solidFill>
                  <a:srgbClr val="FF6600"/>
                </a:solidFill>
                <a:latin typeface="Avenir LT Std 35 Light" panose="020B0402020203020204" pitchFamily="34" charset="0"/>
              </a:rPr>
              <a:t>polishing</a:t>
            </a:r>
            <a:r>
              <a:rPr lang="en-CA" dirty="0">
                <a:solidFill>
                  <a:schemeClr val="bg1"/>
                </a:solidFill>
                <a:latin typeface="Avenir LT Std 35 Light" panose="020B0402020203020204" pitchFamily="34" charset="0"/>
              </a:rPr>
              <a:t> the writing, </a:t>
            </a:r>
            <a:r>
              <a:rPr lang="en-CA" dirty="0">
                <a:solidFill>
                  <a:srgbClr val="FF6600"/>
                </a:solidFill>
                <a:latin typeface="Avenir LT Std 35 Light" panose="020B0402020203020204" pitchFamily="34" charset="0"/>
              </a:rPr>
              <a:t>formatting</a:t>
            </a:r>
            <a:r>
              <a:rPr lang="en-CA" dirty="0">
                <a:solidFill>
                  <a:schemeClr val="bg1"/>
                </a:solidFill>
                <a:latin typeface="Avenir LT Std 35 Light" panose="020B0402020203020204" pitchFamily="34" charset="0"/>
              </a:rPr>
              <a:t> and </a:t>
            </a:r>
            <a:r>
              <a:rPr lang="en-CA" dirty="0">
                <a:solidFill>
                  <a:srgbClr val="FF6600"/>
                </a:solidFill>
                <a:latin typeface="Avenir LT Std 35 Light" panose="020B0402020203020204" pitchFamily="34" charset="0"/>
              </a:rPr>
              <a:t>proofreading</a:t>
            </a:r>
            <a:r>
              <a:rPr lang="en-CA" dirty="0">
                <a:solidFill>
                  <a:schemeClr val="bg1"/>
                </a:solidFill>
                <a:latin typeface="Avenir LT Std 35 Light" panose="020B0402020203020204" pitchFamily="34" charset="0"/>
              </a:rPr>
              <a:t>.</a:t>
            </a:r>
          </a:p>
        </p:txBody>
      </p:sp>
      <p:pic>
        <p:nvPicPr>
          <p:cNvPr id="6" name="Picture 5"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3739376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Research Phase</a:t>
            </a:r>
            <a:endParaRPr lang="en-CA" b="1" dirty="0">
              <a:solidFill>
                <a:srgbClr val="FF6600"/>
              </a:solidFill>
            </a:endParaRPr>
          </a:p>
        </p:txBody>
      </p:sp>
      <p:sp>
        <p:nvSpPr>
          <p:cNvPr id="3" name="Content Placeholder 2"/>
          <p:cNvSpPr>
            <a:spLocks noGrp="1"/>
          </p:cNvSpPr>
          <p:nvPr>
            <p:ph idx="1"/>
          </p:nvPr>
        </p:nvSpPr>
        <p:spPr>
          <a:xfrm>
            <a:off x="1097279" y="1845734"/>
            <a:ext cx="9863945" cy="4023360"/>
          </a:xfrm>
        </p:spPr>
        <p:txBody>
          <a:bodyPr>
            <a:normAutofit fontScale="85000" lnSpcReduction="20000"/>
          </a:bodyPr>
          <a:lstStyle/>
          <a:p>
            <a:pPr>
              <a:buFont typeface="Arial" panose="020B0604020202020204" pitchFamily="34" charset="0"/>
              <a:buChar char="•"/>
            </a:pPr>
            <a:r>
              <a:rPr lang="en-CA" sz="4400" dirty="0">
                <a:solidFill>
                  <a:srgbClr val="FF6600"/>
                </a:solidFill>
              </a:rPr>
              <a:t>Step 2</a:t>
            </a:r>
            <a:r>
              <a:rPr lang="en-CA" sz="4400" dirty="0">
                <a:solidFill>
                  <a:schemeClr val="bg1"/>
                </a:solidFill>
              </a:rPr>
              <a:t>:  Understand the Assignment</a:t>
            </a:r>
          </a:p>
          <a:p>
            <a:pPr>
              <a:buFont typeface="Arial" panose="020B0604020202020204" pitchFamily="34" charset="0"/>
              <a:buChar char="•"/>
            </a:pPr>
            <a:r>
              <a:rPr lang="en-CA" sz="4400" dirty="0">
                <a:solidFill>
                  <a:schemeClr val="bg1"/>
                </a:solidFill>
              </a:rPr>
              <a:t>What’s the </a:t>
            </a:r>
            <a:r>
              <a:rPr lang="en-CA" sz="4400" dirty="0">
                <a:solidFill>
                  <a:srgbClr val="FF6600"/>
                </a:solidFill>
              </a:rPr>
              <a:t>goal</a:t>
            </a:r>
            <a:r>
              <a:rPr lang="en-CA" sz="4400" dirty="0">
                <a:solidFill>
                  <a:schemeClr val="bg1"/>
                </a:solidFill>
              </a:rPr>
              <a:t> of the report?</a:t>
            </a:r>
          </a:p>
          <a:p>
            <a:pPr>
              <a:buFont typeface="Arial" panose="020B0604020202020204" pitchFamily="34" charset="0"/>
              <a:buChar char="•"/>
            </a:pPr>
            <a:r>
              <a:rPr lang="en-CA" sz="4400" dirty="0">
                <a:solidFill>
                  <a:schemeClr val="bg1"/>
                </a:solidFill>
              </a:rPr>
              <a:t>What’s the scope of the report?  How many sources are required? Think </a:t>
            </a:r>
            <a:r>
              <a:rPr lang="en-CA" sz="4400" dirty="0">
                <a:solidFill>
                  <a:srgbClr val="FF6600"/>
                </a:solidFill>
              </a:rPr>
              <a:t>breadth</a:t>
            </a:r>
            <a:r>
              <a:rPr lang="en-CA" sz="4400" dirty="0">
                <a:solidFill>
                  <a:schemeClr val="bg1"/>
                </a:solidFill>
              </a:rPr>
              <a:t>.</a:t>
            </a:r>
          </a:p>
          <a:p>
            <a:pPr>
              <a:buFont typeface="Arial" panose="020B0604020202020204" pitchFamily="34" charset="0"/>
              <a:buChar char="•"/>
            </a:pPr>
            <a:r>
              <a:rPr lang="en-CA" sz="4400" dirty="0">
                <a:solidFill>
                  <a:schemeClr val="bg1"/>
                </a:solidFill>
              </a:rPr>
              <a:t>What level of detail is expected? How advanced?  Think </a:t>
            </a:r>
            <a:r>
              <a:rPr lang="en-CA" sz="4400" dirty="0">
                <a:solidFill>
                  <a:srgbClr val="FF6600"/>
                </a:solidFill>
              </a:rPr>
              <a:t>depth</a:t>
            </a:r>
            <a:r>
              <a:rPr lang="en-CA" sz="4400" dirty="0">
                <a:solidFill>
                  <a:schemeClr val="bg1"/>
                </a:solidFill>
              </a:rPr>
              <a:t> here. </a:t>
            </a:r>
          </a:p>
          <a:p>
            <a:pPr>
              <a:buFont typeface="Arial" panose="020B0604020202020204" pitchFamily="34" charset="0"/>
              <a:buChar char="•"/>
            </a:pPr>
            <a:r>
              <a:rPr lang="en-CA" sz="4400" dirty="0">
                <a:solidFill>
                  <a:schemeClr val="bg1"/>
                </a:solidFill>
              </a:rPr>
              <a:t>What </a:t>
            </a:r>
            <a:r>
              <a:rPr lang="en-CA" sz="4400" dirty="0">
                <a:solidFill>
                  <a:srgbClr val="FF6600"/>
                </a:solidFill>
              </a:rPr>
              <a:t>format</a:t>
            </a:r>
            <a:r>
              <a:rPr lang="en-CA" sz="4400" dirty="0">
                <a:solidFill>
                  <a:schemeClr val="bg1"/>
                </a:solidFill>
              </a:rPr>
              <a:t> is expected for the report and for citing your sources?</a:t>
            </a: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597090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Research Phase: Sources</a:t>
            </a:r>
            <a:endParaRPr lang="en-CA" b="1" dirty="0">
              <a:solidFill>
                <a:srgbClr val="FF6600"/>
              </a:solidFill>
            </a:endParaRPr>
          </a:p>
        </p:txBody>
      </p:sp>
      <p:sp>
        <p:nvSpPr>
          <p:cNvPr id="3" name="Content Placeholder 2"/>
          <p:cNvSpPr>
            <a:spLocks noGrp="1"/>
          </p:cNvSpPr>
          <p:nvPr>
            <p:ph idx="1"/>
          </p:nvPr>
        </p:nvSpPr>
        <p:spPr>
          <a:xfrm>
            <a:off x="1097279" y="1845734"/>
            <a:ext cx="9921819" cy="4023360"/>
          </a:xfrm>
        </p:spPr>
        <p:txBody>
          <a:bodyPr/>
          <a:lstStyle/>
          <a:p>
            <a:pPr>
              <a:buFont typeface="Arial" panose="020B0604020202020204" pitchFamily="34" charset="0"/>
              <a:buChar char="•"/>
            </a:pPr>
            <a:r>
              <a:rPr lang="en-CA" dirty="0">
                <a:solidFill>
                  <a:srgbClr val="FF6600"/>
                </a:solidFill>
              </a:rPr>
              <a:t>Step 3</a:t>
            </a:r>
            <a:r>
              <a:rPr lang="en-CA" dirty="0">
                <a:solidFill>
                  <a:schemeClr val="bg1"/>
                </a:solidFill>
              </a:rPr>
              <a:t>:  Choose Appropriate </a:t>
            </a:r>
            <a:r>
              <a:rPr lang="en-CA" dirty="0" smtClean="0">
                <a:solidFill>
                  <a:schemeClr val="bg1"/>
                </a:solidFill>
              </a:rPr>
              <a:t>Sources</a:t>
            </a:r>
            <a:endParaRPr lang="en-CA" dirty="0">
              <a:solidFill>
                <a:schemeClr val="bg1"/>
              </a:solidFill>
            </a:endParaRPr>
          </a:p>
          <a:p>
            <a:pPr lvl="1">
              <a:buFont typeface="Arial" panose="020B0604020202020204" pitchFamily="34" charset="0"/>
              <a:buChar char="•"/>
            </a:pPr>
            <a:r>
              <a:rPr lang="en-CA" dirty="0">
                <a:solidFill>
                  <a:srgbClr val="FF6600"/>
                </a:solidFill>
              </a:rPr>
              <a:t>GO TO THE LIBRARY early</a:t>
            </a:r>
            <a:r>
              <a:rPr lang="en-CA" dirty="0">
                <a:solidFill>
                  <a:schemeClr val="bg1"/>
                </a:solidFill>
              </a:rPr>
              <a:t>. The Librarians are amazing and helpful</a:t>
            </a:r>
            <a:r>
              <a:rPr lang="en-CA" dirty="0" smtClean="0">
                <a:solidFill>
                  <a:schemeClr val="bg1"/>
                </a:solidFill>
              </a:rPr>
              <a:t>.</a:t>
            </a:r>
            <a:endParaRPr lang="en-CA" dirty="0">
              <a:solidFill>
                <a:schemeClr val="bg1"/>
              </a:solidFill>
            </a:endParaRPr>
          </a:p>
          <a:p>
            <a:pPr lvl="1">
              <a:buFont typeface="Arial" panose="020B0604020202020204" pitchFamily="34" charset="0"/>
              <a:buChar char="•"/>
            </a:pPr>
            <a:r>
              <a:rPr lang="en-CA" dirty="0">
                <a:solidFill>
                  <a:schemeClr val="bg1"/>
                </a:solidFill>
              </a:rPr>
              <a:t>Wikipedia and Internet searches = introductory, OK for definitions, a start</a:t>
            </a:r>
            <a:r>
              <a:rPr lang="en-CA" dirty="0" smtClean="0">
                <a:solidFill>
                  <a:schemeClr val="bg1"/>
                </a:solidFill>
              </a:rPr>
              <a:t>.</a:t>
            </a:r>
            <a:endParaRPr lang="en-CA" dirty="0">
              <a:solidFill>
                <a:schemeClr val="bg1"/>
              </a:solidFill>
            </a:endParaRPr>
          </a:p>
          <a:p>
            <a:pPr lvl="1">
              <a:buFont typeface="Arial" panose="020B0604020202020204" pitchFamily="34" charset="0"/>
              <a:buChar char="•"/>
            </a:pPr>
            <a:r>
              <a:rPr lang="en-CA" dirty="0">
                <a:solidFill>
                  <a:schemeClr val="bg1"/>
                </a:solidFill>
              </a:rPr>
              <a:t>Field-specific databases, professional journals, academic sources = more appropriate for post-secondary research.</a:t>
            </a:r>
          </a:p>
          <a:p>
            <a:pPr lvl="1">
              <a:buClr>
                <a:srgbClr val="AC0056"/>
              </a:buClr>
              <a:buFont typeface="Arial" panose="020B0604020202020204" pitchFamily="34" charset="0"/>
              <a:buChar char="•"/>
            </a:pPr>
            <a:endParaRPr lang="en-CA" dirty="0" smtClean="0">
              <a:solidFill>
                <a:schemeClr val="bg1"/>
              </a:solidFill>
            </a:endParaRPr>
          </a:p>
          <a:p>
            <a:pPr>
              <a:buFont typeface="Arial" panose="020B0604020202020204" pitchFamily="34" charset="0"/>
              <a:buChar char="•"/>
            </a:pPr>
            <a:endParaRPr lang="en-CA" dirty="0">
              <a:solidFill>
                <a:schemeClr val="bg1"/>
              </a:solidFill>
            </a:endParaRPr>
          </a:p>
        </p:txBody>
      </p:sp>
      <p:pic>
        <p:nvPicPr>
          <p:cNvPr id="4" name="Picture 3"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973108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Research Phase: Save Time</a:t>
            </a:r>
            <a:endParaRPr lang="en-CA" b="1" dirty="0">
              <a:solidFill>
                <a:srgbClr val="FF6600"/>
              </a:solidFill>
            </a:endParaRPr>
          </a:p>
        </p:txBody>
      </p:sp>
      <p:sp>
        <p:nvSpPr>
          <p:cNvPr id="3" name="Content Placeholder 2"/>
          <p:cNvSpPr>
            <a:spLocks noGrp="1"/>
          </p:cNvSpPr>
          <p:nvPr>
            <p:ph idx="1"/>
          </p:nvPr>
        </p:nvSpPr>
        <p:spPr/>
        <p:txBody>
          <a:bodyPr>
            <a:normAutofit/>
          </a:bodyPr>
          <a:lstStyle/>
          <a:p>
            <a:pPr>
              <a:buClr>
                <a:srgbClr val="FF6600"/>
              </a:buClr>
              <a:buFont typeface="Arial" panose="020B0604020202020204" pitchFamily="34" charset="0"/>
              <a:buChar char="•"/>
            </a:pPr>
            <a:r>
              <a:rPr lang="en-CA" sz="3200" dirty="0">
                <a:solidFill>
                  <a:schemeClr val="accent1"/>
                </a:solidFill>
              </a:rPr>
              <a:t>Step 4: Save Time by Recording Sources</a:t>
            </a:r>
          </a:p>
          <a:p>
            <a:pPr lvl="1">
              <a:buClr>
                <a:srgbClr val="FF6600"/>
              </a:buClr>
              <a:buFont typeface="Arial" panose="020B0604020202020204" pitchFamily="34" charset="0"/>
              <a:buChar char="•"/>
            </a:pPr>
            <a:r>
              <a:rPr lang="en-CA" sz="3000" dirty="0">
                <a:solidFill>
                  <a:schemeClr val="bg1"/>
                </a:solidFill>
              </a:rPr>
              <a:t>Collect good data, including visuals (tables, graphs, etc</a:t>
            </a:r>
            <a:r>
              <a:rPr lang="en-CA" sz="3000" dirty="0" smtClean="0">
                <a:solidFill>
                  <a:schemeClr val="bg1"/>
                </a:solidFill>
              </a:rPr>
              <a:t>.)</a:t>
            </a:r>
            <a:endParaRPr lang="en-CA" sz="3000" dirty="0">
              <a:solidFill>
                <a:schemeClr val="bg1"/>
              </a:solidFill>
            </a:endParaRPr>
          </a:p>
          <a:p>
            <a:pPr lvl="1">
              <a:buClr>
                <a:srgbClr val="FF6600"/>
              </a:buClr>
              <a:buFont typeface="Arial" panose="020B0604020202020204" pitchFamily="34" charset="0"/>
              <a:buChar char="•"/>
            </a:pPr>
            <a:r>
              <a:rPr lang="en-CA" sz="3000" dirty="0">
                <a:solidFill>
                  <a:schemeClr val="bg1"/>
                </a:solidFill>
              </a:rPr>
              <a:t>Even if you’re not sure you’ll use it, print it out or photocopy it &amp; note the source right on the printed page</a:t>
            </a:r>
            <a:r>
              <a:rPr lang="en-CA" sz="3000" dirty="0" smtClean="0">
                <a:solidFill>
                  <a:schemeClr val="bg1"/>
                </a:solidFill>
              </a:rPr>
              <a:t>.</a:t>
            </a:r>
            <a:endParaRPr lang="en-CA" sz="3000" dirty="0">
              <a:solidFill>
                <a:schemeClr val="bg1"/>
              </a:solidFill>
            </a:endParaRPr>
          </a:p>
          <a:p>
            <a:pPr lvl="1">
              <a:buClr>
                <a:srgbClr val="FF6600"/>
              </a:buClr>
              <a:buFont typeface="Arial" panose="020B0604020202020204" pitchFamily="34" charset="0"/>
              <a:buChar char="•"/>
            </a:pPr>
            <a:r>
              <a:rPr lang="en-CA" sz="3000" dirty="0">
                <a:solidFill>
                  <a:schemeClr val="bg1"/>
                </a:solidFill>
              </a:rPr>
              <a:t>Note all information required by the citation format you must use.</a:t>
            </a:r>
          </a:p>
          <a:p>
            <a:pPr>
              <a:buFont typeface="Arial" panose="020B0604020202020204" pitchFamily="34" charset="0"/>
              <a:buChar char="•"/>
            </a:pPr>
            <a:endParaRPr lang="en-CA" sz="3200"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846045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Research Phase: Save Time (cont.)</a:t>
            </a:r>
            <a:endParaRPr lang="en-CA" b="1" dirty="0">
              <a:solidFill>
                <a:schemeClr val="bg1"/>
              </a:solidFill>
            </a:endParaRPr>
          </a:p>
        </p:txBody>
      </p:sp>
      <p:sp>
        <p:nvSpPr>
          <p:cNvPr id="3" name="Content Placeholder 2"/>
          <p:cNvSpPr>
            <a:spLocks noGrp="1"/>
          </p:cNvSpPr>
          <p:nvPr>
            <p:ph idx="1"/>
          </p:nvPr>
        </p:nvSpPr>
        <p:spPr>
          <a:xfrm>
            <a:off x="1388962" y="1845734"/>
            <a:ext cx="9766717" cy="4023360"/>
          </a:xfrm>
        </p:spPr>
        <p:txBody>
          <a:bodyPr>
            <a:normAutofit fontScale="85000" lnSpcReduction="10000"/>
          </a:bodyPr>
          <a:lstStyle/>
          <a:p>
            <a:pPr>
              <a:buClr>
                <a:srgbClr val="FF6600"/>
              </a:buClr>
              <a:buFont typeface="Arial" panose="020B0604020202020204" pitchFamily="34" charset="0"/>
              <a:buChar char="•"/>
            </a:pPr>
            <a:r>
              <a:rPr lang="en-CA" sz="4400" dirty="0">
                <a:solidFill>
                  <a:srgbClr val="FF6600"/>
                </a:solidFill>
              </a:rPr>
              <a:t>Recording sources as you go saves time because:</a:t>
            </a:r>
          </a:p>
          <a:p>
            <a:pPr lvl="1">
              <a:buClr>
                <a:srgbClr val="FF6600"/>
              </a:buClr>
              <a:buFont typeface="Arial" panose="020B0604020202020204" pitchFamily="34" charset="0"/>
              <a:buChar char="•"/>
            </a:pPr>
            <a:r>
              <a:rPr lang="en-CA" sz="4200" dirty="0">
                <a:solidFill>
                  <a:schemeClr val="bg1"/>
                </a:solidFill>
              </a:rPr>
              <a:t>You can easily find the article again if you want more information or want to check your facts</a:t>
            </a:r>
            <a:r>
              <a:rPr lang="en-CA" sz="4200" dirty="0" smtClean="0">
                <a:solidFill>
                  <a:schemeClr val="bg1"/>
                </a:solidFill>
              </a:rPr>
              <a:t>.</a:t>
            </a:r>
            <a:endParaRPr lang="en-CA" sz="4200" dirty="0">
              <a:solidFill>
                <a:schemeClr val="bg1"/>
              </a:solidFill>
            </a:endParaRPr>
          </a:p>
          <a:p>
            <a:pPr lvl="1">
              <a:buClr>
                <a:srgbClr val="FF6600"/>
              </a:buClr>
              <a:buFont typeface="Arial" panose="020B0604020202020204" pitchFamily="34" charset="0"/>
              <a:buChar char="•"/>
            </a:pPr>
            <a:r>
              <a:rPr lang="en-CA" sz="4200" dirty="0">
                <a:solidFill>
                  <a:schemeClr val="bg1"/>
                </a:solidFill>
              </a:rPr>
              <a:t>You pre-build your bibliography/list of works cited, avoiding annoying searches for details later</a:t>
            </a:r>
            <a:r>
              <a:rPr lang="en-CA" sz="4200" dirty="0" smtClean="0">
                <a:solidFill>
                  <a:schemeClr val="bg1"/>
                </a:solidFill>
              </a:rPr>
              <a:t>.</a:t>
            </a:r>
            <a:endParaRPr lang="en-CA" sz="4200" dirty="0">
              <a:solidFill>
                <a:schemeClr val="bg1"/>
              </a:solidFill>
            </a:endParaRPr>
          </a:p>
          <a:p>
            <a:pPr lvl="1">
              <a:buClr>
                <a:srgbClr val="FF6600"/>
              </a:buClr>
              <a:buFont typeface="Arial" panose="020B0604020202020204" pitchFamily="34" charset="0"/>
              <a:buChar char="•"/>
            </a:pPr>
            <a:r>
              <a:rPr lang="en-CA" sz="4200" dirty="0">
                <a:solidFill>
                  <a:srgbClr val="FF6600"/>
                </a:solidFill>
              </a:rPr>
              <a:t>DID YOU KNOW?  </a:t>
            </a:r>
            <a:r>
              <a:rPr lang="en-CA" sz="4200" dirty="0">
                <a:solidFill>
                  <a:schemeClr val="bg1"/>
                </a:solidFill>
              </a:rPr>
              <a:t>The new version of Word has a fantastic References feature</a:t>
            </a:r>
            <a:r>
              <a:rPr lang="en-CA" sz="4200" dirty="0">
                <a:solidFill>
                  <a:srgbClr val="FF6600"/>
                </a:solidFill>
              </a:rPr>
              <a:t>.</a:t>
            </a:r>
          </a:p>
          <a:p>
            <a:endParaRPr lang="en-CA" sz="4400" dirty="0">
              <a:solidFill>
                <a:schemeClr val="bg1"/>
              </a:solidFill>
            </a:endParaRPr>
          </a:p>
        </p:txBody>
      </p:sp>
      <p:pic>
        <p:nvPicPr>
          <p:cNvPr id="4" name="Picture 3"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602674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Organizing and Writing Phase</a:t>
            </a:r>
            <a:endParaRPr lang="en-CA" b="1"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
        <p:nvSpPr>
          <p:cNvPr id="3" name="Content Placeholder 2"/>
          <p:cNvSpPr>
            <a:spLocks noGrp="1"/>
          </p:cNvSpPr>
          <p:nvPr>
            <p:ph idx="1"/>
          </p:nvPr>
        </p:nvSpPr>
        <p:spPr/>
        <p:txBody>
          <a:bodyPr/>
          <a:lstStyle/>
          <a:p>
            <a:pPr>
              <a:buFont typeface="Arial" panose="020B0604020202020204" pitchFamily="34" charset="0"/>
              <a:buChar char="•"/>
            </a:pPr>
            <a:r>
              <a:rPr lang="en-CA" sz="3200" dirty="0">
                <a:solidFill>
                  <a:srgbClr val="FF6600"/>
                </a:solidFill>
                <a:latin typeface="Avenir LT Std 35 Light" panose="020B0402020203020204" pitchFamily="34" charset="0"/>
              </a:rPr>
              <a:t>Step 5: Organize Your Data</a:t>
            </a:r>
          </a:p>
          <a:p>
            <a:pPr lvl="1">
              <a:buFont typeface="Arial" panose="020B0604020202020204" pitchFamily="34" charset="0"/>
              <a:buChar char="•"/>
            </a:pPr>
            <a:r>
              <a:rPr lang="en-CA" sz="2800" dirty="0">
                <a:solidFill>
                  <a:schemeClr val="bg1"/>
                </a:solidFill>
                <a:latin typeface="Avenir LT Std 35 Light" panose="020B0402020203020204" pitchFamily="34" charset="0"/>
              </a:rPr>
              <a:t>What information seems to belong together naturally</a:t>
            </a:r>
            <a:r>
              <a:rPr lang="en-CA" sz="2800" dirty="0" smtClean="0">
                <a:solidFill>
                  <a:schemeClr val="bg1"/>
                </a:solidFill>
                <a:latin typeface="Avenir LT Std 35 Light" panose="020B0402020203020204" pitchFamily="34" charset="0"/>
              </a:rPr>
              <a:t>?</a:t>
            </a:r>
            <a:endParaRPr lang="en-CA" sz="2800" dirty="0">
              <a:solidFill>
                <a:schemeClr val="bg1"/>
              </a:solidFill>
              <a:latin typeface="Avenir LT Std 35 Light" panose="020B0402020203020204" pitchFamily="34" charset="0"/>
            </a:endParaRPr>
          </a:p>
          <a:p>
            <a:pPr lvl="1">
              <a:buFont typeface="Arial" panose="020B0604020202020204" pitchFamily="34" charset="0"/>
              <a:buChar char="•"/>
            </a:pPr>
            <a:r>
              <a:rPr lang="en-CA" sz="2800" dirty="0">
                <a:solidFill>
                  <a:schemeClr val="bg1"/>
                </a:solidFill>
                <a:latin typeface="Avenir LT Std 35 Light" panose="020B0402020203020204" pitchFamily="34" charset="0"/>
              </a:rPr>
              <a:t>If you group your data differently, does a different organization seem to appear</a:t>
            </a:r>
            <a:r>
              <a:rPr lang="en-CA" sz="2800" dirty="0" smtClean="0">
                <a:solidFill>
                  <a:schemeClr val="bg1"/>
                </a:solidFill>
                <a:latin typeface="Avenir LT Std 35 Light" panose="020B0402020203020204" pitchFamily="34" charset="0"/>
              </a:rPr>
              <a:t>?</a:t>
            </a:r>
            <a:endParaRPr lang="en-CA" sz="2800" dirty="0">
              <a:solidFill>
                <a:schemeClr val="bg1"/>
              </a:solidFill>
              <a:latin typeface="Avenir LT Std 35 Light" panose="020B0402020203020204" pitchFamily="34" charset="0"/>
            </a:endParaRPr>
          </a:p>
          <a:p>
            <a:pPr lvl="1">
              <a:buFont typeface="Arial" panose="020B0604020202020204" pitchFamily="34" charset="0"/>
              <a:buChar char="•"/>
            </a:pPr>
            <a:r>
              <a:rPr lang="en-CA" sz="2800" dirty="0">
                <a:solidFill>
                  <a:schemeClr val="bg1"/>
                </a:solidFill>
                <a:latin typeface="Avenir LT Std 35 Light" panose="020B0402020203020204" pitchFamily="34" charset="0"/>
              </a:rPr>
              <a:t>Pick the organization that works best for your project requirements &amp; reader.</a:t>
            </a:r>
          </a:p>
          <a:p>
            <a:endParaRPr lang="en-CA" dirty="0"/>
          </a:p>
        </p:txBody>
      </p:sp>
    </p:spTree>
    <p:extLst>
      <p:ext uri="{BB962C8B-B14F-4D97-AF65-F5344CB8AC3E}">
        <p14:creationId xmlns:p14="http://schemas.microsoft.com/office/powerpoint/2010/main" val="447871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Organizing and Writing Phase (cont.)</a:t>
            </a:r>
            <a:endParaRPr lang="en-CA" b="1" dirty="0">
              <a:solidFill>
                <a:schemeClr val="bg1"/>
              </a:solidFill>
            </a:endParaRPr>
          </a:p>
        </p:txBody>
      </p:sp>
      <p:sp>
        <p:nvSpPr>
          <p:cNvPr id="3" name="Content Placeholder 2"/>
          <p:cNvSpPr>
            <a:spLocks noGrp="1"/>
          </p:cNvSpPr>
          <p:nvPr>
            <p:ph idx="1"/>
          </p:nvPr>
        </p:nvSpPr>
        <p:spPr>
          <a:xfrm>
            <a:off x="1097281" y="1897999"/>
            <a:ext cx="9822776" cy="4023360"/>
          </a:xfrm>
        </p:spPr>
        <p:txBody>
          <a:bodyPr>
            <a:noAutofit/>
          </a:bodyPr>
          <a:lstStyle/>
          <a:p>
            <a:pPr>
              <a:buClr>
                <a:srgbClr val="FF6600"/>
              </a:buClr>
              <a:buFont typeface="Arial" panose="020B0604020202020204" pitchFamily="34" charset="0"/>
              <a:buChar char="•"/>
            </a:pPr>
            <a:r>
              <a:rPr lang="en-CA" dirty="0">
                <a:solidFill>
                  <a:srgbClr val="FF6600"/>
                </a:solidFill>
              </a:rPr>
              <a:t>Step 6:  Turn groups of data into report sections</a:t>
            </a:r>
          </a:p>
          <a:p>
            <a:pPr lvl="1">
              <a:buClr>
                <a:srgbClr val="FF6600"/>
              </a:buClr>
              <a:buFont typeface="Arial" panose="020B0604020202020204" pitchFamily="34" charset="0"/>
              <a:buChar char="•"/>
            </a:pPr>
            <a:r>
              <a:rPr lang="en-CA" sz="2000" dirty="0">
                <a:solidFill>
                  <a:schemeClr val="bg1"/>
                </a:solidFill>
              </a:rPr>
              <a:t>Organize data in a group into a sensible order (</a:t>
            </a:r>
            <a:r>
              <a:rPr lang="en-CA" sz="2000" dirty="0" err="1">
                <a:solidFill>
                  <a:schemeClr val="bg1"/>
                </a:solidFill>
              </a:rPr>
              <a:t>chrono</a:t>
            </a:r>
            <a:r>
              <a:rPr lang="en-CA" sz="2000" dirty="0">
                <a:solidFill>
                  <a:schemeClr val="bg1"/>
                </a:solidFill>
              </a:rPr>
              <a:t>, etc</a:t>
            </a:r>
            <a:r>
              <a:rPr lang="en-CA" sz="2000" dirty="0" smtClean="0">
                <a:solidFill>
                  <a:schemeClr val="bg1"/>
                </a:solidFill>
              </a:rPr>
              <a:t>.).</a:t>
            </a:r>
            <a:endParaRPr lang="en-CA" sz="2000" dirty="0">
              <a:solidFill>
                <a:schemeClr val="bg1"/>
              </a:solidFill>
            </a:endParaRPr>
          </a:p>
          <a:p>
            <a:pPr lvl="1">
              <a:buClr>
                <a:srgbClr val="FF6600"/>
              </a:buClr>
              <a:buFont typeface="Arial" panose="020B0604020202020204" pitchFamily="34" charset="0"/>
              <a:buChar char="•"/>
            </a:pPr>
            <a:r>
              <a:rPr lang="en-CA" sz="2000" dirty="0">
                <a:solidFill>
                  <a:schemeClr val="bg1"/>
                </a:solidFill>
              </a:rPr>
              <a:t>Turn each piece of data into a sentence.  Turn the group of sentences into a paragraph</a:t>
            </a:r>
            <a:r>
              <a:rPr lang="en-CA" sz="2000" dirty="0" smtClean="0">
                <a:solidFill>
                  <a:schemeClr val="bg1"/>
                </a:solidFill>
              </a:rPr>
              <a:t>.</a:t>
            </a:r>
            <a:endParaRPr lang="en-CA" sz="2000" dirty="0">
              <a:solidFill>
                <a:schemeClr val="bg1"/>
              </a:solidFill>
            </a:endParaRPr>
          </a:p>
          <a:p>
            <a:pPr lvl="1">
              <a:buClr>
                <a:srgbClr val="FF6600"/>
              </a:buClr>
              <a:buFont typeface="Arial" panose="020B0604020202020204" pitchFamily="34" charset="0"/>
              <a:buChar char="•"/>
            </a:pPr>
            <a:r>
              <a:rPr lang="en-CA" sz="2000" dirty="0">
                <a:solidFill>
                  <a:schemeClr val="bg1"/>
                </a:solidFill>
              </a:rPr>
              <a:t>Introduce and conclude the paragraph</a:t>
            </a:r>
            <a:r>
              <a:rPr lang="en-CA" sz="2000" dirty="0" smtClean="0">
                <a:solidFill>
                  <a:schemeClr val="bg1"/>
                </a:solidFill>
              </a:rPr>
              <a:t>.</a:t>
            </a:r>
            <a:endParaRPr lang="en-CA" sz="2000" dirty="0">
              <a:solidFill>
                <a:schemeClr val="bg1"/>
              </a:solidFill>
            </a:endParaRPr>
          </a:p>
          <a:p>
            <a:pPr lvl="1">
              <a:buClr>
                <a:srgbClr val="FF6600"/>
              </a:buClr>
              <a:buFont typeface="Arial" panose="020B0604020202020204" pitchFamily="34" charset="0"/>
              <a:buChar char="•"/>
            </a:pPr>
            <a:r>
              <a:rPr lang="en-CA" sz="2000" dirty="0">
                <a:solidFill>
                  <a:schemeClr val="bg1"/>
                </a:solidFill>
              </a:rPr>
              <a:t>Start thinking about intros, conclusions and recommendations.</a:t>
            </a:r>
          </a:p>
          <a:p>
            <a:pPr>
              <a:buFont typeface="Arial" panose="020B0604020202020204" pitchFamily="34" charset="0"/>
              <a:buChar char="•"/>
            </a:pPr>
            <a:r>
              <a:rPr lang="en-CA" dirty="0">
                <a:solidFill>
                  <a:srgbClr val="FF6600"/>
                </a:solidFill>
              </a:rPr>
              <a:t>Step 7: Meaningful Headings = Easy Marks</a:t>
            </a:r>
          </a:p>
          <a:p>
            <a:pPr lvl="1">
              <a:buFont typeface="Arial" panose="020B0604020202020204" pitchFamily="34" charset="0"/>
              <a:buChar char="•"/>
            </a:pPr>
            <a:r>
              <a:rPr lang="en-CA" sz="2000" dirty="0">
                <a:solidFill>
                  <a:schemeClr val="bg1"/>
                </a:solidFill>
              </a:rPr>
              <a:t>The organization you chose determines your headings.  Be consistent with the appearance of headings at each level.</a:t>
            </a:r>
          </a:p>
          <a:p>
            <a:pPr lvl="1">
              <a:buFont typeface="Arial" panose="020B0604020202020204" pitchFamily="34" charset="0"/>
              <a:buChar char="•"/>
            </a:pPr>
            <a:r>
              <a:rPr lang="en-CA" sz="2000" dirty="0">
                <a:solidFill>
                  <a:schemeClr val="bg1"/>
                </a:solidFill>
              </a:rPr>
              <a:t>Major grouping = </a:t>
            </a:r>
            <a:r>
              <a:rPr lang="en-CA" sz="2000" dirty="0" smtClean="0">
                <a:solidFill>
                  <a:schemeClr val="bg1"/>
                </a:solidFill>
              </a:rPr>
              <a:t>HEADING</a:t>
            </a:r>
            <a:endParaRPr lang="en-CA" sz="2000" dirty="0">
              <a:solidFill>
                <a:schemeClr val="bg1"/>
              </a:solidFill>
            </a:endParaRPr>
          </a:p>
          <a:p>
            <a:pPr lvl="1">
              <a:buFont typeface="Arial" panose="020B0604020202020204" pitchFamily="34" charset="0"/>
              <a:buChar char="•"/>
            </a:pPr>
            <a:r>
              <a:rPr lang="en-CA" sz="2000" dirty="0">
                <a:solidFill>
                  <a:schemeClr val="bg1"/>
                </a:solidFill>
              </a:rPr>
              <a:t>Sub-grouping = </a:t>
            </a:r>
            <a:r>
              <a:rPr lang="en-CA" sz="2000" dirty="0" smtClean="0">
                <a:solidFill>
                  <a:schemeClr val="bg1"/>
                </a:solidFill>
              </a:rPr>
              <a:t>Subheading</a:t>
            </a:r>
            <a:endParaRPr lang="en-CA" sz="2000" dirty="0">
              <a:solidFill>
                <a:schemeClr val="bg1"/>
              </a:solidFill>
            </a:endParaRPr>
          </a:p>
          <a:p>
            <a:pPr lvl="1">
              <a:buFont typeface="Arial" panose="020B0604020202020204" pitchFamily="34" charset="0"/>
              <a:buChar char="•"/>
            </a:pPr>
            <a:r>
              <a:rPr lang="en-CA" sz="2000" dirty="0">
                <a:solidFill>
                  <a:schemeClr val="bg1"/>
                </a:solidFill>
              </a:rPr>
              <a:t>Sub-sub-grouping = Sub-subheading</a:t>
            </a:r>
          </a:p>
          <a:p>
            <a:pPr marL="0" indent="0">
              <a:buNone/>
            </a:pPr>
            <a:endParaRPr lang="en-CA" sz="3200"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288028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Organizing and Writing Phase (cont. 2)</a:t>
            </a:r>
            <a:endParaRPr lang="en-CA" b="1" dirty="0">
              <a:solidFill>
                <a:schemeClr val="bg1"/>
              </a:solidFill>
            </a:endParaRPr>
          </a:p>
        </p:txBody>
      </p:sp>
      <p:sp>
        <p:nvSpPr>
          <p:cNvPr id="3" name="Content Placeholder 2"/>
          <p:cNvSpPr>
            <a:spLocks noGrp="1"/>
          </p:cNvSpPr>
          <p:nvPr>
            <p:ph idx="1"/>
          </p:nvPr>
        </p:nvSpPr>
        <p:spPr>
          <a:xfrm>
            <a:off x="937549" y="1845734"/>
            <a:ext cx="10218131" cy="4023360"/>
          </a:xfrm>
        </p:spPr>
        <p:txBody>
          <a:bodyPr>
            <a:normAutofit/>
          </a:bodyPr>
          <a:lstStyle/>
          <a:p>
            <a:pPr>
              <a:buClr>
                <a:srgbClr val="FF6600"/>
              </a:buClr>
              <a:buFont typeface="Arial" panose="020B0604020202020204" pitchFamily="34" charset="0"/>
              <a:buChar char="•"/>
            </a:pPr>
            <a:r>
              <a:rPr lang="en-CA" sz="3400" dirty="0">
                <a:solidFill>
                  <a:srgbClr val="FF6600"/>
                </a:solidFill>
              </a:rPr>
              <a:t>Step 8:  Edit</a:t>
            </a:r>
          </a:p>
          <a:p>
            <a:pPr lvl="1">
              <a:buClr>
                <a:srgbClr val="FF6600"/>
              </a:buClr>
              <a:buFont typeface="Arial" panose="020B0604020202020204" pitchFamily="34" charset="0"/>
              <a:buChar char="•"/>
            </a:pPr>
            <a:r>
              <a:rPr lang="en-CA" sz="3200" dirty="0">
                <a:solidFill>
                  <a:srgbClr val="FF6600"/>
                </a:solidFill>
              </a:rPr>
              <a:t>OK.  </a:t>
            </a:r>
            <a:r>
              <a:rPr lang="en-CA" sz="3200" dirty="0">
                <a:solidFill>
                  <a:schemeClr val="bg1"/>
                </a:solidFill>
              </a:rPr>
              <a:t>You’ve got a basic document.</a:t>
            </a:r>
          </a:p>
          <a:p>
            <a:pPr lvl="1">
              <a:buClr>
                <a:srgbClr val="FF6600"/>
              </a:buClr>
              <a:buFont typeface="Arial" panose="020B0604020202020204" pitchFamily="34" charset="0"/>
              <a:buChar char="•"/>
            </a:pPr>
            <a:r>
              <a:rPr lang="en-CA" sz="3200" dirty="0">
                <a:solidFill>
                  <a:srgbClr val="FF6600"/>
                </a:solidFill>
              </a:rPr>
              <a:t>THIS IS NOT ENOUGH</a:t>
            </a:r>
            <a:r>
              <a:rPr lang="en-CA" sz="3200" dirty="0">
                <a:solidFill>
                  <a:schemeClr val="bg1"/>
                </a:solidFill>
              </a:rPr>
              <a:t>.  Take a hard look.  In what ways is it lacking?</a:t>
            </a:r>
          </a:p>
          <a:p>
            <a:pPr lvl="2">
              <a:buClr>
                <a:srgbClr val="FF6600"/>
              </a:buClr>
              <a:buFont typeface="Arial" panose="020B0604020202020204" pitchFamily="34" charset="0"/>
              <a:buChar char="•"/>
            </a:pPr>
            <a:r>
              <a:rPr lang="en-CA" sz="2800" dirty="0">
                <a:solidFill>
                  <a:schemeClr val="bg1"/>
                </a:solidFill>
              </a:rPr>
              <a:t>Too much about A, not enough about B.  Balance the data</a:t>
            </a:r>
            <a:r>
              <a:rPr lang="en-CA" sz="2800" dirty="0" smtClean="0">
                <a:solidFill>
                  <a:schemeClr val="bg1"/>
                </a:solidFill>
              </a:rPr>
              <a:t>.</a:t>
            </a:r>
            <a:endParaRPr lang="en-CA" sz="2800" dirty="0">
              <a:solidFill>
                <a:schemeClr val="bg1"/>
              </a:solidFill>
            </a:endParaRPr>
          </a:p>
          <a:p>
            <a:pPr lvl="2">
              <a:buClr>
                <a:srgbClr val="FF6600"/>
              </a:buClr>
              <a:buFont typeface="Arial" panose="020B0604020202020204" pitchFamily="34" charset="0"/>
              <a:buChar char="•"/>
            </a:pPr>
            <a:r>
              <a:rPr lang="en-CA" sz="2800" dirty="0">
                <a:solidFill>
                  <a:schemeClr val="bg1"/>
                </a:solidFill>
              </a:rPr>
              <a:t>Biased – all positive reviews for A.  Dig deeper</a:t>
            </a:r>
            <a:r>
              <a:rPr lang="en-CA" sz="2800" dirty="0" smtClean="0">
                <a:solidFill>
                  <a:schemeClr val="bg1"/>
                </a:solidFill>
              </a:rPr>
              <a:t>.</a:t>
            </a:r>
            <a:endParaRPr lang="en-CA" sz="2800" dirty="0">
              <a:solidFill>
                <a:schemeClr val="bg1"/>
              </a:solidFill>
            </a:endParaRPr>
          </a:p>
          <a:p>
            <a:pPr lvl="2">
              <a:buClr>
                <a:srgbClr val="FF6600"/>
              </a:buClr>
              <a:buFont typeface="Arial" panose="020B0604020202020204" pitchFamily="34" charset="0"/>
              <a:buChar char="•"/>
            </a:pPr>
            <a:r>
              <a:rPr lang="en-CA" sz="2800" dirty="0">
                <a:solidFill>
                  <a:schemeClr val="bg1"/>
                </a:solidFill>
              </a:rPr>
              <a:t>Lame sources for Z.  Get better ones</a:t>
            </a:r>
            <a:r>
              <a:rPr lang="en-CA" sz="2800" dirty="0" smtClean="0">
                <a:solidFill>
                  <a:schemeClr val="bg1"/>
                </a:solidFill>
              </a:rPr>
              <a:t>.</a:t>
            </a:r>
            <a:endParaRPr lang="en-CA" sz="2800" dirty="0">
              <a:solidFill>
                <a:schemeClr val="bg1"/>
              </a:solidFill>
            </a:endParaRPr>
          </a:p>
          <a:p>
            <a:pPr lvl="2">
              <a:buClr>
                <a:srgbClr val="FF6600"/>
              </a:buClr>
              <a:buFont typeface="Arial" panose="020B0604020202020204" pitchFamily="34" charset="0"/>
              <a:buChar char="•"/>
            </a:pPr>
            <a:r>
              <a:rPr lang="en-CA" sz="2800" dirty="0">
                <a:solidFill>
                  <a:schemeClr val="bg1"/>
                </a:solidFill>
              </a:rPr>
              <a:t>It’s hard to understand/visualize X.  Find/create a diagram/chart.</a:t>
            </a:r>
          </a:p>
          <a:p>
            <a:endParaRPr lang="en-CA" sz="3200" dirty="0">
              <a:solidFill>
                <a:schemeClr val="bg1"/>
              </a:solidFill>
            </a:endParaRPr>
          </a:p>
        </p:txBody>
      </p:sp>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228151185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286</TotalTime>
  <Words>2197</Words>
  <Application>Microsoft Office PowerPoint</Application>
  <PresentationFormat>Widescreen</PresentationFormat>
  <Paragraphs>116</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Avenir LT Std 35 Light</vt:lpstr>
      <vt:lpstr>Calibri</vt:lpstr>
      <vt:lpstr>Calibri Light</vt:lpstr>
      <vt:lpstr>Retrospect</vt:lpstr>
      <vt:lpstr>So You Have to Write a Report</vt:lpstr>
      <vt:lpstr>Getting Started</vt:lpstr>
      <vt:lpstr>Research Phase</vt:lpstr>
      <vt:lpstr>Research Phase: Sources</vt:lpstr>
      <vt:lpstr>Research Phase: Save Time</vt:lpstr>
      <vt:lpstr>Research Phase: Save Time (cont.)</vt:lpstr>
      <vt:lpstr>Organizing and Writing Phase</vt:lpstr>
      <vt:lpstr>Organizing and Writing Phase (cont.)</vt:lpstr>
      <vt:lpstr>Organizing and Writing Phase (cont. 2)</vt:lpstr>
      <vt:lpstr>Revising/Polishing Phase</vt:lpstr>
      <vt:lpstr>Polishing Phase</vt:lpstr>
      <vt:lpstr>Polishing Phase (cont.)</vt:lpstr>
    </vt:vector>
  </TitlesOfParts>
  <Manager>LSC</Manager>
  <Company>Mohawk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 Report</dc:title>
  <dc:subject>Report</dc:subject>
  <dc:creator>Orsi, Anne revision</dc:creator>
  <cp:keywords>Write, Report, Formating</cp:keywords>
  <cp:lastModifiedBy>Brajic, Tina</cp:lastModifiedBy>
  <cp:revision>53</cp:revision>
  <dcterms:created xsi:type="dcterms:W3CDTF">2017-03-31T14:51:23Z</dcterms:created>
  <dcterms:modified xsi:type="dcterms:W3CDTF">2017-08-22T15:13:10Z</dcterms:modified>
  <cp:category>Writing Centre</cp:category>
</cp:coreProperties>
</file>