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AC005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05" autoAdjust="0"/>
  </p:normalViewPr>
  <p:slideViewPr>
    <p:cSldViewPr snapToGrid="0">
      <p:cViewPr varScale="1">
        <p:scale>
          <a:sx n="106" d="100"/>
          <a:sy n="106" d="100"/>
        </p:scale>
        <p:origin x="1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73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116635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81428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8214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4FD83-21A8-46F2-8000-19BB717FCA2E}" type="datetimeFigureOut">
              <a:rPr lang="en-CA" smtClean="0"/>
              <a:t>2017-08-22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5271-9033-44E0-8F87-A1735CF60A0B}"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773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98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906919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04FD83-21A8-46F2-8000-19BB717FCA2E}" type="datetimeFigureOut">
              <a:rPr lang="en-CA" smtClean="0"/>
              <a:t>2017-08-22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575479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04FD83-21A8-46F2-8000-19BB717FCA2E}" type="datetimeFigureOut">
              <a:rPr lang="en-CA" smtClean="0"/>
              <a:t>2017-08-22</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204749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BD35271-9033-44E0-8F87-A1735CF60A0B}" type="slidenum">
              <a:rPr lang="en-CA" smtClean="0"/>
              <a:t>‹#›</a:t>
            </a:fld>
            <a:endParaRPr lang="en-CA"/>
          </a:p>
        </p:txBody>
      </p:sp>
    </p:spTree>
    <p:extLst>
      <p:ext uri="{BB962C8B-B14F-4D97-AF65-F5344CB8AC3E}">
        <p14:creationId xmlns:p14="http://schemas.microsoft.com/office/powerpoint/2010/main" val="63760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4FD83-21A8-46F2-8000-19BB717FCA2E}" type="datetimeFigureOut">
              <a:rPr lang="en-CA" smtClean="0"/>
              <a:t>2017-08-22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5271-9033-44E0-8F87-A1735CF60A0B}" type="slidenum">
              <a:rPr lang="en-CA" smtClean="0"/>
              <a:t>‹#›</a:t>
            </a:fld>
            <a:endParaRPr lang="en-CA"/>
          </a:p>
        </p:txBody>
      </p:sp>
    </p:spTree>
    <p:extLst>
      <p:ext uri="{BB962C8B-B14F-4D97-AF65-F5344CB8AC3E}">
        <p14:creationId xmlns:p14="http://schemas.microsoft.com/office/powerpoint/2010/main" val="3738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C0056"/>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04FD83-21A8-46F2-8000-19BB717FCA2E}" type="datetimeFigureOut">
              <a:rPr lang="en-CA" smtClean="0"/>
              <a:t>2017-08-22</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BD35271-9033-44E0-8F87-A1735CF60A0B}"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895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chemeClr val="bg1"/>
                </a:solidFill>
              </a:rPr>
              <a:t>The Ten Worst Fears</a:t>
            </a:r>
            <a:endParaRPr lang="en-CA" dirty="0">
              <a:solidFill>
                <a:schemeClr val="bg1"/>
              </a:solidFill>
            </a:endParaRPr>
          </a:p>
        </p:txBody>
      </p:sp>
      <p:sp>
        <p:nvSpPr>
          <p:cNvPr id="3" name="Subtitle 2"/>
          <p:cNvSpPr>
            <a:spLocks noGrp="1"/>
          </p:cNvSpPr>
          <p:nvPr>
            <p:ph type="subTitle" idx="1"/>
          </p:nvPr>
        </p:nvSpPr>
        <p:spPr/>
        <p:txBody>
          <a:bodyPr/>
          <a:lstStyle/>
          <a:p>
            <a:r>
              <a:rPr lang="en-CA" dirty="0" smtClean="0"/>
              <a:t>Created for the writing </a:t>
            </a:r>
            <a:r>
              <a:rPr lang="en-CA" dirty="0" smtClean="0"/>
              <a:t>centre by Shantal Woolsey   2009</a:t>
            </a:r>
            <a:endParaRPr lang="en-CA" dirty="0"/>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167457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Use the “Checking it Out” Technique</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3200" dirty="0">
                <a:solidFill>
                  <a:srgbClr val="FF6600"/>
                </a:solidFill>
              </a:rPr>
              <a:t>Repeating the question, rephrasing the question </a:t>
            </a:r>
            <a:r>
              <a:rPr lang="en-CA" sz="3200" dirty="0">
                <a:solidFill>
                  <a:schemeClr val="bg1"/>
                </a:solidFill>
              </a:rPr>
              <a:t>are useful techniques for making sure you understand the question as well as informing the audience who may not have heard the original question. “Checking It Out” enables you to get at the feelings behind the question: “I hear you saying that you’re unhappy with this report” or “So you feel you’ve had the run-around from the administration”. Such comments can often facilitate a better understanding.</a:t>
            </a:r>
          </a:p>
          <a:p>
            <a:endParaRPr lang="en-CA" sz="3200" dirty="0">
              <a:solidFill>
                <a:schemeClr val="bg1"/>
              </a:solidFill>
            </a:endParaRPr>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770350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Involve Others</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3200" dirty="0">
                <a:solidFill>
                  <a:schemeClr val="bg1"/>
                </a:solidFill>
              </a:rPr>
              <a:t>You may consider saying such things to a questioner as “That’s an interesting question. Can you give me some of your ideas on it?” or “Before I deal with your question, I’d like to hear some comments from my colleagues”. </a:t>
            </a:r>
          </a:p>
          <a:p>
            <a:endParaRPr lang="en-CA" sz="3200" dirty="0">
              <a:solidFill>
                <a:schemeClr val="bg1"/>
              </a:solidFill>
            </a:endParaRPr>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827193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Always Provide an Answer</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3200" dirty="0">
                <a:solidFill>
                  <a:schemeClr val="bg1"/>
                </a:solidFill>
              </a:rPr>
              <a:t>If you are unable to answer a question to your satisfaction, promise to get an answer shortly – </a:t>
            </a:r>
            <a:r>
              <a:rPr lang="en-CA" sz="3200" dirty="0">
                <a:solidFill>
                  <a:srgbClr val="FF6600"/>
                </a:solidFill>
              </a:rPr>
              <a:t>and be sure you do</a:t>
            </a:r>
            <a:r>
              <a:rPr lang="en-CA" sz="3200" dirty="0">
                <a:solidFill>
                  <a:schemeClr val="bg1"/>
                </a:solidFill>
              </a:rPr>
              <a:t>. </a:t>
            </a:r>
          </a:p>
          <a:p>
            <a:endParaRPr lang="en-CA" sz="3200" dirty="0">
              <a:solidFill>
                <a:schemeClr val="bg1"/>
              </a:solidFill>
            </a:endParaRPr>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4810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The Ten Worst Fears – Compiled in the Book of Lists</a:t>
            </a:r>
            <a:endParaRPr lang="en-CA" b="1" dirty="0">
              <a:solidFill>
                <a:schemeClr val="bg1"/>
              </a:solidFill>
            </a:endParaRPr>
          </a:p>
        </p:txBody>
      </p:sp>
      <p:sp>
        <p:nvSpPr>
          <p:cNvPr id="3" name="Content Placeholder 2"/>
          <p:cNvSpPr>
            <a:spLocks noGrp="1"/>
          </p:cNvSpPr>
          <p:nvPr>
            <p:ph idx="1"/>
          </p:nvPr>
        </p:nvSpPr>
        <p:spPr/>
        <p:txBody>
          <a:bodyPr/>
          <a:lstStyle/>
          <a:p>
            <a:r>
              <a:rPr lang="en-CA" dirty="0" smtClean="0">
                <a:solidFill>
                  <a:schemeClr val="bg1"/>
                </a:solidFill>
              </a:rPr>
              <a:t>10. Dogs</a:t>
            </a:r>
          </a:p>
          <a:p>
            <a:r>
              <a:rPr lang="en-CA" dirty="0" smtClean="0">
                <a:solidFill>
                  <a:schemeClr val="bg1"/>
                </a:solidFill>
              </a:rPr>
              <a:t>9. Loneliness</a:t>
            </a:r>
          </a:p>
          <a:p>
            <a:r>
              <a:rPr lang="en-CA" dirty="0" smtClean="0">
                <a:solidFill>
                  <a:schemeClr val="bg1"/>
                </a:solidFill>
              </a:rPr>
              <a:t>8. Flying</a:t>
            </a:r>
          </a:p>
          <a:p>
            <a:r>
              <a:rPr lang="en-CA" dirty="0" smtClean="0">
                <a:solidFill>
                  <a:schemeClr val="bg1"/>
                </a:solidFill>
              </a:rPr>
              <a:t>7. Death</a:t>
            </a:r>
          </a:p>
          <a:p>
            <a:r>
              <a:rPr lang="en-CA" dirty="0">
                <a:solidFill>
                  <a:schemeClr val="bg1"/>
                </a:solidFill>
              </a:rPr>
              <a:t>6</a:t>
            </a:r>
            <a:r>
              <a:rPr lang="en-CA" dirty="0" smtClean="0">
                <a:solidFill>
                  <a:schemeClr val="bg1"/>
                </a:solidFill>
              </a:rPr>
              <a:t>. Sickness</a:t>
            </a:r>
          </a:p>
          <a:p>
            <a:r>
              <a:rPr lang="en-CA" dirty="0" smtClean="0">
                <a:solidFill>
                  <a:schemeClr val="bg1"/>
                </a:solidFill>
              </a:rPr>
              <a:t>5. Deep Water</a:t>
            </a:r>
          </a:p>
          <a:p>
            <a:r>
              <a:rPr lang="en-CA" dirty="0" smtClean="0">
                <a:solidFill>
                  <a:schemeClr val="bg1"/>
                </a:solidFill>
              </a:rPr>
              <a:t>4. Financial Problems</a:t>
            </a:r>
          </a:p>
          <a:p>
            <a:r>
              <a:rPr lang="en-CA" dirty="0" smtClean="0">
                <a:solidFill>
                  <a:schemeClr val="bg1"/>
                </a:solidFill>
              </a:rPr>
              <a:t>3. Insects and Bugs</a:t>
            </a:r>
          </a:p>
          <a:p>
            <a:r>
              <a:rPr lang="en-CA" dirty="0" smtClean="0">
                <a:solidFill>
                  <a:schemeClr val="bg1"/>
                </a:solidFill>
              </a:rPr>
              <a:t>2. Heights</a:t>
            </a:r>
          </a:p>
          <a:p>
            <a:endParaRPr lang="en-CA" dirty="0">
              <a:solidFill>
                <a:schemeClr val="bg1"/>
              </a:solidFill>
            </a:endParaRPr>
          </a:p>
        </p:txBody>
      </p:sp>
      <p:pic>
        <p:nvPicPr>
          <p:cNvPr id="5" name="Picture 4" title="Bu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612632">
            <a:off x="6956385" y="2727180"/>
            <a:ext cx="2603339" cy="2603339"/>
          </a:xfrm>
          <a:prstGeom prst="rect">
            <a:avLst/>
          </a:prstGeom>
        </p:spPr>
      </p:pic>
      <p:pic>
        <p:nvPicPr>
          <p:cNvPr id="6" name="Picture 5"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373937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And #1….</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4400" dirty="0" smtClean="0">
                <a:solidFill>
                  <a:schemeClr val="bg1"/>
                </a:solidFill>
              </a:rPr>
              <a:t>Speaking Before a group</a:t>
            </a:r>
            <a:endParaRPr lang="en-CA" sz="4400" dirty="0">
              <a:solidFill>
                <a:schemeClr val="bg1"/>
              </a:solidFill>
            </a:endParaRPr>
          </a:p>
        </p:txBody>
      </p:sp>
      <p:pic>
        <p:nvPicPr>
          <p:cNvPr id="4" name="Picture 3" title="public speaking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9395" y="2040992"/>
            <a:ext cx="3810000" cy="3378200"/>
          </a:xfrm>
          <a:prstGeom prst="rect">
            <a:avLst/>
          </a:prstGeom>
        </p:spPr>
      </p:pic>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59709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Effective Speaking Formulas</a:t>
            </a:r>
            <a:endParaRPr lang="en-CA" b="1" dirty="0">
              <a:solidFill>
                <a:schemeClr val="bg1"/>
              </a:solidFill>
            </a:endParaRPr>
          </a:p>
        </p:txBody>
      </p:sp>
      <p:sp>
        <p:nvSpPr>
          <p:cNvPr id="3" name="Content Placeholder 2"/>
          <p:cNvSpPr>
            <a:spLocks noGrp="1"/>
          </p:cNvSpPr>
          <p:nvPr>
            <p:ph idx="1"/>
          </p:nvPr>
        </p:nvSpPr>
        <p:spPr/>
        <p:txBody>
          <a:bodyPr/>
          <a:lstStyle/>
          <a:p>
            <a:pPr>
              <a:buFont typeface="Arial" panose="020B0604020202020204" pitchFamily="34" charset="0"/>
              <a:buChar char="•"/>
            </a:pPr>
            <a:r>
              <a:rPr lang="en-CA" b="1" dirty="0" smtClean="0">
                <a:solidFill>
                  <a:schemeClr val="bg1"/>
                </a:solidFill>
              </a:rPr>
              <a:t>Volume: </a:t>
            </a:r>
            <a:r>
              <a:rPr lang="en-CA" dirty="0" smtClean="0">
                <a:solidFill>
                  <a:schemeClr val="bg1"/>
                </a:solidFill>
              </a:rPr>
              <a:t>Hitting the “sweet spot”</a:t>
            </a:r>
          </a:p>
          <a:p>
            <a:pPr>
              <a:buFont typeface="Arial" panose="020B0604020202020204" pitchFamily="34" charset="0"/>
              <a:buChar char="•"/>
            </a:pPr>
            <a:r>
              <a:rPr lang="en-CA" b="1" dirty="0" smtClean="0">
                <a:solidFill>
                  <a:schemeClr val="bg1"/>
                </a:solidFill>
              </a:rPr>
              <a:t>Rate: </a:t>
            </a:r>
            <a:r>
              <a:rPr lang="en-CA" dirty="0" smtClean="0">
                <a:solidFill>
                  <a:schemeClr val="bg1"/>
                </a:solidFill>
              </a:rPr>
              <a:t>Learning that slower is better</a:t>
            </a:r>
          </a:p>
          <a:p>
            <a:pPr>
              <a:buFont typeface="Arial" panose="020B0604020202020204" pitchFamily="34" charset="0"/>
              <a:buChar char="•"/>
            </a:pPr>
            <a:r>
              <a:rPr lang="en-CA" b="1" dirty="0" smtClean="0">
                <a:solidFill>
                  <a:schemeClr val="bg1"/>
                </a:solidFill>
              </a:rPr>
              <a:t>Eye Contact: </a:t>
            </a:r>
            <a:r>
              <a:rPr lang="en-CA" dirty="0" smtClean="0">
                <a:solidFill>
                  <a:schemeClr val="bg1"/>
                </a:solidFill>
              </a:rPr>
              <a:t>Maximizing visual contact, using head sweeps</a:t>
            </a:r>
          </a:p>
          <a:p>
            <a:pPr>
              <a:buFont typeface="Arial" panose="020B0604020202020204" pitchFamily="34" charset="0"/>
              <a:buChar char="•"/>
            </a:pPr>
            <a:r>
              <a:rPr lang="en-CA" b="1" dirty="0" smtClean="0">
                <a:solidFill>
                  <a:schemeClr val="bg1"/>
                </a:solidFill>
              </a:rPr>
              <a:t>Pausing: </a:t>
            </a:r>
            <a:r>
              <a:rPr lang="en-CA" dirty="0" smtClean="0">
                <a:solidFill>
                  <a:schemeClr val="bg1"/>
                </a:solidFill>
              </a:rPr>
              <a:t>Pausing </a:t>
            </a:r>
            <a:r>
              <a:rPr lang="en-CA" u="sng" dirty="0" smtClean="0">
                <a:solidFill>
                  <a:schemeClr val="bg1"/>
                </a:solidFill>
              </a:rPr>
              <a:t>within </a:t>
            </a:r>
            <a:r>
              <a:rPr lang="en-CA" i="1" u="sng" dirty="0" smtClean="0">
                <a:solidFill>
                  <a:schemeClr val="bg1"/>
                </a:solidFill>
              </a:rPr>
              <a:t>and </a:t>
            </a:r>
            <a:r>
              <a:rPr lang="en-CA" u="sng" dirty="0" smtClean="0">
                <a:solidFill>
                  <a:schemeClr val="bg1"/>
                </a:solidFill>
              </a:rPr>
              <a:t>between </a:t>
            </a:r>
            <a:r>
              <a:rPr lang="en-CA" dirty="0" smtClean="0">
                <a:solidFill>
                  <a:schemeClr val="bg1"/>
                </a:solidFill>
              </a:rPr>
              <a:t>sentences</a:t>
            </a:r>
          </a:p>
          <a:p>
            <a:pPr>
              <a:buFont typeface="Arial" panose="020B0604020202020204" pitchFamily="34" charset="0"/>
              <a:buChar char="•"/>
            </a:pPr>
            <a:r>
              <a:rPr lang="en-CA" b="1" dirty="0" smtClean="0">
                <a:solidFill>
                  <a:schemeClr val="bg1"/>
                </a:solidFill>
              </a:rPr>
              <a:t>Emphasis: </a:t>
            </a:r>
            <a:r>
              <a:rPr lang="en-CA" dirty="0" smtClean="0">
                <a:solidFill>
                  <a:schemeClr val="bg1"/>
                </a:solidFill>
              </a:rPr>
              <a:t>Putting force in your voice</a:t>
            </a:r>
          </a:p>
          <a:p>
            <a:pPr>
              <a:buFont typeface="Arial" panose="020B0604020202020204" pitchFamily="34" charset="0"/>
              <a:buChar char="•"/>
            </a:pPr>
            <a:r>
              <a:rPr lang="en-CA" b="1" dirty="0" smtClean="0">
                <a:solidFill>
                  <a:schemeClr val="bg1"/>
                </a:solidFill>
              </a:rPr>
              <a:t>Inflection: </a:t>
            </a:r>
            <a:r>
              <a:rPr lang="en-CA" dirty="0" smtClean="0">
                <a:solidFill>
                  <a:schemeClr val="bg1"/>
                </a:solidFill>
              </a:rPr>
              <a:t>Keeping your voice interesting</a:t>
            </a:r>
          </a:p>
          <a:p>
            <a:pPr>
              <a:buFont typeface="Arial" panose="020B0604020202020204" pitchFamily="34" charset="0"/>
              <a:buChar char="•"/>
            </a:pPr>
            <a:r>
              <a:rPr lang="en-CA" b="1" dirty="0" smtClean="0">
                <a:solidFill>
                  <a:schemeClr val="bg1"/>
                </a:solidFill>
              </a:rPr>
              <a:t>Stance: </a:t>
            </a:r>
            <a:r>
              <a:rPr lang="en-CA" dirty="0" smtClean="0">
                <a:solidFill>
                  <a:schemeClr val="bg1"/>
                </a:solidFill>
              </a:rPr>
              <a:t>Employing non-verbal communication</a:t>
            </a:r>
          </a:p>
          <a:p>
            <a:pPr>
              <a:buFont typeface="Arial" panose="020B0604020202020204" pitchFamily="34" charset="0"/>
              <a:buChar char="•"/>
            </a:pPr>
            <a:r>
              <a:rPr lang="en-CA" b="1" dirty="0" smtClean="0">
                <a:solidFill>
                  <a:schemeClr val="bg1"/>
                </a:solidFill>
              </a:rPr>
              <a:t>Personality: </a:t>
            </a:r>
            <a:r>
              <a:rPr lang="en-CA" dirty="0" smtClean="0">
                <a:solidFill>
                  <a:schemeClr val="bg1"/>
                </a:solidFill>
              </a:rPr>
              <a:t>Knowing what you’re selling</a:t>
            </a:r>
          </a:p>
          <a:p>
            <a:pPr>
              <a:buFont typeface="Arial" panose="020B0604020202020204" pitchFamily="34" charset="0"/>
              <a:buChar char="•"/>
            </a:pPr>
            <a:r>
              <a:rPr lang="en-CA" b="1" dirty="0" smtClean="0">
                <a:solidFill>
                  <a:schemeClr val="bg1"/>
                </a:solidFill>
              </a:rPr>
              <a:t>Visual Aids: </a:t>
            </a:r>
            <a:r>
              <a:rPr lang="en-CA" dirty="0" smtClean="0">
                <a:solidFill>
                  <a:schemeClr val="bg1"/>
                </a:solidFill>
              </a:rPr>
              <a:t>Using appropriate media to compliment your presentation</a:t>
            </a:r>
            <a:endParaRPr lang="en-CA" b="1" dirty="0" smtClean="0">
              <a:solidFill>
                <a:schemeClr val="bg1"/>
              </a:solidFill>
            </a:endParaRPr>
          </a:p>
          <a:p>
            <a:pPr>
              <a:buFont typeface="Arial" panose="020B0604020202020204" pitchFamily="34" charset="0"/>
              <a:buChar char="•"/>
            </a:pPr>
            <a:endParaRPr lang="en-CA" dirty="0">
              <a:solidFill>
                <a:schemeClr val="bg1"/>
              </a:solidFill>
            </a:endParaRPr>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973108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Effective Presentations Apply the Same Principals as Effective Writing</a:t>
            </a:r>
            <a:endParaRPr lang="en-CA" b="1" dirty="0">
              <a:solidFill>
                <a:schemeClr val="bg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CA" sz="3200" b="1" dirty="0" smtClean="0">
                <a:solidFill>
                  <a:schemeClr val="bg1"/>
                </a:solidFill>
              </a:rPr>
              <a:t>Beginnings: </a:t>
            </a:r>
            <a:r>
              <a:rPr lang="en-CA" sz="3200" dirty="0" smtClean="0">
                <a:solidFill>
                  <a:schemeClr val="bg1"/>
                </a:solidFill>
              </a:rPr>
              <a:t>Informing and catching attention</a:t>
            </a:r>
          </a:p>
          <a:p>
            <a:pPr>
              <a:buFont typeface="Arial" panose="020B0604020202020204" pitchFamily="34" charset="0"/>
              <a:buChar char="•"/>
            </a:pPr>
            <a:r>
              <a:rPr lang="en-CA" sz="3200" b="1" dirty="0" smtClean="0">
                <a:solidFill>
                  <a:schemeClr val="bg1"/>
                </a:solidFill>
              </a:rPr>
              <a:t>Middles: </a:t>
            </a:r>
            <a:r>
              <a:rPr lang="en-CA" sz="3200" dirty="0" smtClean="0">
                <a:solidFill>
                  <a:schemeClr val="bg1"/>
                </a:solidFill>
              </a:rPr>
              <a:t>Using personal experience, examples, numbering</a:t>
            </a:r>
          </a:p>
          <a:p>
            <a:pPr>
              <a:buFont typeface="Arial" panose="020B0604020202020204" pitchFamily="34" charset="0"/>
              <a:buChar char="•"/>
            </a:pPr>
            <a:r>
              <a:rPr lang="en-CA" sz="3200" b="1" dirty="0" smtClean="0">
                <a:solidFill>
                  <a:schemeClr val="bg1"/>
                </a:solidFill>
              </a:rPr>
              <a:t>Endings: </a:t>
            </a:r>
            <a:r>
              <a:rPr lang="en-CA" sz="3200" dirty="0" smtClean="0">
                <a:solidFill>
                  <a:schemeClr val="bg1"/>
                </a:solidFill>
              </a:rPr>
              <a:t>Summarizing and pointing the way ahead</a:t>
            </a:r>
            <a:endParaRPr lang="en-CA" sz="3200" b="1" dirty="0">
              <a:solidFill>
                <a:schemeClr val="bg1"/>
              </a:solidFill>
            </a:endParaRPr>
          </a:p>
        </p:txBody>
      </p:sp>
      <p:sp>
        <p:nvSpPr>
          <p:cNvPr id="4" name="Right Arrow 3" title="arrow icon"/>
          <p:cNvSpPr/>
          <p:nvPr/>
        </p:nvSpPr>
        <p:spPr>
          <a:xfrm>
            <a:off x="4190036" y="3857414"/>
            <a:ext cx="2639028" cy="671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5" name="Picture 4"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184604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Fielding Questions</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4400" dirty="0" smtClean="0">
                <a:solidFill>
                  <a:schemeClr val="bg1"/>
                </a:solidFill>
              </a:rPr>
              <a:t>Be Prepared</a:t>
            </a:r>
          </a:p>
          <a:p>
            <a:r>
              <a:rPr lang="en-CA" sz="3200" dirty="0" smtClean="0">
                <a:solidFill>
                  <a:schemeClr val="bg1"/>
                </a:solidFill>
              </a:rPr>
              <a:t>A lawyer is taught never to ask a question unless he/she knows the answer. The same idea holds true for fielding questions. Before presenting, </a:t>
            </a:r>
            <a:r>
              <a:rPr lang="en-CA" sz="3200" dirty="0" smtClean="0">
                <a:solidFill>
                  <a:srgbClr val="FF6600"/>
                </a:solidFill>
              </a:rPr>
              <a:t>always consider carefully the questions which may be raised</a:t>
            </a:r>
            <a:r>
              <a:rPr lang="en-CA" sz="3200" dirty="0" smtClean="0">
                <a:solidFill>
                  <a:schemeClr val="bg1"/>
                </a:solidFill>
              </a:rPr>
              <a:t>. Try to have a number of fully-prepared answers ready for probable questions – just as in a job interview.</a:t>
            </a:r>
            <a:endParaRPr lang="en-CA" sz="3200" dirty="0">
              <a:solidFill>
                <a:schemeClr val="bg1"/>
              </a:solidFill>
            </a:endParaRPr>
          </a:p>
        </p:txBody>
      </p:sp>
      <p:pic>
        <p:nvPicPr>
          <p:cNvPr id="4" name="Picture 3" title="Mohawk Colleg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602674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Use the Effective Speech Formulas</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3200" dirty="0" smtClean="0">
                <a:solidFill>
                  <a:srgbClr val="FF6600"/>
                </a:solidFill>
              </a:rPr>
              <a:t>Excellent eye contact, head sweeps, loud voice, slow rate </a:t>
            </a:r>
            <a:r>
              <a:rPr lang="en-CA" sz="3200" dirty="0" smtClean="0">
                <a:solidFill>
                  <a:schemeClr val="bg1"/>
                </a:solidFill>
              </a:rPr>
              <a:t>– these and other techniques add credibility to your answers making you appear confident and assured.</a:t>
            </a:r>
            <a:endParaRPr lang="en-CA" sz="3200" dirty="0">
              <a:solidFill>
                <a:schemeClr val="bg1"/>
              </a:solidFill>
            </a:endParaRPr>
          </a:p>
        </p:txBody>
      </p:sp>
      <p:pic>
        <p:nvPicPr>
          <p:cNvPr id="4" name="Picture 3" title="public speaki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9179" y="3427973"/>
            <a:ext cx="3280111" cy="2180925"/>
          </a:xfrm>
          <a:prstGeom prst="rect">
            <a:avLst/>
          </a:prstGeom>
        </p:spPr>
      </p:pic>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44787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Be Positive</a:t>
            </a:r>
            <a:endParaRPr lang="en-CA" b="1" dirty="0">
              <a:solidFill>
                <a:schemeClr val="bg1"/>
              </a:solidFill>
            </a:endParaRPr>
          </a:p>
        </p:txBody>
      </p:sp>
      <p:sp>
        <p:nvSpPr>
          <p:cNvPr id="3" name="Content Placeholder 2"/>
          <p:cNvSpPr>
            <a:spLocks noGrp="1"/>
          </p:cNvSpPr>
          <p:nvPr>
            <p:ph idx="1"/>
          </p:nvPr>
        </p:nvSpPr>
        <p:spPr>
          <a:xfrm>
            <a:off x="1247749" y="1822585"/>
            <a:ext cx="5986427" cy="4023360"/>
          </a:xfrm>
        </p:spPr>
        <p:txBody>
          <a:bodyPr>
            <a:noAutofit/>
          </a:bodyPr>
          <a:lstStyle/>
          <a:p>
            <a:pPr marL="0" indent="0">
              <a:buNone/>
            </a:pPr>
            <a:r>
              <a:rPr lang="en-CA" sz="3200" dirty="0">
                <a:solidFill>
                  <a:srgbClr val="FF6600"/>
                </a:solidFill>
              </a:rPr>
              <a:t>Answers should always be positive</a:t>
            </a:r>
            <a:r>
              <a:rPr lang="en-CA" sz="3200" dirty="0">
                <a:solidFill>
                  <a:schemeClr val="bg1"/>
                </a:solidFill>
              </a:rPr>
              <a:t>. Try to sandwich unpopular ideas between those likely to gain acceptance. Studies have shown that a negative comment is best placed between positive reinforcing statements. A Cheerful, friendly attitude is a great ally in successfully fielding questions.</a:t>
            </a:r>
          </a:p>
          <a:p>
            <a:pPr marL="0" indent="0">
              <a:buNone/>
            </a:pPr>
            <a:endParaRPr lang="en-CA" sz="3200" dirty="0">
              <a:solidFill>
                <a:schemeClr val="bg1"/>
              </a:solidFill>
            </a:endParaRPr>
          </a:p>
        </p:txBody>
      </p:sp>
      <p:pic>
        <p:nvPicPr>
          <p:cNvPr id="4" name="Picture 3" title="happy fa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2521" y="2326511"/>
            <a:ext cx="2383420" cy="2383420"/>
          </a:xfrm>
          <a:prstGeom prst="rect">
            <a:avLst/>
          </a:prstGeom>
        </p:spPr>
      </p:pic>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8802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solidFill>
                  <a:schemeClr val="bg1"/>
                </a:solidFill>
              </a:rPr>
              <a:t>Listen to the Question</a:t>
            </a:r>
            <a:endParaRPr lang="en-CA" b="1" dirty="0">
              <a:solidFill>
                <a:schemeClr val="bg1"/>
              </a:solidFill>
            </a:endParaRPr>
          </a:p>
        </p:txBody>
      </p:sp>
      <p:sp>
        <p:nvSpPr>
          <p:cNvPr id="3" name="Content Placeholder 2"/>
          <p:cNvSpPr>
            <a:spLocks noGrp="1"/>
          </p:cNvSpPr>
          <p:nvPr>
            <p:ph idx="1"/>
          </p:nvPr>
        </p:nvSpPr>
        <p:spPr/>
        <p:txBody>
          <a:bodyPr>
            <a:normAutofit/>
          </a:bodyPr>
          <a:lstStyle/>
          <a:p>
            <a:r>
              <a:rPr lang="en-CA" sz="3200" dirty="0">
                <a:solidFill>
                  <a:schemeClr val="bg1"/>
                </a:solidFill>
              </a:rPr>
              <a:t>What are the feelings behind the question? Anger? Frustration? </a:t>
            </a:r>
            <a:r>
              <a:rPr lang="en-CA" sz="3200" dirty="0">
                <a:solidFill>
                  <a:srgbClr val="FF6600"/>
                </a:solidFill>
              </a:rPr>
              <a:t>Address the feelings behind the question since they may be more important than the question itself.</a:t>
            </a:r>
          </a:p>
          <a:p>
            <a:endParaRPr lang="en-CA" sz="3200" dirty="0">
              <a:solidFill>
                <a:schemeClr val="bg1"/>
              </a:solidFill>
            </a:endParaRPr>
          </a:p>
        </p:txBody>
      </p:sp>
      <p:pic>
        <p:nvPicPr>
          <p:cNvPr id="4" name="Picture 3" title="listening ic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03544" y="3857414"/>
            <a:ext cx="1445871" cy="1445871"/>
          </a:xfrm>
          <a:prstGeom prst="rect">
            <a:avLst/>
          </a:prstGeom>
        </p:spPr>
      </p:pic>
      <p:pic>
        <p:nvPicPr>
          <p:cNvPr id="5" name="Picture 4" title="Mohawk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0558" y="6381750"/>
            <a:ext cx="2352675" cy="476250"/>
          </a:xfrm>
          <a:prstGeom prst="rect">
            <a:avLst/>
          </a:prstGeom>
        </p:spPr>
      </p:pic>
    </p:spTree>
    <p:extLst>
      <p:ext uri="{BB962C8B-B14F-4D97-AF65-F5344CB8AC3E}">
        <p14:creationId xmlns:p14="http://schemas.microsoft.com/office/powerpoint/2010/main" val="228151185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49</TotalTime>
  <Words>508</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Retrospect</vt:lpstr>
      <vt:lpstr>The Ten Worst Fears</vt:lpstr>
      <vt:lpstr>The Ten Worst Fears – Compiled in the Book of Lists</vt:lpstr>
      <vt:lpstr>And #1….</vt:lpstr>
      <vt:lpstr>Effective Speaking Formulas</vt:lpstr>
      <vt:lpstr>Effective Presentations Apply the Same Principals as Effective Writing</vt:lpstr>
      <vt:lpstr>Fielding Questions</vt:lpstr>
      <vt:lpstr>Use the Effective Speech Formulas</vt:lpstr>
      <vt:lpstr>Be Positive</vt:lpstr>
      <vt:lpstr>Listen to the Question</vt:lpstr>
      <vt:lpstr>Use the “Checking it Out” Technique</vt:lpstr>
      <vt:lpstr>Involve Others</vt:lpstr>
      <vt:lpstr>Always Provide an Answer</vt:lpstr>
    </vt:vector>
  </TitlesOfParts>
  <Manager>LSC</Manager>
  <Company>Mohawk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Speaking</dc:title>
  <dc:subject>The Ten Worst Fears</dc:subject>
  <dc:creator>Orsi, Anne revision</dc:creator>
  <cp:keywords>worst, fears, public speaking</cp:keywords>
  <cp:lastModifiedBy>Brajic, Tina</cp:lastModifiedBy>
  <cp:revision>9</cp:revision>
  <dcterms:created xsi:type="dcterms:W3CDTF">2017-03-31T14:51:23Z</dcterms:created>
  <dcterms:modified xsi:type="dcterms:W3CDTF">2017-08-22T15:02:45Z</dcterms:modified>
  <cp:category>Writing Centre</cp:category>
</cp:coreProperties>
</file>