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4"/>
  </p:notesMasterIdLst>
  <p:handoutMasterIdLst>
    <p:handoutMasterId r:id="rId15"/>
  </p:handoutMasterIdLst>
  <p:sldIdLst>
    <p:sldId id="268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nry-Clarke, Janice" initials="HJ" lastIdx="4" clrIdx="0">
    <p:extLst>
      <p:ext uri="{19B8F6BF-5375-455C-9EA6-DF929625EA0E}">
        <p15:presenceInfo xmlns:p15="http://schemas.microsoft.com/office/powerpoint/2012/main" userId="S-1-5-21-147137802-1849766200-1651252915-543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72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076D8F-3000-4405-B89E-F6FBBC2FF3F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CF3C67-CD8A-41FE-824D-1EAABBF2210F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CA" sz="2800" dirty="0"/>
            <a:t>A completed ethics application form </a:t>
          </a:r>
          <a:endParaRPr lang="en-US" sz="2800" dirty="0"/>
        </a:p>
      </dgm:t>
    </dgm:pt>
    <dgm:pt modelId="{1E9FF88D-4E8B-4959-AEBC-3E688242B50B}" type="parTrans" cxnId="{6EB76D63-396E-4D72-9307-F6246B546BB6}">
      <dgm:prSet/>
      <dgm:spPr/>
      <dgm:t>
        <a:bodyPr/>
        <a:lstStyle/>
        <a:p>
          <a:endParaRPr lang="en-US"/>
        </a:p>
      </dgm:t>
    </dgm:pt>
    <dgm:pt modelId="{66221311-F5F7-4369-88DB-01D95287AB38}" type="sibTrans" cxnId="{6EB76D63-396E-4D72-9307-F6246B546BB6}">
      <dgm:prSet/>
      <dgm:spPr/>
      <dgm:t>
        <a:bodyPr/>
        <a:lstStyle/>
        <a:p>
          <a:endParaRPr lang="en-US"/>
        </a:p>
      </dgm:t>
    </dgm:pt>
    <dgm:pt modelId="{39BA334B-E7A4-4268-88AF-44F4C6938070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CA" sz="2100" dirty="0"/>
            <a:t>All final information letters, consent forms, and recruitment forms/correspondence (e.g., posters, letters, email, etc.)</a:t>
          </a:r>
          <a:endParaRPr lang="en-US" sz="2100" dirty="0"/>
        </a:p>
      </dgm:t>
    </dgm:pt>
    <dgm:pt modelId="{24017EC1-79E4-4AC5-9ABF-F1C0CB94B0F2}" type="parTrans" cxnId="{AAF4BF9C-7684-491F-8189-85CF750272AE}">
      <dgm:prSet/>
      <dgm:spPr/>
      <dgm:t>
        <a:bodyPr/>
        <a:lstStyle/>
        <a:p>
          <a:endParaRPr lang="en-US"/>
        </a:p>
      </dgm:t>
    </dgm:pt>
    <dgm:pt modelId="{64EB946F-1B77-4ABA-AEE9-C5D55AAA7B44}" type="sibTrans" cxnId="{AAF4BF9C-7684-491F-8189-85CF750272AE}">
      <dgm:prSet/>
      <dgm:spPr/>
      <dgm:t>
        <a:bodyPr/>
        <a:lstStyle/>
        <a:p>
          <a:endParaRPr lang="en-US"/>
        </a:p>
      </dgm:t>
    </dgm:pt>
    <dgm:pt modelId="{9965FD8A-696A-4DFC-9983-E0B73EA37CB6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CA" sz="2100" dirty="0"/>
            <a:t>All relevant research material (e.g., letters of  permission, clearance certificate/approval from other REBs, </a:t>
          </a:r>
          <a:r>
            <a:rPr lang="en-CA" sz="2100" dirty="0" err="1"/>
            <a:t>etc</a:t>
          </a:r>
          <a:r>
            <a:rPr lang="en-CA" sz="2100" dirty="0"/>
            <a:t>) </a:t>
          </a:r>
          <a:endParaRPr lang="en-US" sz="2100" dirty="0"/>
        </a:p>
      </dgm:t>
    </dgm:pt>
    <dgm:pt modelId="{96FC780F-A472-471F-854B-3EBF63073436}" type="parTrans" cxnId="{7D8B468A-3F0F-4EFA-8806-A7DE35D42499}">
      <dgm:prSet/>
      <dgm:spPr/>
      <dgm:t>
        <a:bodyPr/>
        <a:lstStyle/>
        <a:p>
          <a:endParaRPr lang="en-US"/>
        </a:p>
      </dgm:t>
    </dgm:pt>
    <dgm:pt modelId="{A7340B90-E6CE-4155-84DC-758DD03951C4}" type="sibTrans" cxnId="{7D8B468A-3F0F-4EFA-8806-A7DE35D42499}">
      <dgm:prSet/>
      <dgm:spPr/>
      <dgm:t>
        <a:bodyPr/>
        <a:lstStyle/>
        <a:p>
          <a:endParaRPr lang="en-US"/>
        </a:p>
      </dgm:t>
    </dgm:pt>
    <dgm:pt modelId="{1168B527-4A2E-473D-9017-9DD476896FD4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CA" sz="2000" dirty="0"/>
            <a:t>All final research instruments to be used (</a:t>
          </a:r>
          <a:r>
            <a:rPr lang="en-CA" sz="2000" dirty="0" err="1"/>
            <a:t>ie</a:t>
          </a:r>
          <a:r>
            <a:rPr lang="en-CA" sz="2000" dirty="0"/>
            <a:t>., surveys, interview questions, tests, interview guides, telephone scripts etc.) </a:t>
          </a:r>
          <a:endParaRPr lang="en-US" sz="2000" dirty="0"/>
        </a:p>
      </dgm:t>
    </dgm:pt>
    <dgm:pt modelId="{C757E77C-3FC6-45AE-B148-545A9A1988B7}" type="parTrans" cxnId="{3B1C8AB3-2265-4743-9BC4-50A7E90524A4}">
      <dgm:prSet/>
      <dgm:spPr/>
      <dgm:t>
        <a:bodyPr/>
        <a:lstStyle/>
        <a:p>
          <a:endParaRPr lang="en-US"/>
        </a:p>
      </dgm:t>
    </dgm:pt>
    <dgm:pt modelId="{E937DE93-555F-4F86-AEF3-9B7DCC274EBE}" type="sibTrans" cxnId="{3B1C8AB3-2265-4743-9BC4-50A7E90524A4}">
      <dgm:prSet/>
      <dgm:spPr/>
      <dgm:t>
        <a:bodyPr/>
        <a:lstStyle/>
        <a:p>
          <a:endParaRPr lang="en-US"/>
        </a:p>
      </dgm:t>
    </dgm:pt>
    <dgm:pt modelId="{1337E59C-124D-4BEF-B393-014BD990F843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CA" sz="2400" dirty="0"/>
            <a:t>Certificate of completion for the TCPS 2 online tutorial from all researchers </a:t>
          </a:r>
          <a:endParaRPr lang="en-US" sz="2400" dirty="0"/>
        </a:p>
      </dgm:t>
    </dgm:pt>
    <dgm:pt modelId="{55DEF941-B80B-444C-875D-9315B5DE9E8C}" type="parTrans" cxnId="{4DF858EF-6C23-4349-B305-A4EB3A8E526A}">
      <dgm:prSet/>
      <dgm:spPr/>
      <dgm:t>
        <a:bodyPr/>
        <a:lstStyle/>
        <a:p>
          <a:endParaRPr lang="en-US"/>
        </a:p>
      </dgm:t>
    </dgm:pt>
    <dgm:pt modelId="{46F7335D-25F0-409B-906E-3D5F508A03B9}" type="sibTrans" cxnId="{4DF858EF-6C23-4349-B305-A4EB3A8E526A}">
      <dgm:prSet/>
      <dgm:spPr/>
      <dgm:t>
        <a:bodyPr/>
        <a:lstStyle/>
        <a:p>
          <a:endParaRPr lang="en-US"/>
        </a:p>
      </dgm:t>
    </dgm:pt>
    <dgm:pt modelId="{1579FF8A-E583-41C5-80EB-CB66DA638D33}" type="pres">
      <dgm:prSet presAssocID="{C7076D8F-3000-4405-B89E-F6FBBC2FF3FF}" presName="outerComposite" presStyleCnt="0">
        <dgm:presLayoutVars>
          <dgm:chMax val="5"/>
          <dgm:dir/>
          <dgm:resizeHandles val="exact"/>
        </dgm:presLayoutVars>
      </dgm:prSet>
      <dgm:spPr/>
    </dgm:pt>
    <dgm:pt modelId="{17831B88-F0B8-464A-AC54-013F5AFA25FE}" type="pres">
      <dgm:prSet presAssocID="{C7076D8F-3000-4405-B89E-F6FBBC2FF3FF}" presName="dummyMaxCanvas" presStyleCnt="0">
        <dgm:presLayoutVars/>
      </dgm:prSet>
      <dgm:spPr/>
    </dgm:pt>
    <dgm:pt modelId="{892B144E-553D-4098-A4A7-2F8A20BE5F52}" type="pres">
      <dgm:prSet presAssocID="{C7076D8F-3000-4405-B89E-F6FBBC2FF3FF}" presName="FiveNodes_1" presStyleLbl="node1" presStyleIdx="0" presStyleCnt="5">
        <dgm:presLayoutVars>
          <dgm:bulletEnabled val="1"/>
        </dgm:presLayoutVars>
      </dgm:prSet>
      <dgm:spPr/>
    </dgm:pt>
    <dgm:pt modelId="{325BC597-FAC8-4930-A5B8-5D7893CB11EB}" type="pres">
      <dgm:prSet presAssocID="{C7076D8F-3000-4405-B89E-F6FBBC2FF3FF}" presName="FiveNodes_2" presStyleLbl="node1" presStyleIdx="1" presStyleCnt="5" custScaleX="103901">
        <dgm:presLayoutVars>
          <dgm:bulletEnabled val="1"/>
        </dgm:presLayoutVars>
      </dgm:prSet>
      <dgm:spPr/>
    </dgm:pt>
    <dgm:pt modelId="{FD6402AE-3337-4C1D-B30E-105EC931F3C4}" type="pres">
      <dgm:prSet presAssocID="{C7076D8F-3000-4405-B89E-F6FBBC2FF3FF}" presName="FiveNodes_3" presStyleLbl="node1" presStyleIdx="2" presStyleCnt="5">
        <dgm:presLayoutVars>
          <dgm:bulletEnabled val="1"/>
        </dgm:presLayoutVars>
      </dgm:prSet>
      <dgm:spPr/>
    </dgm:pt>
    <dgm:pt modelId="{DF615E30-5BF0-4472-8C60-CDFF7EA17E80}" type="pres">
      <dgm:prSet presAssocID="{C7076D8F-3000-4405-B89E-F6FBBC2FF3FF}" presName="FiveNodes_4" presStyleLbl="node1" presStyleIdx="3" presStyleCnt="5">
        <dgm:presLayoutVars>
          <dgm:bulletEnabled val="1"/>
        </dgm:presLayoutVars>
      </dgm:prSet>
      <dgm:spPr/>
    </dgm:pt>
    <dgm:pt modelId="{74951730-CEF8-4736-BB56-329D35A4E941}" type="pres">
      <dgm:prSet presAssocID="{C7076D8F-3000-4405-B89E-F6FBBC2FF3FF}" presName="FiveNodes_5" presStyleLbl="node1" presStyleIdx="4" presStyleCnt="5" custLinFactNeighborX="425" custLinFactNeighborY="1761">
        <dgm:presLayoutVars>
          <dgm:bulletEnabled val="1"/>
        </dgm:presLayoutVars>
      </dgm:prSet>
      <dgm:spPr/>
    </dgm:pt>
    <dgm:pt modelId="{F942AE97-27C4-4BC3-9E08-E006194868EE}" type="pres">
      <dgm:prSet presAssocID="{C7076D8F-3000-4405-B89E-F6FBBC2FF3FF}" presName="FiveConn_1-2" presStyleLbl="fgAccFollowNode1" presStyleIdx="0" presStyleCnt="4">
        <dgm:presLayoutVars>
          <dgm:bulletEnabled val="1"/>
        </dgm:presLayoutVars>
      </dgm:prSet>
      <dgm:spPr/>
    </dgm:pt>
    <dgm:pt modelId="{EAD1012D-5792-4407-86E8-F8C1589C2470}" type="pres">
      <dgm:prSet presAssocID="{C7076D8F-3000-4405-B89E-F6FBBC2FF3FF}" presName="FiveConn_2-3" presStyleLbl="fgAccFollowNode1" presStyleIdx="1" presStyleCnt="4">
        <dgm:presLayoutVars>
          <dgm:bulletEnabled val="1"/>
        </dgm:presLayoutVars>
      </dgm:prSet>
      <dgm:spPr/>
    </dgm:pt>
    <dgm:pt modelId="{06E086EA-720B-4C22-9E58-A80F1950A699}" type="pres">
      <dgm:prSet presAssocID="{C7076D8F-3000-4405-B89E-F6FBBC2FF3FF}" presName="FiveConn_3-4" presStyleLbl="fgAccFollowNode1" presStyleIdx="2" presStyleCnt="4">
        <dgm:presLayoutVars>
          <dgm:bulletEnabled val="1"/>
        </dgm:presLayoutVars>
      </dgm:prSet>
      <dgm:spPr/>
    </dgm:pt>
    <dgm:pt modelId="{2E3B771B-2E2C-4F62-A8BB-94FF8BAC731D}" type="pres">
      <dgm:prSet presAssocID="{C7076D8F-3000-4405-B89E-F6FBBC2FF3FF}" presName="FiveConn_4-5" presStyleLbl="fgAccFollowNode1" presStyleIdx="3" presStyleCnt="4">
        <dgm:presLayoutVars>
          <dgm:bulletEnabled val="1"/>
        </dgm:presLayoutVars>
      </dgm:prSet>
      <dgm:spPr/>
    </dgm:pt>
    <dgm:pt modelId="{F4D8EAF7-451F-49D7-9D6C-76261B0F017E}" type="pres">
      <dgm:prSet presAssocID="{C7076D8F-3000-4405-B89E-F6FBBC2FF3FF}" presName="FiveNodes_1_text" presStyleLbl="node1" presStyleIdx="4" presStyleCnt="5">
        <dgm:presLayoutVars>
          <dgm:bulletEnabled val="1"/>
        </dgm:presLayoutVars>
      </dgm:prSet>
      <dgm:spPr/>
    </dgm:pt>
    <dgm:pt modelId="{F9CA6C66-24C3-46DB-A1F0-EFA419F0B1A9}" type="pres">
      <dgm:prSet presAssocID="{C7076D8F-3000-4405-B89E-F6FBBC2FF3FF}" presName="FiveNodes_2_text" presStyleLbl="node1" presStyleIdx="4" presStyleCnt="5">
        <dgm:presLayoutVars>
          <dgm:bulletEnabled val="1"/>
        </dgm:presLayoutVars>
      </dgm:prSet>
      <dgm:spPr/>
    </dgm:pt>
    <dgm:pt modelId="{AF6CD4F6-705B-4BE4-9591-A50AE3D0063D}" type="pres">
      <dgm:prSet presAssocID="{C7076D8F-3000-4405-B89E-F6FBBC2FF3FF}" presName="FiveNodes_3_text" presStyleLbl="node1" presStyleIdx="4" presStyleCnt="5">
        <dgm:presLayoutVars>
          <dgm:bulletEnabled val="1"/>
        </dgm:presLayoutVars>
      </dgm:prSet>
      <dgm:spPr/>
    </dgm:pt>
    <dgm:pt modelId="{F51E21E9-E5D3-4544-8B22-3800C5943FE3}" type="pres">
      <dgm:prSet presAssocID="{C7076D8F-3000-4405-B89E-F6FBBC2FF3FF}" presName="FiveNodes_4_text" presStyleLbl="node1" presStyleIdx="4" presStyleCnt="5">
        <dgm:presLayoutVars>
          <dgm:bulletEnabled val="1"/>
        </dgm:presLayoutVars>
      </dgm:prSet>
      <dgm:spPr/>
    </dgm:pt>
    <dgm:pt modelId="{7DDE8DAC-59D6-4D2D-86EB-B51B32E73C0F}" type="pres">
      <dgm:prSet presAssocID="{C7076D8F-3000-4405-B89E-F6FBBC2FF3FF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BBB42C07-659B-40C1-B46D-45065D5E672C}" type="presOf" srcId="{1168B527-4A2E-473D-9017-9DD476896FD4}" destId="{325BC597-FAC8-4930-A5B8-5D7893CB11EB}" srcOrd="0" destOrd="0" presId="urn:microsoft.com/office/officeart/2005/8/layout/vProcess5"/>
    <dgm:cxn modelId="{02D84A1E-4277-4ED5-AEF0-89D28F56CDEB}" type="presOf" srcId="{2DCF3C67-CD8A-41FE-824D-1EAABBF2210F}" destId="{F4D8EAF7-451F-49D7-9D6C-76261B0F017E}" srcOrd="1" destOrd="0" presId="urn:microsoft.com/office/officeart/2005/8/layout/vProcess5"/>
    <dgm:cxn modelId="{E6978C1E-ECBF-4825-BF1D-227FFDD7AE5F}" type="presOf" srcId="{39BA334B-E7A4-4268-88AF-44F4C6938070}" destId="{FD6402AE-3337-4C1D-B30E-105EC931F3C4}" srcOrd="0" destOrd="0" presId="urn:microsoft.com/office/officeart/2005/8/layout/vProcess5"/>
    <dgm:cxn modelId="{E53EBF21-1AA5-4652-BA5A-E3320506CBB9}" type="presOf" srcId="{1168B527-4A2E-473D-9017-9DD476896FD4}" destId="{F9CA6C66-24C3-46DB-A1F0-EFA419F0B1A9}" srcOrd="1" destOrd="0" presId="urn:microsoft.com/office/officeart/2005/8/layout/vProcess5"/>
    <dgm:cxn modelId="{1A185A30-8A68-4916-8104-8C73339D9A10}" type="presOf" srcId="{1337E59C-124D-4BEF-B393-014BD990F843}" destId="{74951730-CEF8-4736-BB56-329D35A4E941}" srcOrd="0" destOrd="0" presId="urn:microsoft.com/office/officeart/2005/8/layout/vProcess5"/>
    <dgm:cxn modelId="{9005B037-26D3-40FE-9C38-1AB65E358784}" type="presOf" srcId="{C7076D8F-3000-4405-B89E-F6FBBC2FF3FF}" destId="{1579FF8A-E583-41C5-80EB-CB66DA638D33}" srcOrd="0" destOrd="0" presId="urn:microsoft.com/office/officeart/2005/8/layout/vProcess5"/>
    <dgm:cxn modelId="{4E206A40-6F02-4B0C-A127-0E92092779F3}" type="presOf" srcId="{2DCF3C67-CD8A-41FE-824D-1EAABBF2210F}" destId="{892B144E-553D-4098-A4A7-2F8A20BE5F52}" srcOrd="0" destOrd="0" presId="urn:microsoft.com/office/officeart/2005/8/layout/vProcess5"/>
    <dgm:cxn modelId="{6EB76D63-396E-4D72-9307-F6246B546BB6}" srcId="{C7076D8F-3000-4405-B89E-F6FBBC2FF3FF}" destId="{2DCF3C67-CD8A-41FE-824D-1EAABBF2210F}" srcOrd="0" destOrd="0" parTransId="{1E9FF88D-4E8B-4959-AEBC-3E688242B50B}" sibTransId="{66221311-F5F7-4369-88DB-01D95287AB38}"/>
    <dgm:cxn modelId="{172C5B6B-360E-4190-8776-3A88B3CD87BE}" type="presOf" srcId="{66221311-F5F7-4369-88DB-01D95287AB38}" destId="{F942AE97-27C4-4BC3-9E08-E006194868EE}" srcOrd="0" destOrd="0" presId="urn:microsoft.com/office/officeart/2005/8/layout/vProcess5"/>
    <dgm:cxn modelId="{2186166C-1905-45BB-89CC-240EEDB62880}" type="presOf" srcId="{A7340B90-E6CE-4155-84DC-758DD03951C4}" destId="{2E3B771B-2E2C-4F62-A8BB-94FF8BAC731D}" srcOrd="0" destOrd="0" presId="urn:microsoft.com/office/officeart/2005/8/layout/vProcess5"/>
    <dgm:cxn modelId="{E7F87B51-5750-41EB-BF12-1FB342A03F70}" type="presOf" srcId="{E937DE93-555F-4F86-AEF3-9B7DCC274EBE}" destId="{EAD1012D-5792-4407-86E8-F8C1589C2470}" srcOrd="0" destOrd="0" presId="urn:microsoft.com/office/officeart/2005/8/layout/vProcess5"/>
    <dgm:cxn modelId="{98B8A054-FD43-49A0-9E81-15214F4B1D46}" type="presOf" srcId="{1337E59C-124D-4BEF-B393-014BD990F843}" destId="{7DDE8DAC-59D6-4D2D-86EB-B51B32E73C0F}" srcOrd="1" destOrd="0" presId="urn:microsoft.com/office/officeart/2005/8/layout/vProcess5"/>
    <dgm:cxn modelId="{7D8B468A-3F0F-4EFA-8806-A7DE35D42499}" srcId="{C7076D8F-3000-4405-B89E-F6FBBC2FF3FF}" destId="{9965FD8A-696A-4DFC-9983-E0B73EA37CB6}" srcOrd="3" destOrd="0" parTransId="{96FC780F-A472-471F-854B-3EBF63073436}" sibTransId="{A7340B90-E6CE-4155-84DC-758DD03951C4}"/>
    <dgm:cxn modelId="{AAF4BF9C-7684-491F-8189-85CF750272AE}" srcId="{C7076D8F-3000-4405-B89E-F6FBBC2FF3FF}" destId="{39BA334B-E7A4-4268-88AF-44F4C6938070}" srcOrd="2" destOrd="0" parTransId="{24017EC1-79E4-4AC5-9ABF-F1C0CB94B0F2}" sibTransId="{64EB946F-1B77-4ABA-AEE9-C5D55AAA7B44}"/>
    <dgm:cxn modelId="{FB1977A2-69B2-48EF-919E-05FB48BFC25B}" type="presOf" srcId="{9965FD8A-696A-4DFC-9983-E0B73EA37CB6}" destId="{DF615E30-5BF0-4472-8C60-CDFF7EA17E80}" srcOrd="0" destOrd="0" presId="urn:microsoft.com/office/officeart/2005/8/layout/vProcess5"/>
    <dgm:cxn modelId="{3B1C8AB3-2265-4743-9BC4-50A7E90524A4}" srcId="{C7076D8F-3000-4405-B89E-F6FBBC2FF3FF}" destId="{1168B527-4A2E-473D-9017-9DD476896FD4}" srcOrd="1" destOrd="0" parTransId="{C757E77C-3FC6-45AE-B148-545A9A1988B7}" sibTransId="{E937DE93-555F-4F86-AEF3-9B7DCC274EBE}"/>
    <dgm:cxn modelId="{517515CB-BA8F-4A00-8EFA-526BAB0473E7}" type="presOf" srcId="{39BA334B-E7A4-4268-88AF-44F4C6938070}" destId="{AF6CD4F6-705B-4BE4-9591-A50AE3D0063D}" srcOrd="1" destOrd="0" presId="urn:microsoft.com/office/officeart/2005/8/layout/vProcess5"/>
    <dgm:cxn modelId="{98E709E9-2047-43E7-93B5-DF6F7FD3EB5A}" type="presOf" srcId="{9965FD8A-696A-4DFC-9983-E0B73EA37CB6}" destId="{F51E21E9-E5D3-4544-8B22-3800C5943FE3}" srcOrd="1" destOrd="0" presId="urn:microsoft.com/office/officeart/2005/8/layout/vProcess5"/>
    <dgm:cxn modelId="{4DF858EF-6C23-4349-B305-A4EB3A8E526A}" srcId="{C7076D8F-3000-4405-B89E-F6FBBC2FF3FF}" destId="{1337E59C-124D-4BEF-B393-014BD990F843}" srcOrd="4" destOrd="0" parTransId="{55DEF941-B80B-444C-875D-9315B5DE9E8C}" sibTransId="{46F7335D-25F0-409B-906E-3D5F508A03B9}"/>
    <dgm:cxn modelId="{D02CC8F9-49E6-4B37-8BE9-11DD1FF49CCA}" type="presOf" srcId="{64EB946F-1B77-4ABA-AEE9-C5D55AAA7B44}" destId="{06E086EA-720B-4C22-9E58-A80F1950A699}" srcOrd="0" destOrd="0" presId="urn:microsoft.com/office/officeart/2005/8/layout/vProcess5"/>
    <dgm:cxn modelId="{B6216405-39B3-46DF-B177-35853BD5A9A7}" type="presParOf" srcId="{1579FF8A-E583-41C5-80EB-CB66DA638D33}" destId="{17831B88-F0B8-464A-AC54-013F5AFA25FE}" srcOrd="0" destOrd="0" presId="urn:microsoft.com/office/officeart/2005/8/layout/vProcess5"/>
    <dgm:cxn modelId="{A67738D2-EA21-4B95-BEDD-073AD1ED45C7}" type="presParOf" srcId="{1579FF8A-E583-41C5-80EB-CB66DA638D33}" destId="{892B144E-553D-4098-A4A7-2F8A20BE5F52}" srcOrd="1" destOrd="0" presId="urn:microsoft.com/office/officeart/2005/8/layout/vProcess5"/>
    <dgm:cxn modelId="{B2F65C35-6391-4C17-8E05-2244A0726E9F}" type="presParOf" srcId="{1579FF8A-E583-41C5-80EB-CB66DA638D33}" destId="{325BC597-FAC8-4930-A5B8-5D7893CB11EB}" srcOrd="2" destOrd="0" presId="urn:microsoft.com/office/officeart/2005/8/layout/vProcess5"/>
    <dgm:cxn modelId="{8C770AC5-94AC-4ADB-8138-4263DC539E53}" type="presParOf" srcId="{1579FF8A-E583-41C5-80EB-CB66DA638D33}" destId="{FD6402AE-3337-4C1D-B30E-105EC931F3C4}" srcOrd="3" destOrd="0" presId="urn:microsoft.com/office/officeart/2005/8/layout/vProcess5"/>
    <dgm:cxn modelId="{F8D4AB96-8338-485B-9C1F-0C8B7AEE447A}" type="presParOf" srcId="{1579FF8A-E583-41C5-80EB-CB66DA638D33}" destId="{DF615E30-5BF0-4472-8C60-CDFF7EA17E80}" srcOrd="4" destOrd="0" presId="urn:microsoft.com/office/officeart/2005/8/layout/vProcess5"/>
    <dgm:cxn modelId="{34C94289-AA9D-4201-95AB-432BEDAFAB61}" type="presParOf" srcId="{1579FF8A-E583-41C5-80EB-CB66DA638D33}" destId="{74951730-CEF8-4736-BB56-329D35A4E941}" srcOrd="5" destOrd="0" presId="urn:microsoft.com/office/officeart/2005/8/layout/vProcess5"/>
    <dgm:cxn modelId="{790F98E5-D754-438C-AA5D-3FE4824098D4}" type="presParOf" srcId="{1579FF8A-E583-41C5-80EB-CB66DA638D33}" destId="{F942AE97-27C4-4BC3-9E08-E006194868EE}" srcOrd="6" destOrd="0" presId="urn:microsoft.com/office/officeart/2005/8/layout/vProcess5"/>
    <dgm:cxn modelId="{602BD7FF-B079-4FFD-A6CD-C3AA140BC7AF}" type="presParOf" srcId="{1579FF8A-E583-41C5-80EB-CB66DA638D33}" destId="{EAD1012D-5792-4407-86E8-F8C1589C2470}" srcOrd="7" destOrd="0" presId="urn:microsoft.com/office/officeart/2005/8/layout/vProcess5"/>
    <dgm:cxn modelId="{6976A42F-523D-4AB1-B64C-91C77650A928}" type="presParOf" srcId="{1579FF8A-E583-41C5-80EB-CB66DA638D33}" destId="{06E086EA-720B-4C22-9E58-A80F1950A699}" srcOrd="8" destOrd="0" presId="urn:microsoft.com/office/officeart/2005/8/layout/vProcess5"/>
    <dgm:cxn modelId="{7D04E43B-D2B8-4B6A-9E3D-BEE1FE0D1D35}" type="presParOf" srcId="{1579FF8A-E583-41C5-80EB-CB66DA638D33}" destId="{2E3B771B-2E2C-4F62-A8BB-94FF8BAC731D}" srcOrd="9" destOrd="0" presId="urn:microsoft.com/office/officeart/2005/8/layout/vProcess5"/>
    <dgm:cxn modelId="{3E85AA5F-7245-4E74-9730-6E2CB18ADB85}" type="presParOf" srcId="{1579FF8A-E583-41C5-80EB-CB66DA638D33}" destId="{F4D8EAF7-451F-49D7-9D6C-76261B0F017E}" srcOrd="10" destOrd="0" presId="urn:microsoft.com/office/officeart/2005/8/layout/vProcess5"/>
    <dgm:cxn modelId="{65C8B712-F9F0-4D61-B2EA-383380AC2ACA}" type="presParOf" srcId="{1579FF8A-E583-41C5-80EB-CB66DA638D33}" destId="{F9CA6C66-24C3-46DB-A1F0-EFA419F0B1A9}" srcOrd="11" destOrd="0" presId="urn:microsoft.com/office/officeart/2005/8/layout/vProcess5"/>
    <dgm:cxn modelId="{559AC37D-83F6-4966-8424-EA6BF35DE433}" type="presParOf" srcId="{1579FF8A-E583-41C5-80EB-CB66DA638D33}" destId="{AF6CD4F6-705B-4BE4-9591-A50AE3D0063D}" srcOrd="12" destOrd="0" presId="urn:microsoft.com/office/officeart/2005/8/layout/vProcess5"/>
    <dgm:cxn modelId="{FDCA047E-82C3-4970-92CD-90AFA07180B6}" type="presParOf" srcId="{1579FF8A-E583-41C5-80EB-CB66DA638D33}" destId="{F51E21E9-E5D3-4544-8B22-3800C5943FE3}" srcOrd="13" destOrd="0" presId="urn:microsoft.com/office/officeart/2005/8/layout/vProcess5"/>
    <dgm:cxn modelId="{31B911BC-713D-4795-AD7B-EE44D21FEA36}" type="presParOf" srcId="{1579FF8A-E583-41C5-80EB-CB66DA638D33}" destId="{7DDE8DAC-59D6-4D2D-86EB-B51B32E73C0F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2B144E-553D-4098-A4A7-2F8A20BE5F52}">
      <dsp:nvSpPr>
        <dsp:cNvPr id="0" name=""/>
        <dsp:cNvSpPr/>
      </dsp:nvSpPr>
      <dsp:spPr>
        <a:xfrm>
          <a:off x="0" y="0"/>
          <a:ext cx="5961278" cy="965606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800" kern="1200" dirty="0"/>
            <a:t>A completed ethics application form </a:t>
          </a:r>
          <a:endParaRPr lang="en-US" sz="2800" kern="1200" dirty="0"/>
        </a:p>
      </dsp:txBody>
      <dsp:txXfrm>
        <a:off x="28282" y="28282"/>
        <a:ext cx="4806337" cy="909042"/>
      </dsp:txXfrm>
    </dsp:sp>
    <dsp:sp modelId="{325BC597-FAC8-4930-A5B8-5D7893CB11EB}">
      <dsp:nvSpPr>
        <dsp:cNvPr id="0" name=""/>
        <dsp:cNvSpPr/>
      </dsp:nvSpPr>
      <dsp:spPr>
        <a:xfrm>
          <a:off x="328885" y="1099718"/>
          <a:ext cx="6193827" cy="965606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/>
            <a:t>All final research instruments to be used (</a:t>
          </a:r>
          <a:r>
            <a:rPr lang="en-CA" sz="2000" kern="1200" dirty="0" err="1"/>
            <a:t>ie</a:t>
          </a:r>
          <a:r>
            <a:rPr lang="en-CA" sz="2000" kern="1200" dirty="0"/>
            <a:t>., surveys, interview questions, tests, interview guides, telephone scripts etc.) </a:t>
          </a:r>
          <a:endParaRPr lang="en-US" sz="2000" kern="1200" dirty="0"/>
        </a:p>
      </dsp:txBody>
      <dsp:txXfrm>
        <a:off x="357167" y="1128000"/>
        <a:ext cx="5022609" cy="909042"/>
      </dsp:txXfrm>
    </dsp:sp>
    <dsp:sp modelId="{FD6402AE-3337-4C1D-B30E-105EC931F3C4}">
      <dsp:nvSpPr>
        <dsp:cNvPr id="0" name=""/>
        <dsp:cNvSpPr/>
      </dsp:nvSpPr>
      <dsp:spPr>
        <a:xfrm>
          <a:off x="890320" y="2199436"/>
          <a:ext cx="5961278" cy="965606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 dirty="0"/>
            <a:t>All final information letters, consent forms, and recruitment forms/correspondence (e.g., posters, letters, email, etc.)</a:t>
          </a:r>
          <a:endParaRPr lang="en-US" sz="2100" kern="1200" dirty="0"/>
        </a:p>
      </dsp:txBody>
      <dsp:txXfrm>
        <a:off x="918602" y="2227718"/>
        <a:ext cx="4831909" cy="909042"/>
      </dsp:txXfrm>
    </dsp:sp>
    <dsp:sp modelId="{DF615E30-5BF0-4472-8C60-CDFF7EA17E80}">
      <dsp:nvSpPr>
        <dsp:cNvPr id="0" name=""/>
        <dsp:cNvSpPr/>
      </dsp:nvSpPr>
      <dsp:spPr>
        <a:xfrm>
          <a:off x="1335481" y="3299155"/>
          <a:ext cx="5961278" cy="965606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 dirty="0"/>
            <a:t>All relevant research material (e.g., letters of  permission, clearance certificate/approval from other REBs, </a:t>
          </a:r>
          <a:r>
            <a:rPr lang="en-CA" sz="2100" kern="1200" dirty="0" err="1"/>
            <a:t>etc</a:t>
          </a:r>
          <a:r>
            <a:rPr lang="en-CA" sz="2100" kern="1200" dirty="0"/>
            <a:t>) </a:t>
          </a:r>
          <a:endParaRPr lang="en-US" sz="2100" kern="1200" dirty="0"/>
        </a:p>
      </dsp:txBody>
      <dsp:txXfrm>
        <a:off x="1363763" y="3327437"/>
        <a:ext cx="4831909" cy="909042"/>
      </dsp:txXfrm>
    </dsp:sp>
    <dsp:sp modelId="{74951730-CEF8-4736-BB56-329D35A4E941}">
      <dsp:nvSpPr>
        <dsp:cNvPr id="0" name=""/>
        <dsp:cNvSpPr/>
      </dsp:nvSpPr>
      <dsp:spPr>
        <a:xfrm>
          <a:off x="1780641" y="4398873"/>
          <a:ext cx="5961278" cy="965606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kern="1200" dirty="0"/>
            <a:t>Certificate of completion for the TCPS 2 online tutorial from all researchers </a:t>
          </a:r>
          <a:endParaRPr lang="en-US" sz="2400" kern="1200" dirty="0"/>
        </a:p>
      </dsp:txBody>
      <dsp:txXfrm>
        <a:off x="1808923" y="4427155"/>
        <a:ext cx="4831909" cy="909042"/>
      </dsp:txXfrm>
    </dsp:sp>
    <dsp:sp modelId="{F942AE97-27C4-4BC3-9E08-E006194868EE}">
      <dsp:nvSpPr>
        <dsp:cNvPr id="0" name=""/>
        <dsp:cNvSpPr/>
      </dsp:nvSpPr>
      <dsp:spPr>
        <a:xfrm>
          <a:off x="5333634" y="705429"/>
          <a:ext cx="627644" cy="62764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5474854" y="705429"/>
        <a:ext cx="345204" cy="472302"/>
      </dsp:txXfrm>
    </dsp:sp>
    <dsp:sp modelId="{EAD1012D-5792-4407-86E8-F8C1589C2470}">
      <dsp:nvSpPr>
        <dsp:cNvPr id="0" name=""/>
        <dsp:cNvSpPr/>
      </dsp:nvSpPr>
      <dsp:spPr>
        <a:xfrm>
          <a:off x="5778794" y="1805147"/>
          <a:ext cx="627644" cy="62764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5920014" y="1805147"/>
        <a:ext cx="345204" cy="472302"/>
      </dsp:txXfrm>
    </dsp:sp>
    <dsp:sp modelId="{06E086EA-720B-4C22-9E58-A80F1950A699}">
      <dsp:nvSpPr>
        <dsp:cNvPr id="0" name=""/>
        <dsp:cNvSpPr/>
      </dsp:nvSpPr>
      <dsp:spPr>
        <a:xfrm>
          <a:off x="6223955" y="2888772"/>
          <a:ext cx="627644" cy="62764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365175" y="2888772"/>
        <a:ext cx="345204" cy="472302"/>
      </dsp:txXfrm>
    </dsp:sp>
    <dsp:sp modelId="{2E3B771B-2E2C-4F62-A8BB-94FF8BAC731D}">
      <dsp:nvSpPr>
        <dsp:cNvPr id="0" name=""/>
        <dsp:cNvSpPr/>
      </dsp:nvSpPr>
      <dsp:spPr>
        <a:xfrm>
          <a:off x="6669115" y="3999219"/>
          <a:ext cx="627644" cy="62764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810335" y="3999219"/>
        <a:ext cx="345204" cy="472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CCFB5-A4F0-E547-A70D-EA4310AD4D0E}" type="datetime1">
              <a:rPr lang="en-CA" smtClean="0"/>
              <a:pPr/>
              <a:t>2020-12-16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AE88D-B31E-0343-AEF6-E4AF2050AE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684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9A0F8-C2A5-1E46-AE85-D3D2AC41FB50}" type="datetime1">
              <a:rPr lang="en-CA" smtClean="0"/>
              <a:pPr/>
              <a:t>2020-12-16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CAA91-F3A6-1647-A7DF-CE748B9C43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617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owerpoint_concepts-2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00"/>
            <a:ext cx="9144000" cy="6829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40304" y="1600970"/>
            <a:ext cx="3071091" cy="603764"/>
          </a:xfrm>
        </p:spPr>
        <p:txBody>
          <a:bodyPr>
            <a:noAutofit/>
          </a:bodyPr>
          <a:lstStyle>
            <a:lvl1pPr algn="ctr">
              <a:defRPr sz="1800" b="0" i="0">
                <a:solidFill>
                  <a:srgbClr val="FFFFFF"/>
                </a:solidFill>
                <a:latin typeface="Avenir LT Std 65 Medium"/>
                <a:cs typeface="Avenir LT Std 65 Medium"/>
              </a:defRPr>
            </a:lvl1pPr>
          </a:lstStyle>
          <a:p>
            <a:r>
              <a:rPr lang="en-CA" dirty="0"/>
              <a:t>Click to edit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0303" y="2211662"/>
            <a:ext cx="3071092" cy="548985"/>
          </a:xfrm>
        </p:spPr>
        <p:txBody>
          <a:bodyPr>
            <a:noAutofit/>
          </a:bodyPr>
          <a:lstStyle>
            <a:lvl1pPr marL="0" indent="0" algn="ctr">
              <a:buNone/>
              <a:defRPr sz="1600" b="0" i="0">
                <a:solidFill>
                  <a:srgbClr val="FFFFFF"/>
                </a:solidFill>
                <a:latin typeface="Avenir LT Std 65 Medium"/>
                <a:cs typeface="Avenir LT Std 65 Medium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edit Master Subtitle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604000"/>
            <a:ext cx="2133600" cy="248869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B1324AB-40AA-8540-8DF4-9579479410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776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24AB-40AA-8540-8DF4-9579479410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13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24AB-40AA-8540-8DF4-9579479410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57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566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009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425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184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637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1023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5326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110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24AB-40AA-8540-8DF4-9579479410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375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3405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7942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3158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6090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17884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9776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1959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377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>
            <a:noAutofit/>
          </a:bodyPr>
          <a:lstStyle>
            <a:lvl1pPr algn="l">
              <a:defRPr sz="32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24AB-40AA-8540-8DF4-9579479410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465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7639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7639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24AB-40AA-8540-8DF4-9579479410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6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7640"/>
            <a:ext cx="4040188" cy="615681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7400"/>
            <a:ext cx="4040188" cy="38025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417640"/>
            <a:ext cx="4041775" cy="615681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057400"/>
            <a:ext cx="4041775" cy="38025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24AB-40AA-8540-8DF4-9579479410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10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24AB-40AA-8540-8DF4-9579479410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36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24AB-40AA-8540-8DF4-9579479410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30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24AB-40AA-8540-8DF4-9579479410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94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24AB-40AA-8540-8DF4-9579479410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78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_concepts-2b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00"/>
            <a:ext cx="9144000" cy="682954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7639"/>
            <a:ext cx="8229600" cy="4311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609131"/>
            <a:ext cx="2133600" cy="2488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bg1"/>
                </a:solidFill>
                <a:latin typeface="Avenir LT Std 35 Light"/>
                <a:cs typeface="Avenir LT Std 35 Light"/>
              </a:defRPr>
            </a:lvl1pPr>
          </a:lstStyle>
          <a:p>
            <a:fld id="{9B1324AB-40AA-8540-8DF4-9579479410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89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400" b="0" i="0" kern="1200">
          <a:solidFill>
            <a:schemeClr val="tx1"/>
          </a:solidFill>
          <a:latin typeface="Avenir LT Std 85 Heavy"/>
          <a:ea typeface="+mj-ea"/>
          <a:cs typeface="Avenir LT Std 85 Heavy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b="0" i="0" kern="1200">
          <a:solidFill>
            <a:schemeClr val="tx1"/>
          </a:solidFill>
          <a:latin typeface="Avenir LT Std 55 Roman"/>
          <a:ea typeface="+mn-ea"/>
          <a:cs typeface="Avenir LT Std 55 Roman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b="0" i="0" kern="1200">
          <a:solidFill>
            <a:schemeClr val="tx1"/>
          </a:solidFill>
          <a:latin typeface="Avenir LT Std 55 Roman"/>
          <a:ea typeface="+mn-ea"/>
          <a:cs typeface="Avenir LT Std 55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b="0" i="0" kern="1200">
          <a:solidFill>
            <a:schemeClr val="tx1"/>
          </a:solidFill>
          <a:latin typeface="Avenir LT Std 55 Roman"/>
          <a:ea typeface="+mn-ea"/>
          <a:cs typeface="Avenir LT Std 55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400" b="0" i="0" kern="1200">
          <a:solidFill>
            <a:schemeClr val="tx1"/>
          </a:solidFill>
          <a:latin typeface="Avenir LT Std 55 Roman"/>
          <a:ea typeface="+mn-ea"/>
          <a:cs typeface="Avenir LT Std 55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b="0" i="0" kern="1200">
          <a:solidFill>
            <a:schemeClr val="tx1"/>
          </a:solidFill>
          <a:latin typeface="Avenir LT Std 55 Roman"/>
          <a:ea typeface="+mn-ea"/>
          <a:cs typeface="Avenir LT Std 55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402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reb.coordinator@mohawkcollege.c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hawkcollege.ca/sites/default/files/mcreb/documents/MCREB%20Multi-college%20Ethics%20Application.docx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hyperlink" Target="https://tcps2core.ca/welcome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reb.mohawkcollege.ca/login.ph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hawkcollege.ca/sites/default/files/mcreb/documents/MCREB%20Multi-college%20Status%20Form.docx" TargetMode="External"/><Relationship Id="rId2" Type="http://schemas.openxmlformats.org/officeDocument/2006/relationships/hyperlink" Target="https://www.mohawkcollege.ca/sites/default/files/mcreb/documents/MCREB%20Multi-college%20Change%20Request%20Form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D3250-3488-4DCA-9569-397AAC969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3920" y="578745"/>
            <a:ext cx="7651801" cy="1180857"/>
          </a:xfrm>
        </p:spPr>
        <p:txBody>
          <a:bodyPr>
            <a:noAutofit/>
          </a:bodyPr>
          <a:lstStyle/>
          <a:p>
            <a:r>
              <a:rPr lang="en-US" sz="7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Applying Online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2C22F-FDE6-40A6-9B26-348F5C7EF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53" y="2018870"/>
            <a:ext cx="6593787" cy="844712"/>
          </a:xfrm>
        </p:spPr>
        <p:txBody>
          <a:bodyPr>
            <a:normAutofit fontScale="92500"/>
          </a:bodyPr>
          <a:lstStyle/>
          <a:p>
            <a:r>
              <a:rPr lang="en-US" sz="4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It’s As Easy As 1, 2, 3..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A0D4D7F-7D94-49AC-B22B-DDA0E9466DA5}"/>
              </a:ext>
            </a:extLst>
          </p:cNvPr>
          <p:cNvSpPr txBox="1">
            <a:spLocks/>
          </p:cNvSpPr>
          <p:nvPr/>
        </p:nvSpPr>
        <p:spPr>
          <a:xfrm>
            <a:off x="2997253" y="4721430"/>
            <a:ext cx="6146747" cy="4398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35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REB Coordinator 2020</a:t>
            </a:r>
          </a:p>
        </p:txBody>
      </p:sp>
    </p:spTree>
    <p:extLst>
      <p:ext uri="{BB962C8B-B14F-4D97-AF65-F5344CB8AC3E}">
        <p14:creationId xmlns:p14="http://schemas.microsoft.com/office/powerpoint/2010/main" val="3250917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F2D0E-7078-4607-917A-82D526EDA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320" y="1908810"/>
            <a:ext cx="7378779" cy="2697480"/>
          </a:xfrm>
        </p:spPr>
        <p:txBody>
          <a:bodyPr>
            <a:normAutofit/>
          </a:bodyPr>
          <a:lstStyle/>
          <a:p>
            <a:r>
              <a:rPr lang="en-CA" sz="2800" b="1" dirty="0">
                <a:latin typeface="Verdana" panose="020B0604030504040204" pitchFamily="34" charset="0"/>
                <a:ea typeface="Verdana" panose="020B0604030504040204" pitchFamily="34" charset="0"/>
              </a:rPr>
              <a:t>An Overview of the Documents Required for Submission </a:t>
            </a:r>
            <a: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</a:rPr>
              <a:t>follows on the next slide</a:t>
            </a: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b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054" name="Picture 6" descr="Pointing Finger. Vector Color Flat Illustration Isolated On A.. Royalty  Free Cliparts, Vectors, And Stock Illustration. Image 92102428.">
            <a:extLst>
              <a:ext uri="{FF2B5EF4-FFF2-40B4-BE49-F238E27FC236}">
                <a16:creationId xmlns:a16="http://schemas.microsoft.com/office/drawing/2014/main" id="{1B6F9791-FC14-4B62-8952-4C6A3D1000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862" y="3531156"/>
            <a:ext cx="2218550" cy="1570434"/>
          </a:xfrm>
          <a:prstGeom prst="rect">
            <a:avLst/>
          </a:prstGeom>
          <a:noFill/>
          <a:effectLst>
            <a:softEdge rad="4699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997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C9127A4-9FF7-4353-959D-260BAAC6EC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7027564"/>
              </p:ext>
            </p:extLst>
          </p:nvPr>
        </p:nvGraphicFramePr>
        <p:xfrm>
          <a:off x="619760" y="782320"/>
          <a:ext cx="7741920" cy="5364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879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6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6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50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47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47" tmFilter="0, 0; 0.125,0.2665; 0.25,0.4; 0.375,0.465; 0.5,0.5;  0.625,0.535; 0.75,0.6; 0.875,0.7335; 1,1">
                                          <p:stCondLst>
                                            <p:cond delay="74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73" tmFilter="0, 0; 0.125,0.2665; 0.25,0.4; 0.375,0.465; 0.5,0.5;  0.625,0.535; 0.75,0.6; 0.875,0.7335; 1,1">
                                          <p:stCondLst>
                                            <p:cond delay="149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5" tmFilter="0, 0; 0.125,0.2665; 0.25,0.4; 0.375,0.465; 0.5,0.5;  0.625,0.535; 0.75,0.6; 0.875,0.7335; 1,1">
                                          <p:stCondLst>
                                            <p:cond delay="186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9">
                                          <p:stCondLst>
                                            <p:cond delay="73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87" decel="50000">
                                          <p:stCondLst>
                                            <p:cond delay="76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9">
                                          <p:stCondLst>
                                            <p:cond delay="14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87" decel="50000">
                                          <p:stCondLst>
                                            <p:cond delay="150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9">
                                          <p:stCondLst>
                                            <p:cond delay="184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87" decel="50000">
                                          <p:stCondLst>
                                            <p:cond delay="18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9">
                                          <p:stCondLst>
                                            <p:cond delay="20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87" decel="50000">
                                          <p:stCondLst>
                                            <p:cond delay="206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4" grpId="1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22041-CBE8-452A-9C9D-0401D82A2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780" y="502373"/>
            <a:ext cx="6683765" cy="743498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REMINDER…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27380-C425-4A03-9494-379467C55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0" y="1824989"/>
            <a:ext cx="7508240" cy="4158889"/>
          </a:xfrm>
        </p:spPr>
        <p:txBody>
          <a:bodyPr>
            <a:normAutofit lnSpcReduction="10000"/>
          </a:bodyPr>
          <a:lstStyle/>
          <a:p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In order for a research proposal to be considered for ethical review, a completed Multi-College Application form must be submitted to </a:t>
            </a: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reb.coordinator@mohawkcollege.ca</a:t>
            </a: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  along with all final research documents (e.g., TCPS 2 online tutorial certificate, consent forms, survey instruments, letters of support, other REB approval letters etc.). </a:t>
            </a:r>
          </a:p>
        </p:txBody>
      </p:sp>
    </p:spTree>
    <p:extLst>
      <p:ext uri="{BB962C8B-B14F-4D97-AF65-F5344CB8AC3E}">
        <p14:creationId xmlns:p14="http://schemas.microsoft.com/office/powerpoint/2010/main" val="94197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>
            <a:extLst>
              <a:ext uri="{FF2B5EF4-FFF2-40B4-BE49-F238E27FC236}">
                <a16:creationId xmlns:a16="http://schemas.microsoft.com/office/drawing/2014/main" id="{CC1C64F3-F59E-4B29-B79F-7998040DA7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15" t="29984" r="9261" b="7813"/>
          <a:stretch>
            <a:fillRect/>
          </a:stretch>
        </p:blipFill>
        <p:spPr bwMode="auto">
          <a:xfrm>
            <a:off x="2658654" y="2496058"/>
            <a:ext cx="3387910" cy="1425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F95195-9A6E-4912-9DA4-2810963B7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8134" y="739969"/>
            <a:ext cx="6683765" cy="644438"/>
          </a:xfrm>
        </p:spPr>
        <p:txBody>
          <a:bodyPr>
            <a:normAutofit fontScale="90000"/>
          </a:bodyPr>
          <a:lstStyle/>
          <a:p>
            <a:r>
              <a:rPr lang="en-US" sz="4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Request</a:t>
            </a:r>
            <a:r>
              <a:rPr lang="en-US" sz="4200" b="1" dirty="0">
                <a:solidFill>
                  <a:srgbClr val="C00000"/>
                </a:solidFill>
              </a:rPr>
              <a:t> </a:t>
            </a:r>
            <a:r>
              <a:rPr lang="en-US" sz="4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 ACCOUNT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D48F4-78BC-49DD-A453-29992C471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5083" y="1579880"/>
            <a:ext cx="7229865" cy="4429760"/>
          </a:xfr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From the Mohawk College Research Ethics Board site (see page screenshot below), request an account using your email address. 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en-CA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en-CA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en-CA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en-CA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en-CA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You will receive email acknowledgement of your registration which includes a Username and Password.  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en-CA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REMEMBER to keep your Username and Password for future use.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45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3E40C-3B6A-4E75-A2F9-8DF53DD58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3680" y="644612"/>
            <a:ext cx="6860619" cy="838748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Gather your 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36AB4-5945-4A33-8100-F6D8FBFB4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714" y="1929130"/>
            <a:ext cx="6686550" cy="3912870"/>
          </a:xfrm>
        </p:spPr>
        <p:txBody>
          <a:bodyPr/>
          <a:lstStyle/>
          <a:p>
            <a:pPr lvl="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CA" sz="2800" u="sng" dirty="0">
                <a:latin typeface="Verdana" panose="020B0604030504040204" pitchFamily="34" charset="0"/>
                <a:ea typeface="Verdana" panose="020B0604030504040204" pitchFamily="34" charset="0"/>
                <a:hlinkClick r:id="rId3"/>
              </a:rPr>
              <a:t>Application Form</a:t>
            </a: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  <a:hlinkClick r:id="rId3"/>
              </a:rPr>
              <a:t> </a:t>
            </a: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and </a:t>
            </a:r>
            <a:r>
              <a:rPr lang="en-CA" sz="2800" u="sng" dirty="0">
                <a:latin typeface="Verdana" panose="020B0604030504040204" pitchFamily="34" charset="0"/>
                <a:ea typeface="Verdana" panose="020B0604030504040204" pitchFamily="34" charset="0"/>
                <a:hlinkClick r:id="rId4"/>
              </a:rPr>
              <a:t>TCPS2 Certificates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Research Protocol and Permission letters/Other REB approval letters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Recruitment Documents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Consenting Documents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Data Collection Documents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293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5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0"/>
                            </p:stCondLst>
                            <p:childTnLst>
                              <p:par>
                                <p:cTn id="42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3572318-948D-4C17-ABBC-A9F0BA8F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1956" y="618850"/>
            <a:ext cx="6841964" cy="844189"/>
          </a:xfrm>
        </p:spPr>
        <p:txBody>
          <a:bodyPr>
            <a:noAutofit/>
          </a:bodyPr>
          <a:lstStyle/>
          <a:p>
            <a:pPr marL="428625" indent="-428625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4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Upload All Files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C50567-0F90-4FDE-A3D2-BE5BEAE64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9040" y="1534160"/>
            <a:ext cx="7419419" cy="4359910"/>
          </a:xfrm>
        </p:spPr>
        <p:txBody>
          <a:bodyPr>
            <a:no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CA" sz="2475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Log in to the REB website and click on PROJECTS.  </a:t>
            </a:r>
            <a:br>
              <a:rPr lang="en-CA" sz="2475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CA" sz="2475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Complete the information for this application. 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US" sz="247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Upload the completed and SIGNED application and all supporting documents through our </a:t>
            </a:r>
            <a:r>
              <a:rPr lang="en-US" sz="247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  <a:hlinkClick r:id="rId2"/>
              </a:rPr>
              <a:t>submission portal</a:t>
            </a:r>
            <a:r>
              <a:rPr lang="en-US" sz="247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 </a:t>
            </a:r>
            <a:br>
              <a:rPr lang="en-CA" sz="247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br>
              <a:rPr lang="en-CA" sz="2475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CA" sz="2475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NB. You will no longer be able to access or revise the documents after they have been submitted.</a:t>
            </a:r>
            <a:br>
              <a:rPr lang="en-US" sz="27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en-US" sz="27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655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8A2F9-B602-4F5A-8607-225199386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6960" y="762000"/>
            <a:ext cx="7551499" cy="4521200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You will receive an email confirming receipt of your application and containing your MCREB application number </a:t>
            </a:r>
          </a:p>
          <a:p>
            <a:pPr marL="0" indent="0">
              <a:buNone/>
            </a:pPr>
            <a:endParaRPr lang="en-CA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CA" sz="28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this number should be used on all further communication regarding this application</a:t>
            </a: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36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FB9C1-AF7C-4CFD-BF80-E1ECAA451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707" y="517251"/>
            <a:ext cx="6683765" cy="644438"/>
          </a:xfrm>
        </p:spPr>
        <p:txBody>
          <a:bodyPr>
            <a:noAutofit/>
          </a:bodyPr>
          <a:lstStyle/>
          <a:p>
            <a:pPr marL="428625" indent="-428625">
              <a:buFont typeface="Wingdings" panose="05000000000000000000" pitchFamily="2" charset="2"/>
              <a:buChar char="q"/>
            </a:pPr>
            <a:r>
              <a:rPr lang="en-US" sz="4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RE-SUBMISSION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47D7A-528A-4053-97C8-7CC37C096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76400"/>
            <a:ext cx="7421880" cy="4226560"/>
          </a:xfrm>
        </p:spPr>
        <p:txBody>
          <a:bodyPr>
            <a:no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Shortly after the posted review date you will receive an email with comments and/or suggestions from the reviewers.  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At this time your application status will be  changed to </a:t>
            </a:r>
            <a:r>
              <a:rPr lang="en-CA" sz="28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REVISE</a:t>
            </a:r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</a:rPr>
              <a:t> and you will have access to your documents in order to make revisions and resubmit the documents for final approval.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271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2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2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6D04-F4B3-47E4-B4DB-C84914700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360" y="315598"/>
            <a:ext cx="681736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Ethics Certification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07BEF-973B-4ACA-8869-0A6D70B99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120" y="1966279"/>
            <a:ext cx="8229600" cy="4311072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CA" sz="3000" dirty="0">
                <a:latin typeface="Verdana" panose="020B0604030504040204" pitchFamily="34" charset="0"/>
                <a:ea typeface="Verdana" panose="020B0604030504040204" pitchFamily="34" charset="0"/>
              </a:rPr>
              <a:t>Upon final approval, you will receive by email a Letter of Ethics Approval. </a:t>
            </a:r>
            <a:endParaRPr lang="en-US" sz="3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84995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08DCD-F890-498F-A88C-95CB5E5B9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DID YOU KNOW 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D53D1-5E02-4F30-BAF0-45CB6C84B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240" y="1562100"/>
            <a:ext cx="7782560" cy="4462780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CA" sz="3000" dirty="0">
                <a:latin typeface="Verdana" panose="020B0604030504040204" pitchFamily="34" charset="0"/>
                <a:ea typeface="Verdana" panose="020B0604030504040204" pitchFamily="34" charset="0"/>
              </a:rPr>
              <a:t>If you need to make any changes to your study process or documents, you MUST complete the </a:t>
            </a:r>
            <a:r>
              <a:rPr lang="en-CA" sz="3000" u="sng" dirty="0">
                <a:latin typeface="Verdana" panose="020B0604030504040204" pitchFamily="34" charset="0"/>
                <a:ea typeface="Verdana" panose="020B0604030504040204" pitchFamily="34" charset="0"/>
                <a:hlinkClick r:id="rId2" tooltip="Change/Ammendment Request Form"/>
              </a:rPr>
              <a:t>Change Request form</a:t>
            </a:r>
            <a:endParaRPr lang="en-CA" sz="3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en-US" sz="3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CA" sz="3000" dirty="0">
                <a:latin typeface="Verdana" panose="020B0604030504040204" pitchFamily="34" charset="0"/>
                <a:ea typeface="Verdana" panose="020B0604030504040204" pitchFamily="34" charset="0"/>
              </a:rPr>
              <a:t>One year after the date of your ethics approval, you will receive an email asking you to complete the </a:t>
            </a:r>
            <a:r>
              <a:rPr lang="en-CA" sz="3000" u="sng" dirty="0">
                <a:latin typeface="Verdana" panose="020B0604030504040204" pitchFamily="34" charset="0"/>
                <a:ea typeface="Verdana" panose="020B0604030504040204" pitchFamily="34" charset="0"/>
                <a:hlinkClick r:id="rId3" tooltip="Status/Completion Form"/>
              </a:rPr>
              <a:t>MCREB Annual Review/Completion Form</a:t>
            </a:r>
            <a:endParaRPr lang="en-US" sz="3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27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2804</TotalTime>
  <Words>475</Words>
  <Application>Microsoft Office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5" baseType="lpstr">
      <vt:lpstr>Arial</vt:lpstr>
      <vt:lpstr>Avenir LT Std 35 Light</vt:lpstr>
      <vt:lpstr>Avenir LT Std 55 Roman</vt:lpstr>
      <vt:lpstr>Avenir LT Std 65 Medium</vt:lpstr>
      <vt:lpstr>Avenir LT Std 85 Heavy</vt:lpstr>
      <vt:lpstr>Calibri</vt:lpstr>
      <vt:lpstr>Century Gothic</vt:lpstr>
      <vt:lpstr>Tahoma</vt:lpstr>
      <vt:lpstr>Times New Roman</vt:lpstr>
      <vt:lpstr>Verdana</vt:lpstr>
      <vt:lpstr>Wingdings</vt:lpstr>
      <vt:lpstr>Wingdings 3</vt:lpstr>
      <vt:lpstr>Office Theme</vt:lpstr>
      <vt:lpstr>Wisp</vt:lpstr>
      <vt:lpstr>Applying Online</vt:lpstr>
      <vt:lpstr>REMINDER…</vt:lpstr>
      <vt:lpstr>Request An ACCOUNT </vt:lpstr>
      <vt:lpstr>Gather your Documents</vt:lpstr>
      <vt:lpstr>Upload All Files</vt:lpstr>
      <vt:lpstr>PowerPoint Presentation</vt:lpstr>
      <vt:lpstr>RE-SUBMISSION</vt:lpstr>
      <vt:lpstr>Ethics Certification</vt:lpstr>
      <vt:lpstr>DID YOU KNOW ??</vt:lpstr>
      <vt:lpstr>An Overview of the Documents Required for Submission follows on the next slide 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Web Student</dc:creator>
  <cp:lastModifiedBy>Henry-Clarke, Janice</cp:lastModifiedBy>
  <cp:revision>49</cp:revision>
  <cp:lastPrinted>2013-02-21T20:39:53Z</cp:lastPrinted>
  <dcterms:created xsi:type="dcterms:W3CDTF">2014-03-17T20:30:52Z</dcterms:created>
  <dcterms:modified xsi:type="dcterms:W3CDTF">2020-12-18T15:38:13Z</dcterms:modified>
</cp:coreProperties>
</file>